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6" r:id="rId6"/>
    <p:sldId id="265" r:id="rId7"/>
    <p:sldId id="274" r:id="rId8"/>
    <p:sldId id="270" r:id="rId9"/>
    <p:sldId id="271" r:id="rId10"/>
    <p:sldId id="272" r:id="rId11"/>
    <p:sldId id="273" r:id="rId12"/>
    <p:sldId id="269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44FA4-830D-404F-82C6-50111067B2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8F7F1B-4577-4512-A4C4-A185D5D195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972DC-3D95-4AB6-A683-8BEBC3B8B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53F83-29AF-4537-83B0-57F0F0708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12FB9-2283-411B-BFB1-7ECD000D8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6205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5F15D-A8EB-46F2-8C96-89B2BA198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A3AEF2-5B34-4794-AC75-8C49A0CEE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4DF1B-CFED-4BCD-A048-7A7D71F72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B4320-8CDD-4F00-8ABA-D9167B11C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AFBD3-43F0-4B82-8940-45CE61482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25479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873421-6B68-4811-B553-18A7685730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0C3991-35CF-41E6-9D1F-BC874A7993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D4D298-5F2A-484F-9BC1-074D3CFB4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F04B8-E22C-4274-95AF-43881165F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E9CAA-C0F1-4B39-91B1-F4F2EFF79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71834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16EFB-A860-4DFC-8F5A-6EB1C5051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22532-A8F0-4B34-982B-81408BC11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87E63-516A-465C-8D57-0F5975292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0A553-32E5-431B-815C-6A6F3CF52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B89C0-4A41-4A06-8BDC-B52FBAA6A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888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8E2E4-06FC-4CF7-911C-2E689B241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8E29-5006-41CF-BCB0-51C3CB364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FBC34-7B18-4636-8C12-1A2658284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F4513-D268-4778-9B66-1339C38BC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83945-9502-4E7D-9A0E-E9F1F25EA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85266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E0075-A2AC-4D05-9256-66357511A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33AAE-8E51-4275-A1A7-CA87EBFC0B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9A6001-792A-4581-96C1-410C3B4F8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FB68E5-B1BA-40DD-8807-E612B8C4C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14E36D-B6F7-486A-A946-BD08390DA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6607B-8D1F-49E8-A239-1436FF8C3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5747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CFDBF-7361-4707-B793-3CCDBFAFD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AC3121-6F38-4164-B270-EB432EEEC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6FE9CE-637D-4747-90EA-86A4D0B39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C68B4B-5498-43B9-88E6-327DCB2C38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ACEAD0-8343-465E-806D-4B5C26A938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E4BD12-7D82-44A4-BF55-0AE9C1A95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745703-17B8-40CF-B6D8-24B20FEA1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1B0D71-9028-49DA-974F-374E116AB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3743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8EFB0-8504-4F6E-AB53-D887C85B4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EA3F2-DD78-48A9-AE5D-32CB15CCD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B711CB-6BEE-44C4-973E-E2E2607B7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848ABF-0D73-47FF-AA5E-998C6F61E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1551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3C807E-40BA-4FC0-814D-3867D2E70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D74589-949D-4097-A8D2-1BA8D1975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BD50A2-AFC9-4343-9052-B42E8F843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61523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C7C80-242E-4CF7-A06D-7C23D324E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638D6-C97E-4B99-9324-82795BD83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332F6-1D58-404C-94B0-153E42DA3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67AFA-1988-4084-9932-D7418C1E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AB46C4-8BB7-47A1-B04E-39D63CEB6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41080-234B-4914-89E7-69D91559E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91116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F8872-AA48-4CDE-9BB5-A74533C6B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2C79EC-19A3-402C-9D82-1B6A82363B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965699-CCA8-42E3-9D5F-3CACEDC1C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3AAC8-AEBD-470D-89E4-71DDA40AC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10AAE2-723F-4AA9-98AF-6B1B13F2D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425F5-B1F1-412C-BAC2-E3F199119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5122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8C7E5C-CEEE-4756-BD3B-ACD97294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41127B-27D0-4C2C-AC26-D2495838C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3D167-10F6-4B09-951A-F1EAA0EDD4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EF29D-AF99-488E-BC1F-F9B90BB6ED4A}" type="datetimeFigureOut">
              <a:rPr lang="en-SG" smtClean="0"/>
              <a:t>4/12/2022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CF6CB-EEA5-4ADC-B6A9-674530B159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91681-9BAE-48EB-88B0-E9EF21A576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05BB6-0FF0-4B69-9E73-271370F8348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5740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109499-5204-4BA3-B2DC-8C20174B5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2740" y="175554"/>
            <a:ext cx="5031059" cy="1325563"/>
          </a:xfrm>
        </p:spPr>
        <p:txBody>
          <a:bodyPr/>
          <a:lstStyle/>
          <a:p>
            <a:pPr algn="ctr"/>
            <a:r>
              <a:rPr lang="en-SG" b="1" dirty="0"/>
              <a:t>AdSS18- Joseph and his brothers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A50019-960E-4D44-AD65-B45FD5C96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1228" y="1825625"/>
            <a:ext cx="5142571" cy="4351338"/>
          </a:xfrm>
        </p:spPr>
        <p:txBody>
          <a:bodyPr/>
          <a:lstStyle/>
          <a:p>
            <a:pPr marL="514350" indent="-514350">
              <a:buAutoNum type="arabicParenBoth"/>
            </a:pPr>
            <a:r>
              <a:rPr lang="en-SG" dirty="0"/>
              <a:t>Background: Jacob and family moved </a:t>
            </a:r>
            <a:r>
              <a:rPr lang="en-SG"/>
              <a:t>from Shechem </a:t>
            </a:r>
            <a:r>
              <a:rPr lang="en-SG" dirty="0"/>
              <a:t>to Bethel and finally settled in Hebron (Gen 35:27).</a:t>
            </a:r>
          </a:p>
          <a:p>
            <a:pPr marL="514350" indent="-514350">
              <a:buAutoNum type="arabicParenBoth"/>
            </a:pPr>
            <a:endParaRPr lang="en-SG" dirty="0"/>
          </a:p>
          <a:p>
            <a:pPr marL="514350" indent="-514350">
              <a:buAutoNum type="arabicParenBoth"/>
            </a:pPr>
            <a:r>
              <a:rPr lang="en-SG" dirty="0"/>
              <a:t>Joseph (Gen 37:1-14)</a:t>
            </a:r>
          </a:p>
        </p:txBody>
      </p:sp>
      <p:pic>
        <p:nvPicPr>
          <p:cNvPr id="1032" name="Picture 8" descr="Leading God&amp;#39;s People God&amp;#39;s Way Lesson 5 – The Law of Process. - ppt download">
            <a:extLst>
              <a:ext uri="{FF2B5EF4-FFF2-40B4-BE49-F238E27FC236}">
                <a16:creationId xmlns:a16="http://schemas.microsoft.com/office/drawing/2014/main" id="{230D7B7C-7E2D-4245-9B57-BA2C30432E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6" r="20471"/>
          <a:stretch/>
        </p:blipFill>
        <p:spPr bwMode="auto">
          <a:xfrm>
            <a:off x="40888" y="0"/>
            <a:ext cx="60551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6298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E3760B-4B7C-4980-8790-34EACB130A02}"/>
              </a:ext>
            </a:extLst>
          </p:cNvPr>
          <p:cNvSpPr txBox="1"/>
          <p:nvPr/>
        </p:nvSpPr>
        <p:spPr>
          <a:xfrm>
            <a:off x="0" y="145592"/>
            <a:ext cx="35795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(5) Jacob’s difficult life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A8C4CD-D213-4497-B62D-8E7568119511}"/>
              </a:ext>
            </a:extLst>
          </p:cNvPr>
          <p:cNvSpPr txBox="1"/>
          <p:nvPr/>
        </p:nvSpPr>
        <p:spPr>
          <a:xfrm>
            <a:off x="200722" y="903523"/>
            <a:ext cx="16838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Fled from Esau to Haran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6328B4-5416-469E-AF1F-88D4B489FA27}"/>
              </a:ext>
            </a:extLst>
          </p:cNvPr>
          <p:cNvSpPr txBox="1"/>
          <p:nvPr/>
        </p:nvSpPr>
        <p:spPr>
          <a:xfrm>
            <a:off x="2068553" y="1336846"/>
            <a:ext cx="228971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Tricked into working 14+ years for Laban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45AC44-44CD-4EB1-965A-B1EBAF7D036D}"/>
              </a:ext>
            </a:extLst>
          </p:cNvPr>
          <p:cNvSpPr txBox="1"/>
          <p:nvPr/>
        </p:nvSpPr>
        <p:spPr>
          <a:xfrm>
            <a:off x="4598039" y="1847964"/>
            <a:ext cx="273946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Contended with 4 wives competing for Jacob’s attention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DBFBDF-3F68-432F-9C4F-C373277BCA06}"/>
              </a:ext>
            </a:extLst>
          </p:cNvPr>
          <p:cNvSpPr txBox="1"/>
          <p:nvPr/>
        </p:nvSpPr>
        <p:spPr>
          <a:xfrm>
            <a:off x="2068552" y="2948910"/>
            <a:ext cx="2414237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Fearful of the reunion with Esau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D9BEF0-B470-4D25-8FF5-FF87BE42A208}"/>
              </a:ext>
            </a:extLst>
          </p:cNvPr>
          <p:cNvSpPr txBox="1"/>
          <p:nvPr/>
        </p:nvSpPr>
        <p:spPr>
          <a:xfrm>
            <a:off x="189564" y="3429000"/>
            <a:ext cx="168383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Dinah was assaulted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D452EF-7B91-45D0-BC29-055BDE51EA24}"/>
              </a:ext>
            </a:extLst>
          </p:cNvPr>
          <p:cNvSpPr txBox="1"/>
          <p:nvPr/>
        </p:nvSpPr>
        <p:spPr>
          <a:xfrm>
            <a:off x="2068552" y="4320825"/>
            <a:ext cx="194031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Son’s revenge and fear of retaliation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8CCE0C-7218-4221-9275-3E4A62F0D196}"/>
              </a:ext>
            </a:extLst>
          </p:cNvPr>
          <p:cNvSpPr txBox="1"/>
          <p:nvPr/>
        </p:nvSpPr>
        <p:spPr>
          <a:xfrm>
            <a:off x="4221692" y="4944592"/>
            <a:ext cx="16838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Distress at Joseph’s ‘death’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A73062-754A-4E66-AF3D-A5E0CB929BA2}"/>
              </a:ext>
            </a:extLst>
          </p:cNvPr>
          <p:cNvSpPr txBox="1"/>
          <p:nvPr/>
        </p:nvSpPr>
        <p:spPr>
          <a:xfrm>
            <a:off x="8746281" y="5977054"/>
            <a:ext cx="195889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/>
              <a:t>Fear of losing Benjamin</a:t>
            </a:r>
            <a:endParaRPr lang="en-SG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5234D0-FD9B-4724-AA8E-069D6FABCDEA}"/>
              </a:ext>
            </a:extLst>
          </p:cNvPr>
          <p:cNvSpPr txBox="1"/>
          <p:nvPr/>
        </p:nvSpPr>
        <p:spPr>
          <a:xfrm>
            <a:off x="6115996" y="5499511"/>
            <a:ext cx="168383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Famine in Canaan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020E94-B55A-4163-8D12-94C92C2A4DB3}"/>
              </a:ext>
            </a:extLst>
          </p:cNvPr>
          <p:cNvSpPr txBox="1"/>
          <p:nvPr/>
        </p:nvSpPr>
        <p:spPr>
          <a:xfrm>
            <a:off x="10116020" y="293026"/>
            <a:ext cx="168383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SG" sz="2400" dirty="0"/>
              <a:t>Reunited with Joseph in Egypt </a:t>
            </a:r>
          </a:p>
        </p:txBody>
      </p:sp>
      <p:cxnSp>
        <p:nvCxnSpPr>
          <p:cNvPr id="14" name="Connector: Curved 13">
            <a:extLst>
              <a:ext uri="{FF2B5EF4-FFF2-40B4-BE49-F238E27FC236}">
                <a16:creationId xmlns:a16="http://schemas.microsoft.com/office/drawing/2014/main" id="{F5415BAC-B935-4A25-9E8A-23D6C9A05A25}"/>
              </a:ext>
            </a:extLst>
          </p:cNvPr>
          <p:cNvCxnSpPr/>
          <p:nvPr/>
        </p:nvCxnSpPr>
        <p:spPr>
          <a:xfrm>
            <a:off x="1884556" y="1048215"/>
            <a:ext cx="401444" cy="288631"/>
          </a:xfrm>
          <a:prstGeom prst="curvedConnector3">
            <a:avLst>
              <a:gd name="adj1" fmla="val 8888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FB8851A3-5FE8-41FA-B084-5FD39D6ECA60}"/>
              </a:ext>
            </a:extLst>
          </p:cNvPr>
          <p:cNvCxnSpPr/>
          <p:nvPr/>
        </p:nvCxnSpPr>
        <p:spPr>
          <a:xfrm>
            <a:off x="4341544" y="1493355"/>
            <a:ext cx="401444" cy="288631"/>
          </a:xfrm>
          <a:prstGeom prst="curvedConnector3">
            <a:avLst>
              <a:gd name="adj1" fmla="val 88889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nector: Curved 16">
            <a:extLst>
              <a:ext uri="{FF2B5EF4-FFF2-40B4-BE49-F238E27FC236}">
                <a16:creationId xmlns:a16="http://schemas.microsoft.com/office/drawing/2014/main" id="{B4887EDF-D121-41C1-9F50-0C62E9C7FD0E}"/>
              </a:ext>
            </a:extLst>
          </p:cNvPr>
          <p:cNvCxnSpPr>
            <a:cxnSpLocks/>
            <a:endCxn id="6" idx="3"/>
          </p:cNvCxnSpPr>
          <p:nvPr/>
        </p:nvCxnSpPr>
        <p:spPr>
          <a:xfrm rot="5400000">
            <a:off x="4454081" y="3075499"/>
            <a:ext cx="317619" cy="260201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or: Curved 18">
            <a:extLst>
              <a:ext uri="{FF2B5EF4-FFF2-40B4-BE49-F238E27FC236}">
                <a16:creationId xmlns:a16="http://schemas.microsoft.com/office/drawing/2014/main" id="{BA40380B-684F-4645-A71C-B2E275BD24AD}"/>
              </a:ext>
            </a:extLst>
          </p:cNvPr>
          <p:cNvCxnSpPr>
            <a:cxnSpLocks/>
          </p:cNvCxnSpPr>
          <p:nvPr/>
        </p:nvCxnSpPr>
        <p:spPr>
          <a:xfrm rot="5400000">
            <a:off x="1855847" y="3860329"/>
            <a:ext cx="317619" cy="260201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EEAC1DC0-5CDE-4B38-857A-C42EEEFAF192}"/>
              </a:ext>
            </a:extLst>
          </p:cNvPr>
          <p:cNvCxnSpPr>
            <a:cxnSpLocks/>
          </p:cNvCxnSpPr>
          <p:nvPr/>
        </p:nvCxnSpPr>
        <p:spPr>
          <a:xfrm>
            <a:off x="1031482" y="4259997"/>
            <a:ext cx="1037070" cy="869564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nector: Curved 25">
            <a:extLst>
              <a:ext uri="{FF2B5EF4-FFF2-40B4-BE49-F238E27FC236}">
                <a16:creationId xmlns:a16="http://schemas.microsoft.com/office/drawing/2014/main" id="{DF12AD90-AAA6-441E-91D5-7FE0AB97E302}"/>
              </a:ext>
            </a:extLst>
          </p:cNvPr>
          <p:cNvCxnSpPr>
            <a:cxnSpLocks/>
          </p:cNvCxnSpPr>
          <p:nvPr/>
        </p:nvCxnSpPr>
        <p:spPr>
          <a:xfrm>
            <a:off x="4008864" y="4563235"/>
            <a:ext cx="589176" cy="381357"/>
          </a:xfrm>
          <a:prstGeom prst="curvedConnector3">
            <a:avLst>
              <a:gd name="adj1" fmla="val 7271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or: Curved 29">
            <a:extLst>
              <a:ext uri="{FF2B5EF4-FFF2-40B4-BE49-F238E27FC236}">
                <a16:creationId xmlns:a16="http://schemas.microsoft.com/office/drawing/2014/main" id="{4B65397A-FF92-458C-9CEB-CB887DFF8FE6}"/>
              </a:ext>
            </a:extLst>
          </p:cNvPr>
          <p:cNvCxnSpPr>
            <a:cxnSpLocks/>
          </p:cNvCxnSpPr>
          <p:nvPr/>
        </p:nvCxnSpPr>
        <p:spPr>
          <a:xfrm>
            <a:off x="5901811" y="5097694"/>
            <a:ext cx="589176" cy="381357"/>
          </a:xfrm>
          <a:prstGeom prst="curvedConnector3">
            <a:avLst>
              <a:gd name="adj1" fmla="val 7271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CBB7DF4E-17EE-458E-811E-FAF3AC7A2821}"/>
              </a:ext>
            </a:extLst>
          </p:cNvPr>
          <p:cNvCxnSpPr>
            <a:cxnSpLocks/>
          </p:cNvCxnSpPr>
          <p:nvPr/>
        </p:nvCxnSpPr>
        <p:spPr>
          <a:xfrm>
            <a:off x="7799830" y="5595697"/>
            <a:ext cx="946451" cy="503978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0D42BDB-DED4-4D8A-892B-940087A0C55D}"/>
              </a:ext>
            </a:extLst>
          </p:cNvPr>
          <p:cNvCxnSpPr/>
          <p:nvPr/>
        </p:nvCxnSpPr>
        <p:spPr>
          <a:xfrm flipV="1">
            <a:off x="9355873" y="1503687"/>
            <a:ext cx="1349298" cy="4473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934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A9D1030-578D-400D-8816-7EE0FCC32149}"/>
              </a:ext>
            </a:extLst>
          </p:cNvPr>
          <p:cNvSpPr txBox="1"/>
          <p:nvPr/>
        </p:nvSpPr>
        <p:spPr>
          <a:xfrm>
            <a:off x="0" y="223024"/>
            <a:ext cx="12192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b="1" dirty="0"/>
              <a:t>(6) Spiritual Lessons:</a:t>
            </a:r>
          </a:p>
          <a:p>
            <a:endParaRPr lang="en-SG" sz="2800" dirty="0"/>
          </a:p>
          <a:p>
            <a:pPr marL="342900" indent="-342900">
              <a:buAutoNum type="alphaLcParenBoth"/>
            </a:pPr>
            <a:r>
              <a:rPr lang="en-SG" sz="2800" dirty="0"/>
              <a:t> As Christians, we expect God’s blessing in our life. And God does bless us. Yet, Jacob as a spiritual father of the faith went through such a difficult life.</a:t>
            </a:r>
          </a:p>
          <a:p>
            <a:pPr marL="342900" indent="-342900">
              <a:buAutoNum type="alphaLcParenBoth"/>
            </a:pPr>
            <a:endParaRPr lang="en-SG" sz="2800" dirty="0"/>
          </a:p>
          <a:p>
            <a:pPr marL="342900" indent="-342900">
              <a:buAutoNum type="alphaLcParenBoth"/>
            </a:pPr>
            <a:r>
              <a:rPr lang="en-SG" sz="2800" dirty="0"/>
              <a:t> We should be contented with what we have.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Happy with our home.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Happy with our work.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Happy with our salary.</a:t>
            </a:r>
          </a:p>
          <a:p>
            <a:pPr marL="342900" indent="-342900">
              <a:buAutoNum type="alphaLcParenBoth"/>
            </a:pPr>
            <a:endParaRPr lang="en-SG" sz="2800" dirty="0"/>
          </a:p>
          <a:p>
            <a:pPr marL="342900" indent="-342900">
              <a:buAutoNum type="alphaLcParenBoth"/>
            </a:pPr>
            <a:r>
              <a:rPr lang="en-SG" sz="2800" dirty="0"/>
              <a:t> Despite the difficulties, Jacob remained faithful to God. So should we.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Steer away from sin.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Do things which please God.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Seeking God’s will and direction for our lives.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SG" sz="2800" dirty="0"/>
              <a:t>Close walk with God in prayer and reading of the Word.</a:t>
            </a:r>
          </a:p>
        </p:txBody>
      </p:sp>
    </p:spTree>
    <p:extLst>
      <p:ext uri="{BB962C8B-B14F-4D97-AF65-F5344CB8AC3E}">
        <p14:creationId xmlns:p14="http://schemas.microsoft.com/office/powerpoint/2010/main" val="1180447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C7F346-E851-5F9E-D539-E930A542D9B2}"/>
              </a:ext>
            </a:extLst>
          </p:cNvPr>
          <p:cNvSpPr txBox="1"/>
          <p:nvPr/>
        </p:nvSpPr>
        <p:spPr>
          <a:xfrm>
            <a:off x="262467" y="270933"/>
            <a:ext cx="11760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b="1" dirty="0"/>
              <a:t>Discussion:</a:t>
            </a:r>
          </a:p>
          <a:p>
            <a:endParaRPr lang="en-SG" sz="2800" dirty="0"/>
          </a:p>
          <a:p>
            <a:pPr marL="971550" lvl="1" indent="-514350">
              <a:buAutoNum type="arabicParenBoth"/>
            </a:pPr>
            <a:r>
              <a:rPr lang="en-SG" sz="2800" dirty="0"/>
              <a:t>In what way do you see God working in your life despite the difficulties?</a:t>
            </a:r>
          </a:p>
          <a:p>
            <a:pPr marL="971550" lvl="1" indent="-514350">
              <a:buAutoNum type="arabicParenBoth"/>
            </a:pPr>
            <a:endParaRPr lang="en-SG" sz="2800" dirty="0"/>
          </a:p>
          <a:p>
            <a:pPr marL="971550" lvl="1" indent="-514350">
              <a:buAutoNum type="arabicParenBoth"/>
            </a:pPr>
            <a:endParaRPr lang="en-SG" sz="2800" dirty="0"/>
          </a:p>
        </p:txBody>
      </p:sp>
    </p:spTree>
    <p:extLst>
      <p:ext uri="{BB962C8B-B14F-4D97-AF65-F5344CB8AC3E}">
        <p14:creationId xmlns:p14="http://schemas.microsoft.com/office/powerpoint/2010/main" val="1735534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6343C85-A0E2-462C-8E38-E4117166D667}"/>
              </a:ext>
            </a:extLst>
          </p:cNvPr>
          <p:cNvSpPr txBox="1"/>
          <p:nvPr/>
        </p:nvSpPr>
        <p:spPr>
          <a:xfrm>
            <a:off x="9891132" y="0"/>
            <a:ext cx="217448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dirty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From their home in the Valley of Hebron, Shechem was about 50 miles, and Dothan was another 15 miles north. (65 miles= 105 km. Approx. the distance from Tuas to Changi </a:t>
            </a:r>
            <a:r>
              <a:rPr lang="en-US" sz="2400" b="0" i="0">
                <a:solidFill>
                  <a:srgbClr val="0A0A0A"/>
                </a:solidFill>
                <a:effectLst/>
                <a:latin typeface="Arial" panose="020B0604020202020204" pitchFamily="34" charset="0"/>
              </a:rPr>
              <a:t>and back to Tuas.)</a:t>
            </a:r>
            <a:endParaRPr lang="en-US" sz="2400" b="1" i="0" dirty="0">
              <a:solidFill>
                <a:srgbClr val="0A0A0A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4" name="Picture 6">
            <a:extLst>
              <a:ext uri="{FF2B5EF4-FFF2-40B4-BE49-F238E27FC236}">
                <a16:creationId xmlns:a16="http://schemas.microsoft.com/office/drawing/2014/main" id="{D3C19E42-F5A2-453B-879E-2646C0E0B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656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0E24CFF-5FA8-43A3-A9B9-4D1158E03E7C}"/>
              </a:ext>
            </a:extLst>
          </p:cNvPr>
          <p:cNvSpPr txBox="1"/>
          <p:nvPr/>
        </p:nvSpPr>
        <p:spPr>
          <a:xfrm>
            <a:off x="2890954" y="6008727"/>
            <a:ext cx="613874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1000" dirty="0"/>
              <a:t>Source: https://mlgahbuenlkv.i.optimole.com/4dIftL4-bWFsouR7/w:auto/h:auto/q:90/https://biblestudydaily.org/wp-content/uploads/2021/01/Route-of-Joseph-Gen-37.png</a:t>
            </a:r>
          </a:p>
        </p:txBody>
      </p:sp>
    </p:spTree>
    <p:extLst>
      <p:ext uri="{BB962C8B-B14F-4D97-AF65-F5344CB8AC3E}">
        <p14:creationId xmlns:p14="http://schemas.microsoft.com/office/powerpoint/2010/main" val="2649194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4544D3-A335-4B1E-9B26-BC2A0F3E4186}"/>
              </a:ext>
            </a:extLst>
          </p:cNvPr>
          <p:cNvSpPr txBox="1"/>
          <p:nvPr/>
        </p:nvSpPr>
        <p:spPr>
          <a:xfrm>
            <a:off x="59473" y="95435"/>
            <a:ext cx="1219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(3) Video: 1:14:00-1:16:57</a:t>
            </a:r>
          </a:p>
          <a:p>
            <a:r>
              <a:rPr lang="en-SG" sz="2800" dirty="0"/>
              <a:t>(Viewers are cautioned on the inaccurate parts of the video)</a:t>
            </a:r>
          </a:p>
          <a:p>
            <a:r>
              <a:rPr lang="en-SG" sz="1000" dirty="0"/>
              <a:t>Source: Abraham, Sarah, Isaac, Jacob, Joseph (movie)</a:t>
            </a:r>
          </a:p>
          <a:p>
            <a:endParaRPr lang="en-SG" sz="1000" dirty="0"/>
          </a:p>
          <a:p>
            <a:endParaRPr lang="en-SG" sz="2800" dirty="0"/>
          </a:p>
          <a:p>
            <a:r>
              <a:rPr lang="en-SG" sz="2800" dirty="0"/>
              <a:t>(4) Comments: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080AB6-B8CF-4A44-A7F5-43A6E7A29873}"/>
              </a:ext>
            </a:extLst>
          </p:cNvPr>
          <p:cNvSpPr txBox="1"/>
          <p:nvPr/>
        </p:nvSpPr>
        <p:spPr>
          <a:xfrm>
            <a:off x="390293" y="2306733"/>
            <a:ext cx="2118731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2800" dirty="0"/>
              <a:t>Favouritism</a:t>
            </a:r>
          </a:p>
          <a:p>
            <a:endParaRPr lang="en-SG" dirty="0"/>
          </a:p>
          <a:p>
            <a:endParaRPr lang="en-SG" dirty="0"/>
          </a:p>
          <a:p>
            <a:endParaRPr lang="en-SG" dirty="0"/>
          </a:p>
          <a:p>
            <a:endParaRPr lang="en-S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B2A684-426D-4227-A2FA-F2A23E6BFF5D}"/>
              </a:ext>
            </a:extLst>
          </p:cNvPr>
          <p:cNvSpPr txBox="1"/>
          <p:nvPr/>
        </p:nvSpPr>
        <p:spPr>
          <a:xfrm>
            <a:off x="3969834" y="2306733"/>
            <a:ext cx="2118731" cy="15081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2800" dirty="0"/>
              <a:t>Jealousy and Hatred</a:t>
            </a:r>
            <a:endParaRPr lang="en-SG" dirty="0"/>
          </a:p>
          <a:p>
            <a:endParaRPr lang="en-SG" dirty="0"/>
          </a:p>
          <a:p>
            <a:endParaRPr lang="en-S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DBF5B5-D0C9-408B-8515-83BAD8D989AC}"/>
              </a:ext>
            </a:extLst>
          </p:cNvPr>
          <p:cNvSpPr txBox="1"/>
          <p:nvPr/>
        </p:nvSpPr>
        <p:spPr>
          <a:xfrm>
            <a:off x="7724078" y="2306733"/>
            <a:ext cx="2118731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SG" sz="2800" dirty="0"/>
              <a:t>Violence</a:t>
            </a:r>
          </a:p>
          <a:p>
            <a:endParaRPr lang="en-SG" dirty="0"/>
          </a:p>
          <a:p>
            <a:endParaRPr lang="en-SG" dirty="0"/>
          </a:p>
          <a:p>
            <a:endParaRPr lang="en-SG" dirty="0"/>
          </a:p>
          <a:p>
            <a:endParaRPr lang="en-SG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DBC4782-819C-425D-A3CA-F9C8A88C5446}"/>
              </a:ext>
            </a:extLst>
          </p:cNvPr>
          <p:cNvCxnSpPr/>
          <p:nvPr/>
        </p:nvCxnSpPr>
        <p:spPr>
          <a:xfrm>
            <a:off x="2509024" y="3122341"/>
            <a:ext cx="14608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A6E502C-9A3C-40FC-BA30-4CECADB46D46}"/>
              </a:ext>
            </a:extLst>
          </p:cNvPr>
          <p:cNvCxnSpPr/>
          <p:nvPr/>
        </p:nvCxnSpPr>
        <p:spPr>
          <a:xfrm>
            <a:off x="6096000" y="3122341"/>
            <a:ext cx="16280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5E2CDB6-1386-4D90-8B33-4E59BCEB81EB}"/>
              </a:ext>
            </a:extLst>
          </p:cNvPr>
          <p:cNvSpPr txBox="1"/>
          <p:nvPr/>
        </p:nvSpPr>
        <p:spPr>
          <a:xfrm>
            <a:off x="59473" y="4215161"/>
            <a:ext cx="117533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en-SG" sz="2800" dirty="0"/>
              <a:t> Isaac favoured Esau, Rebekah favoured Jacob.</a:t>
            </a:r>
          </a:p>
          <a:p>
            <a:pPr marL="342900" indent="-342900">
              <a:buAutoNum type="alphaLcParenBoth"/>
            </a:pPr>
            <a:endParaRPr lang="en-SG" sz="2800" dirty="0"/>
          </a:p>
          <a:p>
            <a:pPr marL="342900" indent="-342900">
              <a:buAutoNum type="alphaLcParenBoth"/>
            </a:pPr>
            <a:r>
              <a:rPr lang="en-SG" sz="2800" dirty="0"/>
              <a:t> Jacob favoured Rachel and not Leah.</a:t>
            </a:r>
          </a:p>
          <a:p>
            <a:pPr marL="342900" indent="-342900">
              <a:buAutoNum type="alphaLcParenBoth"/>
            </a:pPr>
            <a:endParaRPr lang="en-SG" sz="2800" dirty="0"/>
          </a:p>
          <a:p>
            <a:pPr marL="342900" indent="-342900">
              <a:buAutoNum type="alphaLcParenBoth"/>
            </a:pPr>
            <a:r>
              <a:rPr lang="en-SG" sz="2800" dirty="0"/>
              <a:t> Jacob favoured Joseph among the sons.</a:t>
            </a:r>
          </a:p>
        </p:txBody>
      </p:sp>
    </p:spTree>
    <p:extLst>
      <p:ext uri="{BB962C8B-B14F-4D97-AF65-F5344CB8AC3E}">
        <p14:creationId xmlns:p14="http://schemas.microsoft.com/office/powerpoint/2010/main" val="3462406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256938-4847-40C7-8C7A-9C01CDE0D8A7}"/>
              </a:ext>
            </a:extLst>
          </p:cNvPr>
          <p:cNvSpPr txBox="1"/>
          <p:nvPr/>
        </p:nvSpPr>
        <p:spPr>
          <a:xfrm>
            <a:off x="0" y="267629"/>
            <a:ext cx="12192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(5) The brothers threw Joseph into a pit. (Gen 37:15-36)</a:t>
            </a:r>
          </a:p>
          <a:p>
            <a:endParaRPr lang="en-SG" sz="2800" dirty="0"/>
          </a:p>
          <a:p>
            <a:r>
              <a:rPr lang="en-SG" sz="2800" dirty="0"/>
              <a:t>(6) Video: 1:16:57- 1:20:09</a:t>
            </a:r>
          </a:p>
          <a:p>
            <a:r>
              <a:rPr lang="en-SG" sz="2800" dirty="0"/>
              <a:t>(Viewers are cautioned on the inaccurate parts of the video)</a:t>
            </a:r>
          </a:p>
          <a:p>
            <a:r>
              <a:rPr lang="en-SG" sz="1000" dirty="0"/>
              <a:t>Source: Abraham, Sarah, Isaac, Jacob, Joseph (movie)</a:t>
            </a:r>
          </a:p>
          <a:p>
            <a:endParaRPr lang="en-SG" sz="2800" dirty="0"/>
          </a:p>
          <a:p>
            <a:endParaRPr lang="en-SG" dirty="0"/>
          </a:p>
          <a:p>
            <a:endParaRPr lang="en-SG" dirty="0"/>
          </a:p>
          <a:p>
            <a:endParaRPr lang="en-SG" dirty="0"/>
          </a:p>
          <a:p>
            <a:endParaRPr lang="en-SG" dirty="0"/>
          </a:p>
          <a:p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886102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AEFC17-3A1A-4533-AB33-DF44C1233CA6}"/>
              </a:ext>
            </a:extLst>
          </p:cNvPr>
          <p:cNvSpPr txBox="1"/>
          <p:nvPr/>
        </p:nvSpPr>
        <p:spPr>
          <a:xfrm>
            <a:off x="0" y="1"/>
            <a:ext cx="121920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SG" sz="2800" dirty="0"/>
          </a:p>
          <a:p>
            <a:r>
              <a:rPr lang="en-SG" sz="2800" dirty="0"/>
              <a:t>(7) Comments:</a:t>
            </a:r>
          </a:p>
          <a:p>
            <a:endParaRPr lang="en-SG" sz="2800" dirty="0"/>
          </a:p>
          <a:p>
            <a:pPr marL="342900" indent="-342900">
              <a:buAutoNum type="alphaLcParenBoth"/>
            </a:pPr>
            <a:r>
              <a:rPr lang="en-SG" sz="2400" dirty="0"/>
              <a:t>Why did the brothers want to kill Joseph?</a:t>
            </a:r>
          </a:p>
          <a:p>
            <a:endParaRPr lang="en-SG" sz="2400" dirty="0"/>
          </a:p>
          <a:p>
            <a:r>
              <a:rPr lang="en-SG" sz="2400" dirty="0"/>
              <a:t>Ans: The brothers were </a:t>
            </a:r>
            <a:r>
              <a:rPr lang="en-SG" sz="2400" u="sng" dirty="0"/>
              <a:t>jealous </a:t>
            </a:r>
            <a:r>
              <a:rPr lang="en-SG" sz="2400" dirty="0"/>
              <a:t>of Joseph because Joseph was </a:t>
            </a:r>
            <a:r>
              <a:rPr lang="en-SG" sz="2400" u="sng" dirty="0"/>
              <a:t>Jacob’s favourite son</a:t>
            </a:r>
            <a:r>
              <a:rPr lang="en-SG" sz="2400" dirty="0"/>
              <a:t>. The brothers also hated Joseph who told them of his dreams that his brothers and parents would one day bow down to honour Joseph.</a:t>
            </a:r>
          </a:p>
          <a:p>
            <a:endParaRPr lang="en-SG" sz="2400" dirty="0"/>
          </a:p>
          <a:p>
            <a:r>
              <a:rPr lang="en-SG" sz="2400" dirty="0"/>
              <a:t>[Self reflection- Were we the victims of favouritism or were we the favoured? </a:t>
            </a:r>
          </a:p>
          <a:p>
            <a:r>
              <a:rPr lang="en-SG" sz="2400" dirty="0"/>
              <a:t>                            Do we practice favouritism in the family? </a:t>
            </a:r>
          </a:p>
          <a:p>
            <a:r>
              <a:rPr lang="en-SG" sz="2400" dirty="0"/>
              <a:t>                            Do we practice favouritism at the workplace?</a:t>
            </a:r>
          </a:p>
          <a:p>
            <a:r>
              <a:rPr lang="en-SG" sz="2400" dirty="0"/>
              <a:t>                            When you were young, were you jealous and hateful of your sibling who was </a:t>
            </a:r>
          </a:p>
          <a:p>
            <a:r>
              <a:rPr lang="en-SG" sz="2400" dirty="0"/>
              <a:t>                            the favourite?</a:t>
            </a:r>
          </a:p>
          <a:p>
            <a:r>
              <a:rPr lang="en-SG" sz="2400" dirty="0"/>
              <a:t>                            Were you jealous and hateful of your colleague who was the  </a:t>
            </a:r>
          </a:p>
          <a:p>
            <a:r>
              <a:rPr lang="en-SG" sz="2400" dirty="0"/>
              <a:t>                            favourite?</a:t>
            </a:r>
          </a:p>
          <a:p>
            <a:r>
              <a:rPr lang="en-SG" sz="2400" dirty="0"/>
              <a:t>                           </a:t>
            </a:r>
            <a:r>
              <a:rPr lang="en-SG" sz="2400" u="sng" dirty="0"/>
              <a:t> Favouritism leads to jealousy and hatred.</a:t>
            </a:r>
            <a:r>
              <a:rPr lang="en-SG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71718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98C26F-1D22-42A6-85F9-DA3B6E320CE5}"/>
              </a:ext>
            </a:extLst>
          </p:cNvPr>
          <p:cNvSpPr txBox="1"/>
          <p:nvPr/>
        </p:nvSpPr>
        <p:spPr>
          <a:xfrm>
            <a:off x="0" y="133815"/>
            <a:ext cx="121920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SG" sz="2800" dirty="0"/>
              <a:t>(b) Why did the brothers not kill Joseph?</a:t>
            </a:r>
          </a:p>
          <a:p>
            <a:r>
              <a:rPr lang="en-SG" sz="2800" dirty="0"/>
              <a:t>Ans: The brothers were persuaded by Reuben not to kill their own brother, Joseph, but to just throw Joseph into a pit. (Gen 37:22)</a:t>
            </a:r>
          </a:p>
          <a:p>
            <a:endParaRPr lang="en-SG" sz="2800" dirty="0"/>
          </a:p>
          <a:p>
            <a:r>
              <a:rPr lang="en-SG" sz="2800" dirty="0"/>
              <a:t>(c) The brothers sold Joseph as a slave to the Ishmaelites. (Gen 37:28)</a:t>
            </a:r>
          </a:p>
          <a:p>
            <a:endParaRPr lang="en-SG" sz="2800" dirty="0"/>
          </a:p>
          <a:p>
            <a:r>
              <a:rPr lang="en-SG" sz="2800" dirty="0"/>
              <a:t>(d) The brothers went back to Jacob to tell him that Joseph had been devoured by a wild animal by showing Joseph’s bloodied coat. (Gen 37:32)</a:t>
            </a:r>
          </a:p>
          <a:p>
            <a:endParaRPr lang="en-SG" sz="2800" dirty="0"/>
          </a:p>
          <a:p>
            <a:r>
              <a:rPr lang="en-SG" sz="2800" dirty="0"/>
              <a:t>(e) Jacob was very sad and refused to be comforted. (Gen 37:35)</a:t>
            </a:r>
          </a:p>
          <a:p>
            <a:endParaRPr lang="en-SG" sz="2800" dirty="0"/>
          </a:p>
          <a:p>
            <a:r>
              <a:rPr lang="en-SG" sz="2800" dirty="0"/>
              <a:t>[Self-reflection: No parent could be comforted if their child met with a fatality.]</a:t>
            </a:r>
          </a:p>
        </p:txBody>
      </p:sp>
    </p:spTree>
    <p:extLst>
      <p:ext uri="{BB962C8B-B14F-4D97-AF65-F5344CB8AC3E}">
        <p14:creationId xmlns:p14="http://schemas.microsoft.com/office/powerpoint/2010/main" val="3153258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81D1550-DE1B-1CF5-5D7A-9186DB4800A1}"/>
              </a:ext>
            </a:extLst>
          </p:cNvPr>
          <p:cNvSpPr txBox="1"/>
          <p:nvPr/>
        </p:nvSpPr>
        <p:spPr>
          <a:xfrm>
            <a:off x="293511" y="383822"/>
            <a:ext cx="3059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Joseph </a:t>
            </a: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5883FABE-3BC7-F2DD-D483-62453F7C7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865786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C344257-A743-0B2A-496E-B109C6B323F1}"/>
              </a:ext>
            </a:extLst>
          </p:cNvPr>
          <p:cNvSpPr txBox="1"/>
          <p:nvPr/>
        </p:nvSpPr>
        <p:spPr>
          <a:xfrm>
            <a:off x="8748889" y="719287"/>
            <a:ext cx="32512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/>
              <a:t>Joseph was sold as a slave to Egypt.</a:t>
            </a:r>
          </a:p>
          <a:p>
            <a:endParaRPr lang="en-SG" sz="2800" dirty="0"/>
          </a:p>
          <a:p>
            <a:r>
              <a:rPr lang="en-SG" sz="2800" dirty="0"/>
              <a:t>By the providence of God, Joseph became prime minister in Egypt.</a:t>
            </a:r>
          </a:p>
          <a:p>
            <a:endParaRPr lang="en-SG" sz="2800" dirty="0"/>
          </a:p>
          <a:p>
            <a:r>
              <a:rPr lang="en-SG" sz="2800" dirty="0"/>
              <a:t>Jacob and family was received in Egypt, saved from famine in Canaan.</a:t>
            </a:r>
          </a:p>
          <a:p>
            <a:endParaRPr lang="en-SG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40218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6. Jacob&amp;#39;s Depression, Fear, and Hope (Genesis 37-47). Discipleship Lessons  from the Life of Jacob.">
            <a:extLst>
              <a:ext uri="{FF2B5EF4-FFF2-40B4-BE49-F238E27FC236}">
                <a16:creationId xmlns:a16="http://schemas.microsoft.com/office/drawing/2014/main" id="{B7776505-1215-4C61-9A8F-2550B44295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3">
            <a:extLst>
              <a:ext uri="{FF2B5EF4-FFF2-40B4-BE49-F238E27FC236}">
                <a16:creationId xmlns:a16="http://schemas.microsoft.com/office/drawing/2014/main" id="{F60E86C3-0226-4BC9-877F-6F0DBEDED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SG" b="1" dirty="0"/>
              <a:t>AdSS23- Jacob and family moved to Egypt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8522C9-8941-4D26-B94D-42A9C9D9C5C8}"/>
              </a:ext>
            </a:extLst>
          </p:cNvPr>
          <p:cNvSpPr txBox="1"/>
          <p:nvPr/>
        </p:nvSpPr>
        <p:spPr>
          <a:xfrm>
            <a:off x="512957" y="5374888"/>
            <a:ext cx="276550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600" dirty="0"/>
              <a:t>Egypt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F60126-0223-4E94-BBED-F42FF870E41C}"/>
              </a:ext>
            </a:extLst>
          </p:cNvPr>
          <p:cNvSpPr txBox="1"/>
          <p:nvPr/>
        </p:nvSpPr>
        <p:spPr>
          <a:xfrm flipH="1">
            <a:off x="9790771" y="1234068"/>
            <a:ext cx="240122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600" dirty="0"/>
              <a:t>Israel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ED6B34B-95DD-42E6-BEEB-856B2D923806}"/>
              </a:ext>
            </a:extLst>
          </p:cNvPr>
          <p:cNvSpPr txBox="1"/>
          <p:nvPr/>
        </p:nvSpPr>
        <p:spPr>
          <a:xfrm>
            <a:off x="4036742" y="1757289"/>
            <a:ext cx="3891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/>
              <a:t>Mediterranean Sea</a:t>
            </a:r>
          </a:p>
        </p:txBody>
      </p:sp>
    </p:spTree>
    <p:extLst>
      <p:ext uri="{BB962C8B-B14F-4D97-AF65-F5344CB8AC3E}">
        <p14:creationId xmlns:p14="http://schemas.microsoft.com/office/powerpoint/2010/main" val="3219377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4CADC15-9977-4C56-88F9-AD37661801D2}"/>
              </a:ext>
            </a:extLst>
          </p:cNvPr>
          <p:cNvSpPr txBox="1"/>
          <p:nvPr/>
        </p:nvSpPr>
        <p:spPr>
          <a:xfrm>
            <a:off x="0" y="234176"/>
            <a:ext cx="12192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SG" sz="2800" dirty="0"/>
              <a:t> Background: Joseph’s brothers went back to Canaan and told Jacob that Joseph was still alive. Jacob and family, totalling 70 members, moved to Egypt to meet Joseph.</a:t>
            </a:r>
          </a:p>
          <a:p>
            <a:pPr marL="342900" indent="-342900">
              <a:buAutoNum type="arabicParenBoth"/>
            </a:pPr>
            <a:endParaRPr lang="en-SG" sz="2800" dirty="0"/>
          </a:p>
          <a:p>
            <a:pPr marL="342900" indent="-342900">
              <a:buAutoNum type="arabicParenBoth"/>
            </a:pPr>
            <a:r>
              <a:rPr lang="en-SG" sz="2800" dirty="0"/>
              <a:t> Joseph went to Goshen to meet his father Jacob. (Gen 46:29-34) </a:t>
            </a:r>
          </a:p>
          <a:p>
            <a:pPr marL="342900" indent="-342900">
              <a:buAutoNum type="arabicParenBoth"/>
            </a:pPr>
            <a:endParaRPr lang="en-SG" sz="2800" dirty="0"/>
          </a:p>
          <a:p>
            <a:pPr marL="342900" indent="-342900">
              <a:buAutoNum type="arabicParenBoth"/>
            </a:pPr>
            <a:r>
              <a:rPr lang="en-SG" sz="2800" dirty="0"/>
              <a:t> Jacob met Pharoah. (Gen 47:7-9)</a:t>
            </a:r>
          </a:p>
          <a:p>
            <a:pPr marL="342900" indent="-342900">
              <a:buAutoNum type="arabicParenBoth"/>
            </a:pPr>
            <a:endParaRPr lang="en-SG" sz="2800" dirty="0"/>
          </a:p>
          <a:p>
            <a:pPr marL="342900" indent="-342900">
              <a:buAutoNum type="arabicParenBoth"/>
            </a:pPr>
            <a:r>
              <a:rPr lang="en-SG" sz="2800" dirty="0"/>
              <a:t> Jacob said unto Pharoah, </a:t>
            </a:r>
          </a:p>
          <a:p>
            <a:endParaRPr lang="en-SG" sz="2800" dirty="0"/>
          </a:p>
          <a:p>
            <a:r>
              <a:rPr lang="en-SG" sz="2800" dirty="0"/>
              <a:t>“The days of the years of my pilgrimage are an hundred and thirty years: few and </a:t>
            </a:r>
            <a:r>
              <a:rPr lang="en-SG" sz="2800" i="1" u="sng" dirty="0"/>
              <a:t>evil </a:t>
            </a:r>
            <a:r>
              <a:rPr lang="en-SG" sz="2800" dirty="0"/>
              <a:t>have the days of the years of my life been…” (Gen 47:9)</a:t>
            </a:r>
          </a:p>
        </p:txBody>
      </p:sp>
    </p:spTree>
    <p:extLst>
      <p:ext uri="{BB962C8B-B14F-4D97-AF65-F5344CB8AC3E}">
        <p14:creationId xmlns:p14="http://schemas.microsoft.com/office/powerpoint/2010/main" val="3158517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816</Words>
  <Application>Microsoft Office PowerPoint</Application>
  <PresentationFormat>Widescreen</PresentationFormat>
  <Paragraphs>106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AdSS18- Joseph and his brothers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AdSS23- Jacob and family moved to Egypt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AdSS18- Joseph and his brothers</dc:title>
  <dc:creator>Charlene Tan</dc:creator>
  <cp:lastModifiedBy>Charlene Tan</cp:lastModifiedBy>
  <cp:revision>43</cp:revision>
  <cp:lastPrinted>2022-05-14T07:55:38Z</cp:lastPrinted>
  <dcterms:created xsi:type="dcterms:W3CDTF">2022-01-28T06:55:22Z</dcterms:created>
  <dcterms:modified xsi:type="dcterms:W3CDTF">2022-12-04T09:07:43Z</dcterms:modified>
</cp:coreProperties>
</file>