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4" r:id="rId9"/>
    <p:sldId id="266" r:id="rId10"/>
    <p:sldId id="263"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5-07T06:40:56.716"/>
    </inkml:context>
    <inkml:brush xml:id="br0">
      <inkml:brushProperty name="width" value="0.3" units="cm"/>
      <inkml:brushProperty name="height" value="0.6" units="cm"/>
      <inkml:brushProperty name="color" value="#0069AF"/>
      <inkml:brushProperty name="tip" value="rectangle"/>
      <inkml:brushProperty name="rasterOp" value="maskPen"/>
      <inkml:brushProperty name="ignorePressure" value="1"/>
    </inkml:brush>
  </inkml:definitions>
  <inkml:trace contextRef="#ctx0" brushRef="#br0">1 770,'0'492,"1"-460,1 1,2-1,2 0,0-1,2 1,2-1,0-1,3 0,0 0,2-1,20 30,-13-22,-11-17,1-2,27 34,-37-51,-1 1,1 0,0-1,0 1,0-1,0 1,0-1,0 0,1 0,-1 0,0 0,1 0,-1-1,0 1,1-1,-1 1,1-1,-1 0,1 0,-1 0,1 0,-1-1,1 1,-1 0,0-1,1 0,-1 0,0 0,1 0,-1 0,0 0,0 0,0-1,0 1,3-3,7-7,0 0,-1-1,0 0,12-17,-16 20,218-245,-117 139,-33 33,335-351,-82 154,-167 158,-56 44,147-139,-186 160,-45 40,28-28,-36 29</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9C0DB-F95E-4BDD-8367-01E4973121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0D5059B8-6C1B-4CC0-B738-304E75709D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1899D34A-82EF-45CC-B2A4-C92380DCE4BD}"/>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68F12A87-F990-4347-A866-98A734367CB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09E69911-ABD5-4579-81AA-0DD0F07807F9}"/>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1474301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5C95E-D459-4A21-872E-73C86A4EEDF8}"/>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69C51E4F-AF32-4CC9-9AA4-1787B767F7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474E79F6-A7D6-4ED5-923D-10F3A4C1B4BA}"/>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0382FEF1-43CB-42A3-A411-C8B8D34B49A4}"/>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87BBEE42-27E2-4FF1-8185-D6DB765307BA}"/>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4032873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51C044-3E43-4A91-9DE9-7A95A0356C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89AC9554-BF91-49CB-BCA7-B3E6F63736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15F60C81-217E-4219-89D8-7F4E24524312}"/>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B4A06EDC-5E90-4E11-ABEA-8794A7F606B7}"/>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F644DC7B-3049-4F15-BDB4-E5FDE97BA359}"/>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2639208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1D2EE-B791-4B0E-A6B3-9134BC8B43E6}"/>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5966707E-6288-411E-A1C8-26DD965D44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4F5F7F41-37DA-4D27-9442-81C6206C9AEB}"/>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D2D31AD4-08F2-45B6-91DA-A1EFB768788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52A78DA-9238-4876-8DC7-7EA23DC9F2B0}"/>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410942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65F8C-DFAB-4912-BCE4-CDA110EB0E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8F8619B2-5D1B-4DFF-9C6D-207EBF3FB9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09D96B-9741-42DA-848C-F789090B1145}"/>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2A885A91-18E5-4015-AC92-5DDCE48FFFF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83FAD3C0-6EC4-4025-B45D-03528CEFC342}"/>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50057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2A3F3-A206-481C-9EF6-023E92131ABE}"/>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1167D712-444A-4D62-99AC-5DB1B21690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66295A30-A6BC-4999-9B0B-68B32C5C5E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F4BC7B3C-E6DB-4684-97C4-173F3494F26B}"/>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6" name="Footer Placeholder 5">
            <a:extLst>
              <a:ext uri="{FF2B5EF4-FFF2-40B4-BE49-F238E27FC236}">
                <a16:creationId xmlns:a16="http://schemas.microsoft.com/office/drawing/2014/main" id="{2942E9FC-A21F-42B7-BC0D-6AEF4E81150F}"/>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FA57FCAD-C1DA-403F-88DC-38294D2B7F6A}"/>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2935980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764F5-5613-4C5E-8335-636391870B22}"/>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CE4550F1-A2AA-418F-B3A0-129CF99898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446B5D-882A-4E5E-B040-A1DC0FF44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F9B92276-5A2B-46F7-BA7D-6C17125E9B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877FD0-DC7D-4E35-A60E-A760871720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BBA9CC74-EFC7-4FCD-8D95-5F8F706D46B0}"/>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8" name="Footer Placeholder 7">
            <a:extLst>
              <a:ext uri="{FF2B5EF4-FFF2-40B4-BE49-F238E27FC236}">
                <a16:creationId xmlns:a16="http://schemas.microsoft.com/office/drawing/2014/main" id="{4744F953-F874-4795-A160-15021E165925}"/>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A9CE7538-970C-45C8-850E-67D3EA25EEB6}"/>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498875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5E366-E36F-4FEF-A88E-8F1B8637664F}"/>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885E4862-2BFE-4D5A-8B6F-7C3D3CD989DF}"/>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4" name="Footer Placeholder 3">
            <a:extLst>
              <a:ext uri="{FF2B5EF4-FFF2-40B4-BE49-F238E27FC236}">
                <a16:creationId xmlns:a16="http://schemas.microsoft.com/office/drawing/2014/main" id="{A96020CA-AE59-4414-8A5A-E468DFB1E9A9}"/>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0795D6AA-23F1-4521-9EFF-CAD443EE3825}"/>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1641757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329DAE-D86B-46CA-9A14-2421A31ACE03}"/>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3" name="Footer Placeholder 2">
            <a:extLst>
              <a:ext uri="{FF2B5EF4-FFF2-40B4-BE49-F238E27FC236}">
                <a16:creationId xmlns:a16="http://schemas.microsoft.com/office/drawing/2014/main" id="{1B784204-2348-43E0-9A51-B63F3685A53C}"/>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E77B7BAE-E891-4456-BCAD-DCA78C4438D0}"/>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1800160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DB7FA-AB30-4767-B45B-F52C1EA6B9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92B0AE72-200A-4BB0-B651-DB8B6AD12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2F00F889-3DFC-462F-ABD8-59649C494E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05EFFA-2484-4E03-BD07-043F7A8B5926}"/>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6" name="Footer Placeholder 5">
            <a:extLst>
              <a:ext uri="{FF2B5EF4-FFF2-40B4-BE49-F238E27FC236}">
                <a16:creationId xmlns:a16="http://schemas.microsoft.com/office/drawing/2014/main" id="{A1D3FEAD-DF53-4675-B8AD-9F1579C5B4E5}"/>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86E12AA5-C222-456B-BB85-FEACCE5C2A43}"/>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203387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838-A0E5-4E22-BC40-50BD3B314D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733F9092-45E0-4AC8-BBA9-2EAE9F5C2F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4EC2EC1E-B373-45C4-979C-9978C85B6C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6D0CEE-CEA3-47FC-9EF2-AC250026A635}"/>
              </a:ext>
            </a:extLst>
          </p:cNvPr>
          <p:cNvSpPr>
            <a:spLocks noGrp="1"/>
          </p:cNvSpPr>
          <p:nvPr>
            <p:ph type="dt" sz="half" idx="10"/>
          </p:nvPr>
        </p:nvSpPr>
        <p:spPr/>
        <p:txBody>
          <a:bodyPr/>
          <a:lstStyle/>
          <a:p>
            <a:fld id="{1642525A-ACC9-44A1-ABCC-052E38A031F1}" type="datetimeFigureOut">
              <a:rPr lang="en-SG" smtClean="0"/>
              <a:t>7/5/2022</a:t>
            </a:fld>
            <a:endParaRPr lang="en-SG"/>
          </a:p>
        </p:txBody>
      </p:sp>
      <p:sp>
        <p:nvSpPr>
          <p:cNvPr id="6" name="Footer Placeholder 5">
            <a:extLst>
              <a:ext uri="{FF2B5EF4-FFF2-40B4-BE49-F238E27FC236}">
                <a16:creationId xmlns:a16="http://schemas.microsoft.com/office/drawing/2014/main" id="{E34021E4-1A66-40FA-B8B4-58F06D831A45}"/>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461467BF-39F8-4033-B579-CFEB1214485C}"/>
              </a:ext>
            </a:extLst>
          </p:cNvPr>
          <p:cNvSpPr>
            <a:spLocks noGrp="1"/>
          </p:cNvSpPr>
          <p:nvPr>
            <p:ph type="sldNum" sz="quarter" idx="12"/>
          </p:nvPr>
        </p:nvSpPr>
        <p:spPr/>
        <p:txBody>
          <a:bodyPr/>
          <a:lstStyle/>
          <a:p>
            <a:fld id="{1CA41EE4-01BE-400B-8555-BD85F4528ED8}" type="slidenum">
              <a:rPr lang="en-SG" smtClean="0"/>
              <a:t>‹#›</a:t>
            </a:fld>
            <a:endParaRPr lang="en-SG"/>
          </a:p>
        </p:txBody>
      </p:sp>
    </p:spTree>
    <p:extLst>
      <p:ext uri="{BB962C8B-B14F-4D97-AF65-F5344CB8AC3E}">
        <p14:creationId xmlns:p14="http://schemas.microsoft.com/office/powerpoint/2010/main" val="4089275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D2F7C-CF1E-4F0F-851C-BD0EE8427F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1E2578D2-08B9-4213-98C0-627BF7C0D0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47A986-A3D5-4836-BE3B-A7D33C7132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2525A-ACC9-44A1-ABCC-052E38A031F1}" type="datetimeFigureOut">
              <a:rPr lang="en-SG" smtClean="0"/>
              <a:t>7/5/2022</a:t>
            </a:fld>
            <a:endParaRPr lang="en-SG"/>
          </a:p>
        </p:txBody>
      </p:sp>
      <p:sp>
        <p:nvSpPr>
          <p:cNvPr id="5" name="Footer Placeholder 4">
            <a:extLst>
              <a:ext uri="{FF2B5EF4-FFF2-40B4-BE49-F238E27FC236}">
                <a16:creationId xmlns:a16="http://schemas.microsoft.com/office/drawing/2014/main" id="{B12EFFCF-DEA3-4C70-9985-0ED382C32C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A1595948-038B-4B14-AF40-285149B728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41EE4-01BE-400B-8555-BD85F4528ED8}" type="slidenum">
              <a:rPr lang="en-SG" smtClean="0"/>
              <a:t>‹#›</a:t>
            </a:fld>
            <a:endParaRPr lang="en-SG"/>
          </a:p>
        </p:txBody>
      </p:sp>
    </p:spTree>
    <p:extLst>
      <p:ext uri="{BB962C8B-B14F-4D97-AF65-F5344CB8AC3E}">
        <p14:creationId xmlns:p14="http://schemas.microsoft.com/office/powerpoint/2010/main" val="1144660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straitstimes.com/singapore/courts-crime/20-days-jail-for-ex-baggage-handler-who-swapped-the-tags-of-286-pieces-o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channelnewsasia.com/singapore/three-men-gang-rape-unconscious-teenager-duxton-hotel-guilty-888066" TargetMode="External"/><Relationship Id="rId2" Type="http://schemas.openxmlformats.org/officeDocument/2006/relationships/hyperlink" Target="https://www.channelnewsasia.com/news/singapore/jail-caning-for-2-men-who-raped-unconscious-teenager-7934692"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straitstimes.com/singapore/courts-crime/man-who-raped-13-year-old-fails-in-appeal-for-lighter-sentence" TargetMode="External"/><Relationship Id="rId2" Type="http://schemas.openxmlformats.org/officeDocument/2006/relationships/hyperlink" Target="https://www.straitstimes.com/singapore/courts-crime/28-years-jail-and-caning-for-man-who-raped-13-year-old-after-forcing-her-to"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aware.org.sg/information/rape/date-rap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9D1520-D3F9-40D8-98B7-473A61158C5A}"/>
              </a:ext>
            </a:extLst>
          </p:cNvPr>
          <p:cNvSpPr>
            <a:spLocks noGrp="1"/>
          </p:cNvSpPr>
          <p:nvPr>
            <p:ph type="title"/>
          </p:nvPr>
        </p:nvSpPr>
        <p:spPr>
          <a:xfrm>
            <a:off x="5343406" y="79491"/>
            <a:ext cx="6792913" cy="1325563"/>
          </a:xfrm>
        </p:spPr>
        <p:txBody>
          <a:bodyPr/>
          <a:lstStyle/>
          <a:p>
            <a:pPr algn="ctr"/>
            <a:r>
              <a:rPr lang="en-SG" b="1" dirty="0"/>
              <a:t>AdSS17- Tragedy and Revenge</a:t>
            </a:r>
          </a:p>
        </p:txBody>
      </p:sp>
      <p:sp>
        <p:nvSpPr>
          <p:cNvPr id="5" name="Content Placeholder 4">
            <a:extLst>
              <a:ext uri="{FF2B5EF4-FFF2-40B4-BE49-F238E27FC236}">
                <a16:creationId xmlns:a16="http://schemas.microsoft.com/office/drawing/2014/main" id="{587ABEDD-4C3B-49C4-8EA6-63752743C8EF}"/>
              </a:ext>
            </a:extLst>
          </p:cNvPr>
          <p:cNvSpPr>
            <a:spLocks noGrp="1"/>
          </p:cNvSpPr>
          <p:nvPr>
            <p:ph idx="1"/>
          </p:nvPr>
        </p:nvSpPr>
        <p:spPr>
          <a:xfrm>
            <a:off x="5475249" y="1405054"/>
            <a:ext cx="6545766" cy="4771909"/>
          </a:xfrm>
        </p:spPr>
        <p:txBody>
          <a:bodyPr/>
          <a:lstStyle/>
          <a:p>
            <a:pPr marL="514350" indent="-514350">
              <a:buAutoNum type="arabicParenBoth"/>
            </a:pPr>
            <a:r>
              <a:rPr lang="en-SG" dirty="0"/>
              <a:t>Background: After reconciling with Esau, Jacob and family moved to </a:t>
            </a:r>
            <a:r>
              <a:rPr lang="en-SG" dirty="0" err="1"/>
              <a:t>Schechem</a:t>
            </a:r>
            <a:r>
              <a:rPr lang="en-SG" dirty="0"/>
              <a:t>.</a:t>
            </a:r>
          </a:p>
          <a:p>
            <a:pPr marL="514350" indent="-514350">
              <a:buAutoNum type="arabicParenBoth"/>
            </a:pPr>
            <a:endParaRPr lang="en-SG" dirty="0"/>
          </a:p>
          <a:p>
            <a:pPr marL="514350" indent="-514350">
              <a:buAutoNum type="arabicParenBoth"/>
            </a:pPr>
            <a:r>
              <a:rPr lang="en-SG" dirty="0"/>
              <a:t>Tragedy struck Dinah, Jacob’s daughter. (Gen 34:1-12)</a:t>
            </a:r>
          </a:p>
          <a:p>
            <a:pPr marL="514350" indent="-514350">
              <a:buAutoNum type="arabicParenBoth"/>
            </a:pPr>
            <a:endParaRPr lang="en-SG" dirty="0"/>
          </a:p>
          <a:p>
            <a:pPr marL="514350" indent="-514350">
              <a:buAutoNum type="arabicParenBoth"/>
            </a:pPr>
            <a:r>
              <a:rPr lang="en-SG" dirty="0"/>
              <a:t>Video: 1:06:07 – 1:07:15</a:t>
            </a:r>
          </a:p>
          <a:p>
            <a:pPr marL="0" indent="0">
              <a:buNone/>
            </a:pPr>
            <a:r>
              <a:rPr lang="en-SG" sz="2800" dirty="0"/>
              <a:t>(Viewers are cautioned on the inaccurate parts of the video)</a:t>
            </a:r>
          </a:p>
          <a:p>
            <a:pPr marL="0" indent="0">
              <a:buNone/>
            </a:pPr>
            <a:r>
              <a:rPr lang="en-SG" sz="1000" dirty="0"/>
              <a:t>Source: Abraham, Sarah, Isaac, Jacob, Joseph</a:t>
            </a:r>
          </a:p>
          <a:p>
            <a:pPr marL="0" indent="0">
              <a:buNone/>
            </a:pPr>
            <a:endParaRPr lang="en-SG" dirty="0"/>
          </a:p>
        </p:txBody>
      </p:sp>
      <p:pic>
        <p:nvPicPr>
          <p:cNvPr id="1026" name="Picture 2" descr="Attack on SHECHEM | rape of Dinah; Simeon and Levi; revenge; Genesis 34">
            <a:extLst>
              <a:ext uri="{FF2B5EF4-FFF2-40B4-BE49-F238E27FC236}">
                <a16:creationId xmlns:a16="http://schemas.microsoft.com/office/drawing/2014/main" id="{9DB7CC1A-BEB8-4741-9784-FBBF1D8F57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43406"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FDD6689-18B2-4903-99A0-0C7DB0A99DE9}"/>
              </a:ext>
            </a:extLst>
          </p:cNvPr>
          <p:cNvSpPr txBox="1"/>
          <p:nvPr/>
        </p:nvSpPr>
        <p:spPr>
          <a:xfrm>
            <a:off x="5343406" y="6532288"/>
            <a:ext cx="6188926" cy="246221"/>
          </a:xfrm>
          <a:prstGeom prst="rect">
            <a:avLst/>
          </a:prstGeom>
          <a:noFill/>
        </p:spPr>
        <p:txBody>
          <a:bodyPr wrap="square">
            <a:spAutoFit/>
          </a:bodyPr>
          <a:lstStyle/>
          <a:p>
            <a:r>
              <a:rPr lang="en-SG" sz="1000" dirty="0"/>
              <a:t>Source: http://godswarplan.com/attack-on-shechem-rape-of-dinah-simeon-and-levi-revenge-genesis-34</a:t>
            </a:r>
          </a:p>
        </p:txBody>
      </p:sp>
    </p:spTree>
    <p:extLst>
      <p:ext uri="{BB962C8B-B14F-4D97-AF65-F5344CB8AC3E}">
        <p14:creationId xmlns:p14="http://schemas.microsoft.com/office/powerpoint/2010/main" val="67843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F536C9-EC75-4F71-A586-50BE9A5343C4}"/>
              </a:ext>
            </a:extLst>
          </p:cNvPr>
          <p:cNvSpPr txBox="1"/>
          <p:nvPr/>
        </p:nvSpPr>
        <p:spPr>
          <a:xfrm>
            <a:off x="0" y="281354"/>
            <a:ext cx="12192000" cy="4955203"/>
          </a:xfrm>
          <a:prstGeom prst="rect">
            <a:avLst/>
          </a:prstGeom>
          <a:noFill/>
        </p:spPr>
        <p:txBody>
          <a:bodyPr wrap="square">
            <a:spAutoFit/>
          </a:bodyPr>
          <a:lstStyle/>
          <a:p>
            <a:pPr algn="l"/>
            <a:r>
              <a:rPr lang="en-SG" sz="2800" b="0" i="0" cap="all" dirty="0">
                <a:solidFill>
                  <a:srgbClr val="616161"/>
                </a:solidFill>
                <a:effectLst/>
                <a:latin typeface="Curator"/>
              </a:rPr>
              <a:t>Straits Times . PUBLISHED NOV 11, 2019.</a:t>
            </a:r>
          </a:p>
          <a:p>
            <a:endParaRPr lang="en-US" sz="2800" b="0" i="0" dirty="0">
              <a:solidFill>
                <a:srgbClr val="000000"/>
              </a:solidFill>
              <a:effectLst/>
              <a:latin typeface="SelaneText"/>
            </a:endParaRPr>
          </a:p>
          <a:p>
            <a:r>
              <a:rPr lang="en-US" sz="2800" b="0" i="0" dirty="0">
                <a:solidFill>
                  <a:srgbClr val="000000"/>
                </a:solidFill>
                <a:effectLst/>
                <a:latin typeface="SelaneText"/>
              </a:rPr>
              <a:t>SINGAPORE - More than 200 pieces of luggage belonging to passengers of Singapore Airlines (SIA) and SilkAir ended up at the wrong destinations after an airport baggage handler swopped the tags because he was </a:t>
            </a:r>
            <a:r>
              <a:rPr lang="en-US" sz="2800" b="0" i="0" u="sng" dirty="0">
                <a:solidFill>
                  <a:srgbClr val="000000"/>
                </a:solidFill>
                <a:effectLst/>
                <a:latin typeface="SelaneText"/>
              </a:rPr>
              <a:t>unhappy with his duties.</a:t>
            </a:r>
          </a:p>
          <a:p>
            <a:endParaRPr lang="en-US" sz="2800" dirty="0">
              <a:solidFill>
                <a:srgbClr val="000000"/>
              </a:solidFill>
              <a:latin typeface="SelaneText"/>
            </a:endParaRPr>
          </a:p>
          <a:p>
            <a:r>
              <a:rPr lang="en-US" sz="2800" b="0" i="0" dirty="0">
                <a:solidFill>
                  <a:srgbClr val="000000"/>
                </a:solidFill>
                <a:effectLst/>
                <a:latin typeface="SelaneText"/>
              </a:rPr>
              <a:t>The baggage handler was sentenced to 20 days' jail for mischief.</a:t>
            </a:r>
          </a:p>
          <a:p>
            <a:endParaRPr lang="en-US" sz="2800" dirty="0">
              <a:solidFill>
                <a:srgbClr val="000000"/>
              </a:solidFill>
              <a:latin typeface="SelaneText"/>
            </a:endParaRPr>
          </a:p>
          <a:p>
            <a:r>
              <a:rPr lang="en-US" dirty="0">
                <a:solidFill>
                  <a:srgbClr val="000000"/>
                </a:solidFill>
                <a:latin typeface="SelaneText"/>
              </a:rPr>
              <a:t>(Source: </a:t>
            </a:r>
            <a:r>
              <a:rPr lang="en-US" dirty="0">
                <a:solidFill>
                  <a:srgbClr val="000000"/>
                </a:solidFill>
                <a:latin typeface="SelaneText"/>
                <a:hlinkClick r:id="rId2"/>
              </a:rPr>
              <a:t>https://www.straitstimes.com/singapore/courts-crime/20-days-jail-for-ex-baggage-handler-who-swapped-the-tags-of-286-pieces-of</a:t>
            </a:r>
            <a:r>
              <a:rPr lang="en-US" dirty="0">
                <a:solidFill>
                  <a:srgbClr val="000000"/>
                </a:solidFill>
                <a:latin typeface="SelaneText"/>
              </a:rPr>
              <a:t>)</a:t>
            </a:r>
          </a:p>
          <a:p>
            <a:endParaRPr lang="en-SG" sz="2800" dirty="0"/>
          </a:p>
        </p:txBody>
      </p:sp>
    </p:spTree>
    <p:extLst>
      <p:ext uri="{BB962C8B-B14F-4D97-AF65-F5344CB8AC3E}">
        <p14:creationId xmlns:p14="http://schemas.microsoft.com/office/powerpoint/2010/main" val="3410439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B2B9AF-C9F0-D6D4-D9B2-07B7F708E825}"/>
              </a:ext>
            </a:extLst>
          </p:cNvPr>
          <p:cNvSpPr txBox="1"/>
          <p:nvPr/>
        </p:nvSpPr>
        <p:spPr>
          <a:xfrm>
            <a:off x="504092" y="363415"/>
            <a:ext cx="11430000" cy="1384995"/>
          </a:xfrm>
          <a:prstGeom prst="rect">
            <a:avLst/>
          </a:prstGeom>
          <a:noFill/>
        </p:spPr>
        <p:txBody>
          <a:bodyPr wrap="square" rtlCol="0">
            <a:spAutoFit/>
          </a:bodyPr>
          <a:lstStyle/>
          <a:p>
            <a:r>
              <a:rPr lang="en-SG" sz="2800" u="sng" dirty="0"/>
              <a:t>Group sharing in groups of 2 to 4</a:t>
            </a:r>
          </a:p>
          <a:p>
            <a:endParaRPr lang="en-SG" sz="2800" dirty="0"/>
          </a:p>
          <a:p>
            <a:r>
              <a:rPr lang="en-SG" sz="2800" dirty="0"/>
              <a:t>(1)  Share practical ways to love persons you hate/dislike.</a:t>
            </a:r>
          </a:p>
        </p:txBody>
      </p:sp>
    </p:spTree>
    <p:extLst>
      <p:ext uri="{BB962C8B-B14F-4D97-AF65-F5344CB8AC3E}">
        <p14:creationId xmlns:p14="http://schemas.microsoft.com/office/powerpoint/2010/main" val="33667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76E539-963F-4727-93E5-0E73EFAAD4E1}"/>
              </a:ext>
            </a:extLst>
          </p:cNvPr>
          <p:cNvSpPr txBox="1"/>
          <p:nvPr/>
        </p:nvSpPr>
        <p:spPr>
          <a:xfrm>
            <a:off x="0" y="100647"/>
            <a:ext cx="12192000" cy="7940635"/>
          </a:xfrm>
          <a:prstGeom prst="rect">
            <a:avLst/>
          </a:prstGeom>
          <a:noFill/>
        </p:spPr>
        <p:txBody>
          <a:bodyPr wrap="square" rtlCol="0">
            <a:spAutoFit/>
          </a:bodyPr>
          <a:lstStyle/>
          <a:p>
            <a:r>
              <a:rPr lang="en-SG" sz="2800" b="1" dirty="0"/>
              <a:t>(3) Spiritual Lesson:</a:t>
            </a:r>
          </a:p>
          <a:p>
            <a:endParaRPr lang="en-SG" sz="2800" dirty="0"/>
          </a:p>
          <a:p>
            <a:pPr marL="342900" indent="-342900">
              <a:buAutoNum type="alphaLcParenBoth"/>
            </a:pPr>
            <a:r>
              <a:rPr lang="en-SG" sz="2800" dirty="0"/>
              <a:t> Date rape:</a:t>
            </a:r>
          </a:p>
          <a:p>
            <a:pPr marL="342900" indent="-342900">
              <a:buAutoNum type="alphaLcParenBoth"/>
            </a:pPr>
            <a:endParaRPr lang="en-SG" sz="2800" dirty="0"/>
          </a:p>
          <a:p>
            <a:r>
              <a:rPr lang="en-US" sz="2800" b="1" i="0" dirty="0">
                <a:solidFill>
                  <a:srgbClr val="000000"/>
                </a:solidFill>
                <a:effectLst/>
              </a:rPr>
              <a:t>CNA</a:t>
            </a:r>
            <a:r>
              <a:rPr lang="en-US" sz="2800" b="0" i="0" dirty="0">
                <a:solidFill>
                  <a:srgbClr val="000000"/>
                </a:solidFill>
                <a:effectLst/>
              </a:rPr>
              <a:t>, 23 Apr 2019. SINGAPORE: Three men who claimed trial to various charges of sexual assault of an 18-year-old teenager at a birthday party on </a:t>
            </a:r>
            <a:r>
              <a:rPr lang="en-SG" sz="2800" b="0" i="0" dirty="0">
                <a:solidFill>
                  <a:srgbClr val="000000"/>
                </a:solidFill>
                <a:effectLst/>
              </a:rPr>
              <a:t> Jan 26, 2014 </a:t>
            </a:r>
            <a:r>
              <a:rPr lang="en-US" sz="2800" b="0" i="0" dirty="0">
                <a:solidFill>
                  <a:srgbClr val="000000"/>
                </a:solidFill>
                <a:effectLst/>
              </a:rPr>
              <a:t>were found guilty.</a:t>
            </a:r>
          </a:p>
          <a:p>
            <a:endParaRPr lang="en-US" sz="2800" dirty="0">
              <a:solidFill>
                <a:srgbClr val="000000"/>
              </a:solidFill>
            </a:endParaRPr>
          </a:p>
          <a:p>
            <a:pPr algn="l"/>
            <a:r>
              <a:rPr lang="en-US" sz="2800" b="0" i="0" dirty="0">
                <a:solidFill>
                  <a:srgbClr val="000000"/>
                </a:solidFill>
                <a:effectLst/>
              </a:rPr>
              <a:t>The court heard that the victim was plied with alcoholic drinks by another man until she collapsed to the floor.</a:t>
            </a:r>
          </a:p>
          <a:p>
            <a:pPr algn="l"/>
            <a:endParaRPr lang="en-US" sz="2800" b="0" i="0" dirty="0">
              <a:solidFill>
                <a:srgbClr val="000000"/>
              </a:solidFill>
              <a:effectLst/>
            </a:endParaRPr>
          </a:p>
          <a:p>
            <a:pPr algn="l"/>
            <a:r>
              <a:rPr lang="en-US" sz="2800" b="0" i="0" dirty="0">
                <a:solidFill>
                  <a:srgbClr val="000000"/>
                </a:solidFill>
                <a:effectLst/>
              </a:rPr>
              <a:t>While unconscious and vulnerable in the hotel room, the woman was sexually assaulted by five men. </a:t>
            </a:r>
            <a:r>
              <a:rPr lang="en-US" sz="2800" b="0" i="0" dirty="0">
                <a:effectLst/>
                <a:latin typeface="sofia-pro"/>
                <a:hlinkClick r:id="rId2"/>
              </a:rPr>
              <a:t>Two of the men were sentenced</a:t>
            </a:r>
            <a:r>
              <a:rPr lang="en-US" sz="2800" b="0" i="0" dirty="0">
                <a:solidFill>
                  <a:srgbClr val="000000"/>
                </a:solidFill>
                <a:effectLst/>
                <a:latin typeface="sofia-pro"/>
              </a:rPr>
              <a:t> to between 11 and 13 years' jail and six to eight strokes of the cane. The other three were awaiting sentencing.</a:t>
            </a:r>
            <a:endParaRPr lang="en-US" sz="2800" b="0" i="0" dirty="0">
              <a:solidFill>
                <a:srgbClr val="000000"/>
              </a:solidFill>
              <a:effectLst/>
            </a:endParaRPr>
          </a:p>
          <a:p>
            <a:pPr algn="l"/>
            <a:r>
              <a:rPr lang="en-US" b="0" i="0" dirty="0">
                <a:solidFill>
                  <a:srgbClr val="000000"/>
                </a:solidFill>
                <a:effectLst/>
                <a:latin typeface="sofia-pro"/>
              </a:rPr>
              <a:t>(Source: </a:t>
            </a:r>
            <a:r>
              <a:rPr lang="en-US" b="0" i="0" dirty="0">
                <a:solidFill>
                  <a:srgbClr val="000000"/>
                </a:solidFill>
                <a:effectLst/>
                <a:latin typeface="sofia-pro"/>
                <a:hlinkClick r:id="rId3"/>
              </a:rPr>
              <a:t>https://www.channelnewsasia.com/singapore/three-men-gang-rape-unconscious-teenager-duxton-hotel-guilty-888066</a:t>
            </a:r>
            <a:r>
              <a:rPr lang="en-US" b="0" i="0" dirty="0">
                <a:solidFill>
                  <a:srgbClr val="000000"/>
                </a:solidFill>
                <a:effectLst/>
                <a:latin typeface="sofia-pro"/>
              </a:rPr>
              <a:t>)</a:t>
            </a:r>
          </a:p>
          <a:p>
            <a:pPr algn="l"/>
            <a:endParaRPr lang="en-US" b="0" i="0" dirty="0">
              <a:solidFill>
                <a:srgbClr val="000000"/>
              </a:solidFill>
              <a:effectLst/>
              <a:latin typeface="sofia-pro"/>
            </a:endParaRPr>
          </a:p>
          <a:p>
            <a:pPr algn="l"/>
            <a:endParaRPr lang="en-US" dirty="0">
              <a:solidFill>
                <a:srgbClr val="000000"/>
              </a:solidFill>
              <a:latin typeface="sofia-pro"/>
            </a:endParaRPr>
          </a:p>
          <a:p>
            <a:pPr algn="l"/>
            <a:endParaRPr lang="en-US" b="0" i="0" dirty="0">
              <a:solidFill>
                <a:srgbClr val="000000"/>
              </a:solidFill>
              <a:effectLst/>
              <a:latin typeface="sofia-pro"/>
            </a:endParaRPr>
          </a:p>
          <a:p>
            <a:endParaRPr lang="en-SG" dirty="0"/>
          </a:p>
        </p:txBody>
      </p:sp>
    </p:spTree>
    <p:extLst>
      <p:ext uri="{BB962C8B-B14F-4D97-AF65-F5344CB8AC3E}">
        <p14:creationId xmlns:p14="http://schemas.microsoft.com/office/powerpoint/2010/main" val="3003717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6E4827-0C70-475E-BEDF-F05E5542B01D}"/>
              </a:ext>
            </a:extLst>
          </p:cNvPr>
          <p:cNvSpPr txBox="1"/>
          <p:nvPr/>
        </p:nvSpPr>
        <p:spPr>
          <a:xfrm>
            <a:off x="0" y="304800"/>
            <a:ext cx="12192000" cy="5847755"/>
          </a:xfrm>
          <a:prstGeom prst="rect">
            <a:avLst/>
          </a:prstGeom>
          <a:noFill/>
        </p:spPr>
        <p:txBody>
          <a:bodyPr wrap="square" rtlCol="0">
            <a:spAutoFit/>
          </a:bodyPr>
          <a:lstStyle/>
          <a:p>
            <a:pPr algn="l"/>
            <a:r>
              <a:rPr lang="en-SG" sz="2800" b="0" i="0" cap="all" dirty="0">
                <a:solidFill>
                  <a:srgbClr val="616161"/>
                </a:solidFill>
                <a:effectLst/>
                <a:latin typeface="Curator"/>
              </a:rPr>
              <a:t>Straits Times. PUBLISHED</a:t>
            </a:r>
          </a:p>
          <a:p>
            <a:pPr algn="l"/>
            <a:r>
              <a:rPr lang="en-SG" sz="2800" b="0" i="0" cap="all" dirty="0">
                <a:solidFill>
                  <a:srgbClr val="616161"/>
                </a:solidFill>
                <a:effectLst/>
                <a:latin typeface="Curator"/>
              </a:rPr>
              <a:t> NOV 17, 2021.</a:t>
            </a:r>
          </a:p>
          <a:p>
            <a:pPr algn="l"/>
            <a:endParaRPr lang="en-SG" sz="2800" b="0" i="0" cap="all" dirty="0">
              <a:solidFill>
                <a:srgbClr val="616161"/>
              </a:solidFill>
              <a:effectLst/>
              <a:latin typeface="Curator"/>
            </a:endParaRPr>
          </a:p>
          <a:p>
            <a:r>
              <a:rPr lang="en-US" sz="2800" b="0" i="0" dirty="0">
                <a:solidFill>
                  <a:srgbClr val="000000"/>
                </a:solidFill>
                <a:effectLst/>
                <a:latin typeface="SelaneText"/>
              </a:rPr>
              <a:t>SINGAPORE - A man </a:t>
            </a:r>
            <a:r>
              <a:rPr lang="en-US" sz="2800" b="0" i="0" dirty="0">
                <a:effectLst/>
                <a:latin typeface="SelaneText"/>
              </a:rPr>
              <a:t>who was </a:t>
            </a:r>
            <a:r>
              <a:rPr lang="en-US" sz="2800" b="0" i="0" strike="noStrike" dirty="0">
                <a:effectLst/>
                <a:latin typeface="SelaneText"/>
                <a:hlinkClick r:id="rId2">
                  <a:extLst>
                    <a:ext uri="{A12FA001-AC4F-418D-AE19-62706E023703}">
                      <ahyp:hlinkClr xmlns:ahyp="http://schemas.microsoft.com/office/drawing/2018/hyperlinkcolor" val="tx"/>
                    </a:ext>
                  </a:extLst>
                </a:hlinkClick>
              </a:rPr>
              <a:t>given 28 years' jail and 24 strokes of the cane for raping a 13-year-old girl</a:t>
            </a:r>
            <a:r>
              <a:rPr lang="en-US" sz="2800" strike="noStrike" dirty="0">
                <a:latin typeface="SelaneText"/>
              </a:rPr>
              <a:t>. </a:t>
            </a:r>
            <a:r>
              <a:rPr lang="en-US" sz="2800" b="0" i="0" dirty="0">
                <a:solidFill>
                  <a:srgbClr val="000000"/>
                </a:solidFill>
                <a:effectLst/>
                <a:latin typeface="SelaneText"/>
              </a:rPr>
              <a:t>He admitted that he force-fed vodka to the victim and brutally raped and sexually assaulted her over a harrowing two hours at a secluded part of Kallang Riverside Park on the night of Oct 24, 2017.</a:t>
            </a:r>
          </a:p>
          <a:p>
            <a:endParaRPr lang="en-US" sz="2800" dirty="0">
              <a:solidFill>
                <a:srgbClr val="000000"/>
              </a:solidFill>
              <a:latin typeface="SelaneText"/>
            </a:endParaRPr>
          </a:p>
          <a:p>
            <a:r>
              <a:rPr lang="en-US" sz="2800" b="0" i="0" dirty="0">
                <a:solidFill>
                  <a:srgbClr val="000000"/>
                </a:solidFill>
                <a:effectLst/>
                <a:latin typeface="SelaneText"/>
              </a:rPr>
              <a:t>The victim was acquainted with him through one of her friends and called him "uncle".</a:t>
            </a:r>
          </a:p>
          <a:p>
            <a:endParaRPr lang="en-US" dirty="0">
              <a:solidFill>
                <a:srgbClr val="000000"/>
              </a:solidFill>
              <a:latin typeface="SelaneText"/>
            </a:endParaRPr>
          </a:p>
          <a:p>
            <a:r>
              <a:rPr lang="en-US" dirty="0">
                <a:solidFill>
                  <a:srgbClr val="000000"/>
                </a:solidFill>
                <a:latin typeface="SelaneText"/>
              </a:rPr>
              <a:t>(Source: </a:t>
            </a:r>
            <a:r>
              <a:rPr lang="en-US" dirty="0">
                <a:solidFill>
                  <a:srgbClr val="000000"/>
                </a:solidFill>
                <a:latin typeface="SelaneText"/>
                <a:hlinkClick r:id="rId3"/>
              </a:rPr>
              <a:t>https://www.straitstimes.com/singapore/courts-crime/man-who-raped-13-year-old-fails-in-appeal-for-lighter-sentence</a:t>
            </a:r>
            <a:r>
              <a:rPr lang="en-US" dirty="0">
                <a:solidFill>
                  <a:srgbClr val="000000"/>
                </a:solidFill>
                <a:latin typeface="SelaneText"/>
              </a:rPr>
              <a:t>)</a:t>
            </a:r>
          </a:p>
          <a:p>
            <a:endParaRPr lang="en-US" sz="2800" b="0" i="0" dirty="0">
              <a:solidFill>
                <a:srgbClr val="000000"/>
              </a:solidFill>
              <a:effectLst/>
              <a:latin typeface="SelaneText"/>
            </a:endParaRPr>
          </a:p>
          <a:p>
            <a:endParaRPr lang="en-US" sz="2800" dirty="0">
              <a:solidFill>
                <a:srgbClr val="000000"/>
              </a:solidFill>
              <a:latin typeface="SelaneText"/>
            </a:endParaRPr>
          </a:p>
        </p:txBody>
      </p:sp>
    </p:spTree>
    <p:extLst>
      <p:ext uri="{BB962C8B-B14F-4D97-AF65-F5344CB8AC3E}">
        <p14:creationId xmlns:p14="http://schemas.microsoft.com/office/powerpoint/2010/main" val="1546423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06768A-9855-4FD9-A69F-BD88BF84D27E}"/>
              </a:ext>
            </a:extLst>
          </p:cNvPr>
          <p:cNvSpPr txBox="1"/>
          <p:nvPr/>
        </p:nvSpPr>
        <p:spPr>
          <a:xfrm>
            <a:off x="0" y="189571"/>
            <a:ext cx="12192000" cy="5940088"/>
          </a:xfrm>
          <a:prstGeom prst="rect">
            <a:avLst/>
          </a:prstGeom>
          <a:noFill/>
        </p:spPr>
        <p:txBody>
          <a:bodyPr wrap="square">
            <a:spAutoFit/>
          </a:bodyPr>
          <a:lstStyle/>
          <a:p>
            <a:pPr algn="l"/>
            <a:r>
              <a:rPr lang="en-US" sz="2800" b="1" i="0" dirty="0">
                <a:solidFill>
                  <a:srgbClr val="333333"/>
                </a:solidFill>
                <a:effectLst/>
              </a:rPr>
              <a:t>AWARE</a:t>
            </a:r>
            <a:r>
              <a:rPr lang="en-US" sz="2800" b="0" i="0" dirty="0">
                <a:solidFill>
                  <a:srgbClr val="333333"/>
                </a:solidFill>
                <a:effectLst/>
              </a:rPr>
              <a:t> – </a:t>
            </a:r>
          </a:p>
          <a:p>
            <a:pPr algn="l"/>
            <a:endParaRPr lang="en-US" sz="2800" dirty="0">
              <a:solidFill>
                <a:srgbClr val="333333"/>
              </a:solidFill>
            </a:endParaRPr>
          </a:p>
          <a:p>
            <a:pPr algn="l"/>
            <a:r>
              <a:rPr lang="en-US" sz="2800" b="0" i="1" dirty="0">
                <a:solidFill>
                  <a:srgbClr val="333333"/>
                </a:solidFill>
                <a:effectLst/>
              </a:rPr>
              <a:t>“Most rapes are not committed by a stranger, but by people who know their victims. Many victims have met or gone out with their assailant previously and are supposedly their friends. This is called “acquaintance” or “date” rape.”</a:t>
            </a:r>
          </a:p>
          <a:p>
            <a:pPr algn="l"/>
            <a:endParaRPr lang="en-US" b="0" i="0" dirty="0">
              <a:solidFill>
                <a:srgbClr val="000000"/>
              </a:solidFill>
              <a:effectLst/>
              <a:latin typeface="sofia-pro"/>
            </a:endParaRPr>
          </a:p>
          <a:p>
            <a:pPr algn="l"/>
            <a:r>
              <a:rPr lang="en-US" dirty="0">
                <a:solidFill>
                  <a:srgbClr val="000000"/>
                </a:solidFill>
                <a:latin typeface="sofia-pro"/>
              </a:rPr>
              <a:t>(Source: </a:t>
            </a:r>
            <a:r>
              <a:rPr lang="en-US" dirty="0">
                <a:solidFill>
                  <a:srgbClr val="000000"/>
                </a:solidFill>
                <a:latin typeface="sofia-pro"/>
                <a:hlinkClick r:id="rId2"/>
              </a:rPr>
              <a:t>https://www.aware.org.sg/information/rape/date-rape/</a:t>
            </a:r>
            <a:r>
              <a:rPr lang="en-US" dirty="0">
                <a:solidFill>
                  <a:srgbClr val="000000"/>
                </a:solidFill>
                <a:latin typeface="sofia-pro"/>
              </a:rPr>
              <a:t>)</a:t>
            </a:r>
          </a:p>
          <a:p>
            <a:pPr algn="l"/>
            <a:endParaRPr lang="en-US" dirty="0">
              <a:solidFill>
                <a:srgbClr val="000000"/>
              </a:solidFill>
              <a:latin typeface="sofia-pro"/>
            </a:endParaRPr>
          </a:p>
          <a:p>
            <a:pPr algn="l"/>
            <a:r>
              <a:rPr lang="en-US" sz="2800" dirty="0">
                <a:solidFill>
                  <a:srgbClr val="000000"/>
                </a:solidFill>
                <a:latin typeface="sofia-pro"/>
              </a:rPr>
              <a:t>(b) Please take care going out with friends. Safety tips: AWARE website.</a:t>
            </a:r>
          </a:p>
          <a:p>
            <a:pPr algn="l"/>
            <a:endParaRPr lang="en-US" sz="2800" dirty="0">
              <a:solidFill>
                <a:srgbClr val="000000"/>
              </a:solidFill>
              <a:latin typeface="sofia-pro"/>
            </a:endParaRPr>
          </a:p>
          <a:p>
            <a:pPr algn="l"/>
            <a:r>
              <a:rPr lang="en-US" sz="2800" dirty="0">
                <a:solidFill>
                  <a:srgbClr val="000000"/>
                </a:solidFill>
                <a:latin typeface="sofia-pro"/>
              </a:rPr>
              <a:t>(c) </a:t>
            </a:r>
            <a:r>
              <a:rPr lang="en-US" sz="2800" dirty="0" err="1">
                <a:solidFill>
                  <a:srgbClr val="000000"/>
                </a:solidFill>
                <a:latin typeface="sofia-pro"/>
              </a:rPr>
              <a:t>Schechem</a:t>
            </a:r>
            <a:r>
              <a:rPr lang="en-US" sz="2800" dirty="0">
                <a:solidFill>
                  <a:srgbClr val="000000"/>
                </a:solidFill>
                <a:latin typeface="sofia-pro"/>
              </a:rPr>
              <a:t> desired to marry Dinah as an object to fulfil his lust. He does not love Dinah as love will not give rise to defilement of Dinah, a crime of violence.</a:t>
            </a:r>
          </a:p>
          <a:p>
            <a:pPr algn="l"/>
            <a:endParaRPr lang="en-US" sz="2800" dirty="0">
              <a:solidFill>
                <a:srgbClr val="000000"/>
              </a:solidFill>
              <a:latin typeface="sofia-pro"/>
            </a:endParaRPr>
          </a:p>
          <a:p>
            <a:pPr algn="l"/>
            <a:endParaRPr lang="en-US" sz="2800" dirty="0">
              <a:solidFill>
                <a:srgbClr val="000000"/>
              </a:solidFill>
              <a:latin typeface="sofia-pro"/>
            </a:endParaRPr>
          </a:p>
          <a:p>
            <a:pPr algn="l"/>
            <a:endParaRPr lang="en-US" dirty="0">
              <a:solidFill>
                <a:srgbClr val="000000"/>
              </a:solidFill>
              <a:latin typeface="sofia-pro"/>
            </a:endParaRPr>
          </a:p>
        </p:txBody>
      </p:sp>
    </p:spTree>
    <p:extLst>
      <p:ext uri="{BB962C8B-B14F-4D97-AF65-F5344CB8AC3E}">
        <p14:creationId xmlns:p14="http://schemas.microsoft.com/office/powerpoint/2010/main" val="750901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3679E8-DB03-4035-8F4A-6ABA491DFB91}"/>
              </a:ext>
            </a:extLst>
          </p:cNvPr>
          <p:cNvSpPr txBox="1"/>
          <p:nvPr/>
        </p:nvSpPr>
        <p:spPr>
          <a:xfrm>
            <a:off x="0" y="175846"/>
            <a:ext cx="12192000" cy="2400657"/>
          </a:xfrm>
          <a:prstGeom prst="rect">
            <a:avLst/>
          </a:prstGeom>
          <a:noFill/>
        </p:spPr>
        <p:txBody>
          <a:bodyPr wrap="square" rtlCol="0">
            <a:spAutoFit/>
          </a:bodyPr>
          <a:lstStyle/>
          <a:p>
            <a:r>
              <a:rPr lang="en-SG" sz="2800" dirty="0"/>
              <a:t>(4) Jacob’s son’s revenge. (Gen 34:13-31)</a:t>
            </a:r>
          </a:p>
          <a:p>
            <a:endParaRPr lang="en-SG" sz="2800" dirty="0"/>
          </a:p>
          <a:p>
            <a:r>
              <a:rPr lang="en-SG" sz="2800" dirty="0"/>
              <a:t>(5) Video: 1:07:15 – 1:10:06</a:t>
            </a:r>
          </a:p>
          <a:p>
            <a:pPr marL="0" indent="0">
              <a:buNone/>
            </a:pPr>
            <a:r>
              <a:rPr lang="en-SG" sz="2800" dirty="0"/>
              <a:t>(Viewers are cautioned on the inaccurate parts of the video)</a:t>
            </a:r>
          </a:p>
          <a:p>
            <a:r>
              <a:rPr lang="en-SG" sz="1000"/>
              <a:t>Source: Abraham, Sarah, Isaac, Jacob, Joseph</a:t>
            </a:r>
          </a:p>
          <a:p>
            <a:pPr marL="0" indent="0">
              <a:buNone/>
            </a:pPr>
            <a:endParaRPr lang="en-SG" sz="1000" dirty="0"/>
          </a:p>
          <a:p>
            <a:endParaRPr lang="en-SG" dirty="0"/>
          </a:p>
        </p:txBody>
      </p:sp>
      <p:pic>
        <p:nvPicPr>
          <p:cNvPr id="1026" name="Picture 2" descr="Attack on SHECHEM | rape of Dinah; Simeon and Levi; revenge; Genesis 34">
            <a:extLst>
              <a:ext uri="{FF2B5EF4-FFF2-40B4-BE49-F238E27FC236}">
                <a16:creationId xmlns:a16="http://schemas.microsoft.com/office/drawing/2014/main" id="{C3D5925B-4215-41F9-A7F8-AFEE4EA713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44343"/>
            <a:ext cx="6904892" cy="451365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AA00F01-81A0-401C-A10B-ED7A89DF8C9D}"/>
              </a:ext>
            </a:extLst>
          </p:cNvPr>
          <p:cNvSpPr txBox="1"/>
          <p:nvPr/>
        </p:nvSpPr>
        <p:spPr>
          <a:xfrm>
            <a:off x="6986955" y="5965521"/>
            <a:ext cx="2919046" cy="553998"/>
          </a:xfrm>
          <a:prstGeom prst="rect">
            <a:avLst/>
          </a:prstGeom>
          <a:noFill/>
        </p:spPr>
        <p:txBody>
          <a:bodyPr wrap="square">
            <a:spAutoFit/>
          </a:bodyPr>
          <a:lstStyle/>
          <a:p>
            <a:r>
              <a:rPr lang="en-SG" sz="1000" dirty="0"/>
              <a:t>Source: http://godswarplan.com/attack-on-shechem-rape-of-dinah-simeon-and-levi-revenge-genesis-34</a:t>
            </a:r>
          </a:p>
        </p:txBody>
      </p:sp>
    </p:spTree>
    <p:extLst>
      <p:ext uri="{BB962C8B-B14F-4D97-AF65-F5344CB8AC3E}">
        <p14:creationId xmlns:p14="http://schemas.microsoft.com/office/powerpoint/2010/main" val="2966561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F80DF3-5092-48DC-9F2E-B505DFC52CBE}"/>
              </a:ext>
            </a:extLst>
          </p:cNvPr>
          <p:cNvSpPr txBox="1"/>
          <p:nvPr/>
        </p:nvSpPr>
        <p:spPr>
          <a:xfrm>
            <a:off x="0" y="328246"/>
            <a:ext cx="12192000" cy="800219"/>
          </a:xfrm>
          <a:prstGeom prst="rect">
            <a:avLst/>
          </a:prstGeom>
          <a:noFill/>
        </p:spPr>
        <p:txBody>
          <a:bodyPr wrap="square" rtlCol="0">
            <a:spAutoFit/>
          </a:bodyPr>
          <a:lstStyle/>
          <a:p>
            <a:r>
              <a:rPr lang="en-SG" sz="2800" dirty="0"/>
              <a:t>(5) Comment:</a:t>
            </a:r>
          </a:p>
          <a:p>
            <a:endParaRPr lang="en-SG" dirty="0"/>
          </a:p>
        </p:txBody>
      </p:sp>
      <p:sp>
        <p:nvSpPr>
          <p:cNvPr id="3" name="TextBox 2">
            <a:extLst>
              <a:ext uri="{FF2B5EF4-FFF2-40B4-BE49-F238E27FC236}">
                <a16:creationId xmlns:a16="http://schemas.microsoft.com/office/drawing/2014/main" id="{B3EE8DAE-CED9-4871-A038-496BC6300952}"/>
              </a:ext>
            </a:extLst>
          </p:cNvPr>
          <p:cNvSpPr txBox="1"/>
          <p:nvPr/>
        </p:nvSpPr>
        <p:spPr>
          <a:xfrm>
            <a:off x="304801" y="1781908"/>
            <a:ext cx="1336431" cy="1354217"/>
          </a:xfrm>
          <a:prstGeom prst="rect">
            <a:avLst/>
          </a:prstGeom>
          <a:noFill/>
          <a:ln>
            <a:solidFill>
              <a:schemeClr val="tx1"/>
            </a:solidFill>
          </a:ln>
        </p:spPr>
        <p:txBody>
          <a:bodyPr wrap="square" rtlCol="0">
            <a:spAutoFit/>
          </a:bodyPr>
          <a:lstStyle/>
          <a:p>
            <a:r>
              <a:rPr lang="en-SG" sz="2800" dirty="0"/>
              <a:t>LUST</a:t>
            </a:r>
          </a:p>
          <a:p>
            <a:endParaRPr lang="en-SG" dirty="0"/>
          </a:p>
          <a:p>
            <a:endParaRPr lang="en-SG" dirty="0"/>
          </a:p>
          <a:p>
            <a:endParaRPr lang="en-SG" dirty="0"/>
          </a:p>
        </p:txBody>
      </p:sp>
      <p:sp>
        <p:nvSpPr>
          <p:cNvPr id="4" name="TextBox 3">
            <a:extLst>
              <a:ext uri="{FF2B5EF4-FFF2-40B4-BE49-F238E27FC236}">
                <a16:creationId xmlns:a16="http://schemas.microsoft.com/office/drawing/2014/main" id="{F98660DB-3983-4DB7-A7CD-03A675221152}"/>
              </a:ext>
            </a:extLst>
          </p:cNvPr>
          <p:cNvSpPr txBox="1"/>
          <p:nvPr/>
        </p:nvSpPr>
        <p:spPr>
          <a:xfrm>
            <a:off x="2004650" y="1781908"/>
            <a:ext cx="1336431" cy="1231106"/>
          </a:xfrm>
          <a:prstGeom prst="rect">
            <a:avLst/>
          </a:prstGeom>
          <a:noFill/>
          <a:ln>
            <a:solidFill>
              <a:schemeClr val="tx1"/>
            </a:solidFill>
          </a:ln>
        </p:spPr>
        <p:txBody>
          <a:bodyPr wrap="square" rtlCol="0">
            <a:spAutoFit/>
          </a:bodyPr>
          <a:lstStyle/>
          <a:p>
            <a:r>
              <a:rPr lang="en-SG" sz="2800" dirty="0"/>
              <a:t>DEFILE-MENT</a:t>
            </a:r>
            <a:endParaRPr lang="en-SG" dirty="0"/>
          </a:p>
          <a:p>
            <a:endParaRPr lang="en-SG" dirty="0"/>
          </a:p>
        </p:txBody>
      </p:sp>
      <p:sp>
        <p:nvSpPr>
          <p:cNvPr id="5" name="TextBox 4">
            <a:extLst>
              <a:ext uri="{FF2B5EF4-FFF2-40B4-BE49-F238E27FC236}">
                <a16:creationId xmlns:a16="http://schemas.microsoft.com/office/drawing/2014/main" id="{D5B3F73E-9577-4963-A926-E48EABC7D4FB}"/>
              </a:ext>
            </a:extLst>
          </p:cNvPr>
          <p:cNvSpPr txBox="1"/>
          <p:nvPr/>
        </p:nvSpPr>
        <p:spPr>
          <a:xfrm>
            <a:off x="3704499" y="1797296"/>
            <a:ext cx="1652954" cy="1354217"/>
          </a:xfrm>
          <a:prstGeom prst="rect">
            <a:avLst/>
          </a:prstGeom>
          <a:noFill/>
          <a:ln>
            <a:solidFill>
              <a:schemeClr val="tx1"/>
            </a:solidFill>
          </a:ln>
        </p:spPr>
        <p:txBody>
          <a:bodyPr wrap="square" rtlCol="0">
            <a:spAutoFit/>
          </a:bodyPr>
          <a:lstStyle/>
          <a:p>
            <a:r>
              <a:rPr lang="en-SG" sz="2800" dirty="0"/>
              <a:t>HATRED</a:t>
            </a:r>
          </a:p>
          <a:p>
            <a:endParaRPr lang="en-SG" dirty="0"/>
          </a:p>
          <a:p>
            <a:endParaRPr lang="en-SG" dirty="0"/>
          </a:p>
          <a:p>
            <a:endParaRPr lang="en-SG" dirty="0"/>
          </a:p>
        </p:txBody>
      </p:sp>
      <p:sp>
        <p:nvSpPr>
          <p:cNvPr id="6" name="TextBox 5">
            <a:extLst>
              <a:ext uri="{FF2B5EF4-FFF2-40B4-BE49-F238E27FC236}">
                <a16:creationId xmlns:a16="http://schemas.microsoft.com/office/drawing/2014/main" id="{2C508191-280E-44D2-B406-789EDACE459A}"/>
              </a:ext>
            </a:extLst>
          </p:cNvPr>
          <p:cNvSpPr txBox="1"/>
          <p:nvPr/>
        </p:nvSpPr>
        <p:spPr>
          <a:xfrm>
            <a:off x="5779476" y="1781908"/>
            <a:ext cx="1863967" cy="1354217"/>
          </a:xfrm>
          <a:prstGeom prst="rect">
            <a:avLst/>
          </a:prstGeom>
          <a:noFill/>
          <a:ln>
            <a:solidFill>
              <a:schemeClr val="tx1"/>
            </a:solidFill>
          </a:ln>
        </p:spPr>
        <p:txBody>
          <a:bodyPr wrap="square" rtlCol="0">
            <a:spAutoFit/>
          </a:bodyPr>
          <a:lstStyle/>
          <a:p>
            <a:r>
              <a:rPr lang="en-SG" sz="2800" dirty="0"/>
              <a:t>REVENGE</a:t>
            </a:r>
          </a:p>
          <a:p>
            <a:endParaRPr lang="en-SG" dirty="0"/>
          </a:p>
          <a:p>
            <a:endParaRPr lang="en-SG" dirty="0"/>
          </a:p>
          <a:p>
            <a:endParaRPr lang="en-SG" dirty="0"/>
          </a:p>
        </p:txBody>
      </p:sp>
      <p:sp>
        <p:nvSpPr>
          <p:cNvPr id="7" name="TextBox 6">
            <a:extLst>
              <a:ext uri="{FF2B5EF4-FFF2-40B4-BE49-F238E27FC236}">
                <a16:creationId xmlns:a16="http://schemas.microsoft.com/office/drawing/2014/main" id="{8B8AB130-DABE-490C-82F6-24B529485D3B}"/>
              </a:ext>
            </a:extLst>
          </p:cNvPr>
          <p:cNvSpPr txBox="1"/>
          <p:nvPr/>
        </p:nvSpPr>
        <p:spPr>
          <a:xfrm>
            <a:off x="7948232" y="1797296"/>
            <a:ext cx="1559178" cy="1384995"/>
          </a:xfrm>
          <a:prstGeom prst="rect">
            <a:avLst/>
          </a:prstGeom>
          <a:noFill/>
          <a:ln>
            <a:solidFill>
              <a:schemeClr val="tx1"/>
            </a:solidFill>
          </a:ln>
        </p:spPr>
        <p:txBody>
          <a:bodyPr wrap="square" rtlCol="0">
            <a:spAutoFit/>
          </a:bodyPr>
          <a:lstStyle/>
          <a:p>
            <a:r>
              <a:rPr lang="en-SG" sz="2800" dirty="0"/>
              <a:t>KILLING &amp; LOOTING </a:t>
            </a:r>
            <a:endParaRPr lang="en-SG" dirty="0"/>
          </a:p>
        </p:txBody>
      </p:sp>
      <p:cxnSp>
        <p:nvCxnSpPr>
          <p:cNvPr id="9" name="Straight Arrow Connector 8">
            <a:extLst>
              <a:ext uri="{FF2B5EF4-FFF2-40B4-BE49-F238E27FC236}">
                <a16:creationId xmlns:a16="http://schemas.microsoft.com/office/drawing/2014/main" id="{83C73A79-50B4-4215-A758-2ED43C49F8AE}"/>
              </a:ext>
            </a:extLst>
          </p:cNvPr>
          <p:cNvCxnSpPr>
            <a:cxnSpLocks/>
          </p:cNvCxnSpPr>
          <p:nvPr/>
        </p:nvCxnSpPr>
        <p:spPr>
          <a:xfrm>
            <a:off x="1641232" y="2347122"/>
            <a:ext cx="3634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82B754FC-11D5-4216-91F3-767D978D629E}"/>
              </a:ext>
            </a:extLst>
          </p:cNvPr>
          <p:cNvCxnSpPr>
            <a:cxnSpLocks/>
          </p:cNvCxnSpPr>
          <p:nvPr/>
        </p:nvCxnSpPr>
        <p:spPr>
          <a:xfrm>
            <a:off x="3311777" y="2322840"/>
            <a:ext cx="363418" cy="153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2D1FD9C4-4CA9-4960-B30B-A21138F71556}"/>
              </a:ext>
            </a:extLst>
          </p:cNvPr>
          <p:cNvCxnSpPr>
            <a:cxnSpLocks/>
          </p:cNvCxnSpPr>
          <p:nvPr/>
        </p:nvCxnSpPr>
        <p:spPr>
          <a:xfrm flipV="1">
            <a:off x="5357453" y="2298559"/>
            <a:ext cx="422023" cy="153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4CA534B4-D59F-40DC-8B04-1668051BD819}"/>
              </a:ext>
            </a:extLst>
          </p:cNvPr>
          <p:cNvSpPr txBox="1"/>
          <p:nvPr/>
        </p:nvSpPr>
        <p:spPr>
          <a:xfrm>
            <a:off x="9812199" y="1797296"/>
            <a:ext cx="2074999" cy="1354217"/>
          </a:xfrm>
          <a:prstGeom prst="rect">
            <a:avLst/>
          </a:prstGeom>
          <a:noFill/>
          <a:ln>
            <a:solidFill>
              <a:schemeClr val="tx1"/>
            </a:solidFill>
          </a:ln>
        </p:spPr>
        <p:txBody>
          <a:bodyPr wrap="square" rtlCol="0">
            <a:spAutoFit/>
          </a:bodyPr>
          <a:lstStyle/>
          <a:p>
            <a:r>
              <a:rPr lang="en-SG" sz="2800" dirty="0"/>
              <a:t>RETALIATION</a:t>
            </a:r>
          </a:p>
          <a:p>
            <a:endParaRPr lang="en-SG" dirty="0"/>
          </a:p>
          <a:p>
            <a:endParaRPr lang="en-SG" dirty="0"/>
          </a:p>
          <a:p>
            <a:r>
              <a:rPr lang="en-SG" dirty="0"/>
              <a:t>                 </a:t>
            </a:r>
          </a:p>
        </p:txBody>
      </p:sp>
      <p:cxnSp>
        <p:nvCxnSpPr>
          <p:cNvPr id="49" name="Straight Arrow Connector 48">
            <a:extLst>
              <a:ext uri="{FF2B5EF4-FFF2-40B4-BE49-F238E27FC236}">
                <a16:creationId xmlns:a16="http://schemas.microsoft.com/office/drawing/2014/main" id="{43FDCB69-497C-4BDA-B247-18865757AFBC}"/>
              </a:ext>
            </a:extLst>
          </p:cNvPr>
          <p:cNvCxnSpPr/>
          <p:nvPr/>
        </p:nvCxnSpPr>
        <p:spPr>
          <a:xfrm>
            <a:off x="7643443" y="2286000"/>
            <a:ext cx="30478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05EE9CF2-1727-40E1-B293-0F0BC48956AE}"/>
              </a:ext>
            </a:extLst>
          </p:cNvPr>
          <p:cNvCxnSpPr/>
          <p:nvPr/>
        </p:nvCxnSpPr>
        <p:spPr>
          <a:xfrm>
            <a:off x="9507410" y="2297723"/>
            <a:ext cx="30478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3D1107A6-1F62-44E5-9C5B-3AD5852385E0}"/>
              </a:ext>
            </a:extLst>
          </p:cNvPr>
          <p:cNvSpPr txBox="1"/>
          <p:nvPr/>
        </p:nvSpPr>
        <p:spPr>
          <a:xfrm>
            <a:off x="10216653" y="3301408"/>
            <a:ext cx="1477108" cy="646331"/>
          </a:xfrm>
          <a:prstGeom prst="rect">
            <a:avLst/>
          </a:prstGeom>
          <a:noFill/>
        </p:spPr>
        <p:txBody>
          <a:bodyPr wrap="square" rtlCol="0">
            <a:spAutoFit/>
          </a:bodyPr>
          <a:lstStyle/>
          <a:p>
            <a:r>
              <a:rPr lang="en-SG" dirty="0"/>
              <a:t>Gen 34:30, Gen 35:5</a:t>
            </a:r>
          </a:p>
        </p:txBody>
      </p:sp>
      <p:sp>
        <p:nvSpPr>
          <p:cNvPr id="55" name="TextBox 54">
            <a:extLst>
              <a:ext uri="{FF2B5EF4-FFF2-40B4-BE49-F238E27FC236}">
                <a16:creationId xmlns:a16="http://schemas.microsoft.com/office/drawing/2014/main" id="{B19E1F65-8900-467E-B51F-94BAD352C23C}"/>
              </a:ext>
            </a:extLst>
          </p:cNvPr>
          <p:cNvSpPr txBox="1"/>
          <p:nvPr/>
        </p:nvSpPr>
        <p:spPr>
          <a:xfrm>
            <a:off x="8182696" y="3439908"/>
            <a:ext cx="1477108" cy="369332"/>
          </a:xfrm>
          <a:prstGeom prst="rect">
            <a:avLst/>
          </a:prstGeom>
          <a:noFill/>
        </p:spPr>
        <p:txBody>
          <a:bodyPr wrap="square" rtlCol="0">
            <a:spAutoFit/>
          </a:bodyPr>
          <a:lstStyle/>
          <a:p>
            <a:r>
              <a:rPr lang="en-SG" dirty="0"/>
              <a:t>Gen 34:25-29 </a:t>
            </a:r>
          </a:p>
        </p:txBody>
      </p:sp>
      <p:sp>
        <p:nvSpPr>
          <p:cNvPr id="56" name="TextBox 55">
            <a:extLst>
              <a:ext uri="{FF2B5EF4-FFF2-40B4-BE49-F238E27FC236}">
                <a16:creationId xmlns:a16="http://schemas.microsoft.com/office/drawing/2014/main" id="{4CFD6525-F057-4C08-A67E-60A973C5B244}"/>
              </a:ext>
            </a:extLst>
          </p:cNvPr>
          <p:cNvSpPr txBox="1"/>
          <p:nvPr/>
        </p:nvSpPr>
        <p:spPr>
          <a:xfrm>
            <a:off x="5969973" y="3445117"/>
            <a:ext cx="2186357" cy="369332"/>
          </a:xfrm>
          <a:prstGeom prst="rect">
            <a:avLst/>
          </a:prstGeom>
          <a:noFill/>
        </p:spPr>
        <p:txBody>
          <a:bodyPr wrap="square" rtlCol="0">
            <a:spAutoFit/>
          </a:bodyPr>
          <a:lstStyle/>
          <a:p>
            <a:r>
              <a:rPr lang="en-SG" dirty="0"/>
              <a:t>Gen 34: 13 </a:t>
            </a:r>
          </a:p>
        </p:txBody>
      </p:sp>
      <p:sp>
        <p:nvSpPr>
          <p:cNvPr id="57" name="TextBox 56">
            <a:extLst>
              <a:ext uri="{FF2B5EF4-FFF2-40B4-BE49-F238E27FC236}">
                <a16:creationId xmlns:a16="http://schemas.microsoft.com/office/drawing/2014/main" id="{3B9A39AD-7176-4A5A-B9CC-BC5783F70402}"/>
              </a:ext>
            </a:extLst>
          </p:cNvPr>
          <p:cNvSpPr txBox="1"/>
          <p:nvPr/>
        </p:nvSpPr>
        <p:spPr>
          <a:xfrm>
            <a:off x="3818789" y="3420236"/>
            <a:ext cx="2186357" cy="369332"/>
          </a:xfrm>
          <a:prstGeom prst="rect">
            <a:avLst/>
          </a:prstGeom>
          <a:noFill/>
        </p:spPr>
        <p:txBody>
          <a:bodyPr wrap="square" rtlCol="0">
            <a:spAutoFit/>
          </a:bodyPr>
          <a:lstStyle/>
          <a:p>
            <a:r>
              <a:rPr lang="en-SG" dirty="0"/>
              <a:t>Gen 34: 7 </a:t>
            </a:r>
          </a:p>
        </p:txBody>
      </p:sp>
      <p:sp>
        <p:nvSpPr>
          <p:cNvPr id="58" name="TextBox 57">
            <a:extLst>
              <a:ext uri="{FF2B5EF4-FFF2-40B4-BE49-F238E27FC236}">
                <a16:creationId xmlns:a16="http://schemas.microsoft.com/office/drawing/2014/main" id="{3EBC35CC-5F54-4431-9DBD-258D8921F961}"/>
              </a:ext>
            </a:extLst>
          </p:cNvPr>
          <p:cNvSpPr txBox="1"/>
          <p:nvPr/>
        </p:nvSpPr>
        <p:spPr>
          <a:xfrm>
            <a:off x="2004650" y="3445117"/>
            <a:ext cx="1207473" cy="369332"/>
          </a:xfrm>
          <a:prstGeom prst="rect">
            <a:avLst/>
          </a:prstGeom>
          <a:noFill/>
        </p:spPr>
        <p:txBody>
          <a:bodyPr wrap="square" rtlCol="0">
            <a:spAutoFit/>
          </a:bodyPr>
          <a:lstStyle/>
          <a:p>
            <a:r>
              <a:rPr lang="en-SG" dirty="0"/>
              <a:t>Gen 34:2 </a:t>
            </a:r>
          </a:p>
        </p:txBody>
      </p:sp>
      <p:sp>
        <p:nvSpPr>
          <p:cNvPr id="59" name="TextBox 58">
            <a:extLst>
              <a:ext uri="{FF2B5EF4-FFF2-40B4-BE49-F238E27FC236}">
                <a16:creationId xmlns:a16="http://schemas.microsoft.com/office/drawing/2014/main" id="{E2F416B1-E706-4CE3-94D4-B5F8879A2E62}"/>
              </a:ext>
            </a:extLst>
          </p:cNvPr>
          <p:cNvSpPr txBox="1"/>
          <p:nvPr/>
        </p:nvSpPr>
        <p:spPr>
          <a:xfrm>
            <a:off x="498239" y="3420236"/>
            <a:ext cx="1207473" cy="369332"/>
          </a:xfrm>
          <a:prstGeom prst="rect">
            <a:avLst/>
          </a:prstGeom>
          <a:noFill/>
        </p:spPr>
        <p:txBody>
          <a:bodyPr wrap="square" rtlCol="0">
            <a:spAutoFit/>
          </a:bodyPr>
          <a:lstStyle/>
          <a:p>
            <a:r>
              <a:rPr lang="en-SG" dirty="0"/>
              <a:t>Gen 34:2 </a:t>
            </a:r>
          </a:p>
        </p:txBody>
      </p:sp>
    </p:spTree>
    <p:extLst>
      <p:ext uri="{BB962C8B-B14F-4D97-AF65-F5344CB8AC3E}">
        <p14:creationId xmlns:p14="http://schemas.microsoft.com/office/powerpoint/2010/main" val="1230361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D95932-16FC-48E7-B2A6-9DEC8CBCB295}"/>
              </a:ext>
            </a:extLst>
          </p:cNvPr>
          <p:cNvSpPr txBox="1"/>
          <p:nvPr/>
        </p:nvSpPr>
        <p:spPr>
          <a:xfrm>
            <a:off x="0" y="363415"/>
            <a:ext cx="5275385" cy="6401753"/>
          </a:xfrm>
          <a:prstGeom prst="rect">
            <a:avLst/>
          </a:prstGeom>
          <a:noFill/>
        </p:spPr>
        <p:txBody>
          <a:bodyPr wrap="square" rtlCol="0">
            <a:spAutoFit/>
          </a:bodyPr>
          <a:lstStyle/>
          <a:p>
            <a:r>
              <a:rPr lang="en-SG" sz="2800" b="1" dirty="0"/>
              <a:t>(6) Spiritual Lesson:</a:t>
            </a:r>
          </a:p>
          <a:p>
            <a:endParaRPr lang="en-SG" sz="2800" dirty="0"/>
          </a:p>
          <a:p>
            <a:pPr marL="342900" indent="-342900">
              <a:buAutoNum type="alphaLcParenBoth"/>
            </a:pPr>
            <a:r>
              <a:rPr lang="en-SG" sz="2800" dirty="0"/>
              <a:t> Don’t take revenge.</a:t>
            </a:r>
          </a:p>
          <a:p>
            <a:pPr marL="342900" indent="-342900">
              <a:buAutoNum type="alphaLcParenBoth"/>
            </a:pPr>
            <a:endParaRPr lang="en-SG" sz="2800" dirty="0"/>
          </a:p>
          <a:p>
            <a:pPr marL="342900" indent="-342900">
              <a:buAutoNum type="alphaLcParenBoth"/>
            </a:pPr>
            <a:r>
              <a:rPr lang="en-SG" sz="2800" dirty="0"/>
              <a:t> Revenge will give rise to retaliation and continued violence.</a:t>
            </a:r>
          </a:p>
          <a:p>
            <a:pPr marL="342900" indent="-342900">
              <a:buAutoNum type="alphaLcParenBoth"/>
            </a:pPr>
            <a:endParaRPr lang="en-SG" sz="2800" dirty="0"/>
          </a:p>
          <a:p>
            <a:pPr marL="342900" indent="-342900">
              <a:buAutoNum type="alphaLcParenBoth"/>
            </a:pPr>
            <a:r>
              <a:rPr lang="en-SG" sz="2800" dirty="0"/>
              <a:t> Innocent people may be harmed.</a:t>
            </a:r>
          </a:p>
          <a:p>
            <a:pPr marL="342900" indent="-342900">
              <a:buAutoNum type="alphaLcParenBoth"/>
            </a:pPr>
            <a:endParaRPr lang="en-SG" sz="2800" dirty="0"/>
          </a:p>
          <a:p>
            <a:pPr marL="342900" indent="-342900">
              <a:buAutoNum type="alphaLcParenBoth"/>
            </a:pPr>
            <a:r>
              <a:rPr lang="en-SG" sz="2800" dirty="0"/>
              <a:t> Unreasonable bosses, colleagues, clients, friends - don’t take revenge.</a:t>
            </a:r>
          </a:p>
          <a:p>
            <a:endParaRPr lang="en-SG" dirty="0"/>
          </a:p>
        </p:txBody>
      </p:sp>
      <p:pic>
        <p:nvPicPr>
          <p:cNvPr id="2052" name="Picture 4" descr="Valen Claire on Twitter: &amp;quot;Dearly beloved, avenge not yourselves, but rather  give place unto wrath: for it is written, Vengeance is mine; I will repay,  saith the Lord. Romans 12:19, KJV #ThusTheBibleSpeaks #">
            <a:extLst>
              <a:ext uri="{FF2B5EF4-FFF2-40B4-BE49-F238E27FC236}">
                <a16:creationId xmlns:a16="http://schemas.microsoft.com/office/drawing/2014/main" id="{0D4FCE07-7467-451F-8231-D8E2C8BB73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9508" y="0"/>
            <a:ext cx="6752492" cy="68782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C1196BA-3E27-472C-8F93-4F372E5F2F6E}"/>
              </a:ext>
            </a:extLst>
          </p:cNvPr>
          <p:cNvSpPr txBox="1"/>
          <p:nvPr/>
        </p:nvSpPr>
        <p:spPr>
          <a:xfrm>
            <a:off x="1310055" y="6371474"/>
            <a:ext cx="3965330" cy="246221"/>
          </a:xfrm>
          <a:prstGeom prst="rect">
            <a:avLst/>
          </a:prstGeom>
          <a:noFill/>
        </p:spPr>
        <p:txBody>
          <a:bodyPr wrap="square">
            <a:spAutoFit/>
          </a:bodyPr>
          <a:lstStyle/>
          <a:p>
            <a:r>
              <a:rPr lang="en-SG" sz="1000" dirty="0"/>
              <a:t>Source: https://twitter.com/ValenClaire3/status/1419599784260763651</a:t>
            </a:r>
          </a:p>
        </p:txBody>
      </p:sp>
    </p:spTree>
    <p:extLst>
      <p:ext uri="{BB962C8B-B14F-4D97-AF65-F5344CB8AC3E}">
        <p14:creationId xmlns:p14="http://schemas.microsoft.com/office/powerpoint/2010/main" val="2674075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810A95-1753-AEF3-43F3-50B25860E4C0}"/>
              </a:ext>
            </a:extLst>
          </p:cNvPr>
          <p:cNvSpPr txBox="1"/>
          <p:nvPr/>
        </p:nvSpPr>
        <p:spPr>
          <a:xfrm>
            <a:off x="365484" y="410743"/>
            <a:ext cx="2241177" cy="954107"/>
          </a:xfrm>
          <a:prstGeom prst="rect">
            <a:avLst/>
          </a:prstGeom>
          <a:noFill/>
          <a:ln>
            <a:solidFill>
              <a:schemeClr val="tx1"/>
            </a:solidFill>
          </a:ln>
        </p:spPr>
        <p:txBody>
          <a:bodyPr wrap="square" rtlCol="0">
            <a:spAutoFit/>
          </a:bodyPr>
          <a:lstStyle/>
          <a:p>
            <a:pPr algn="ctr"/>
            <a:r>
              <a:rPr lang="en-SG" sz="2800" dirty="0"/>
              <a:t>A offended me</a:t>
            </a:r>
          </a:p>
        </p:txBody>
      </p:sp>
      <p:sp>
        <p:nvSpPr>
          <p:cNvPr id="4" name="TextBox 3">
            <a:extLst>
              <a:ext uri="{FF2B5EF4-FFF2-40B4-BE49-F238E27FC236}">
                <a16:creationId xmlns:a16="http://schemas.microsoft.com/office/drawing/2014/main" id="{535184C5-5336-817F-2CD4-FD11B92A07ED}"/>
              </a:ext>
            </a:extLst>
          </p:cNvPr>
          <p:cNvSpPr txBox="1"/>
          <p:nvPr/>
        </p:nvSpPr>
        <p:spPr>
          <a:xfrm>
            <a:off x="4292025" y="626186"/>
            <a:ext cx="2241177" cy="523220"/>
          </a:xfrm>
          <a:prstGeom prst="rect">
            <a:avLst/>
          </a:prstGeom>
          <a:noFill/>
          <a:ln>
            <a:solidFill>
              <a:schemeClr val="tx1"/>
            </a:solidFill>
          </a:ln>
        </p:spPr>
        <p:txBody>
          <a:bodyPr wrap="square" rtlCol="0">
            <a:spAutoFit/>
          </a:bodyPr>
          <a:lstStyle/>
          <a:p>
            <a:pPr algn="ctr"/>
            <a:r>
              <a:rPr lang="en-SG" sz="2800" dirty="0"/>
              <a:t>I hate A</a:t>
            </a:r>
          </a:p>
        </p:txBody>
      </p:sp>
      <p:sp>
        <p:nvSpPr>
          <p:cNvPr id="5" name="TextBox 4">
            <a:extLst>
              <a:ext uri="{FF2B5EF4-FFF2-40B4-BE49-F238E27FC236}">
                <a16:creationId xmlns:a16="http://schemas.microsoft.com/office/drawing/2014/main" id="{FEF59439-86FA-2B74-39FC-023AEA814B95}"/>
              </a:ext>
            </a:extLst>
          </p:cNvPr>
          <p:cNvSpPr txBox="1"/>
          <p:nvPr/>
        </p:nvSpPr>
        <p:spPr>
          <a:xfrm>
            <a:off x="8681283" y="241465"/>
            <a:ext cx="2241177" cy="1384995"/>
          </a:xfrm>
          <a:prstGeom prst="rect">
            <a:avLst/>
          </a:prstGeom>
          <a:noFill/>
          <a:ln>
            <a:solidFill>
              <a:schemeClr val="tx1"/>
            </a:solidFill>
          </a:ln>
        </p:spPr>
        <p:txBody>
          <a:bodyPr wrap="square" rtlCol="0">
            <a:spAutoFit/>
          </a:bodyPr>
          <a:lstStyle/>
          <a:p>
            <a:pPr algn="ctr"/>
            <a:r>
              <a:rPr lang="en-SG" sz="2800" dirty="0"/>
              <a:t>I seek revenge against A</a:t>
            </a:r>
          </a:p>
        </p:txBody>
      </p:sp>
      <p:sp>
        <p:nvSpPr>
          <p:cNvPr id="7" name="TextBox 6">
            <a:extLst>
              <a:ext uri="{FF2B5EF4-FFF2-40B4-BE49-F238E27FC236}">
                <a16:creationId xmlns:a16="http://schemas.microsoft.com/office/drawing/2014/main" id="{966439BE-ED37-15A7-99FB-79839B3F98F9}"/>
              </a:ext>
            </a:extLst>
          </p:cNvPr>
          <p:cNvSpPr txBox="1"/>
          <p:nvPr/>
        </p:nvSpPr>
        <p:spPr>
          <a:xfrm>
            <a:off x="253425" y="1790620"/>
            <a:ext cx="11544128" cy="3108543"/>
          </a:xfrm>
          <a:prstGeom prst="rect">
            <a:avLst/>
          </a:prstGeom>
          <a:noFill/>
        </p:spPr>
        <p:txBody>
          <a:bodyPr wrap="square" rtlCol="0">
            <a:spAutoFit/>
          </a:bodyPr>
          <a:lstStyle/>
          <a:p>
            <a:r>
              <a:rPr lang="en-US" sz="2800" b="0" i="0" dirty="0">
                <a:effectLst/>
              </a:rPr>
              <a:t>1 John 3:15: </a:t>
            </a:r>
            <a:r>
              <a:rPr lang="en-US" sz="2800" b="0" i="0" u="sng" dirty="0">
                <a:effectLst/>
              </a:rPr>
              <a:t>Whosoever </a:t>
            </a:r>
            <a:r>
              <a:rPr lang="en-US" sz="2800" b="0" i="0" u="sng" dirty="0" err="1">
                <a:effectLst/>
              </a:rPr>
              <a:t>hateth</a:t>
            </a:r>
            <a:r>
              <a:rPr lang="en-US" sz="2800" b="0" i="0" u="sng" dirty="0">
                <a:effectLst/>
              </a:rPr>
              <a:t> his brother is a murderer: </a:t>
            </a:r>
            <a:r>
              <a:rPr lang="en-US" sz="2800" b="0" i="0" dirty="0">
                <a:effectLst/>
              </a:rPr>
              <a:t>and ye know that no murderer hath eternal life abiding in him.</a:t>
            </a:r>
          </a:p>
          <a:p>
            <a:endParaRPr lang="en-US" sz="2800" dirty="0"/>
          </a:p>
          <a:p>
            <a:endParaRPr lang="en-US" sz="2800" dirty="0"/>
          </a:p>
          <a:p>
            <a:r>
              <a:rPr lang="en-US" sz="2800" dirty="0"/>
              <a:t>Matthew 5:44: But I say unto you, </a:t>
            </a:r>
            <a:r>
              <a:rPr lang="en-US" sz="2800" u="sng" dirty="0"/>
              <a:t>love your enemies</a:t>
            </a:r>
            <a:r>
              <a:rPr lang="en-US" sz="2800" dirty="0"/>
              <a:t>, bless them that curse you, do good to them that hate you and pray for them which despitefully use you, and persecute you.</a:t>
            </a:r>
          </a:p>
        </p:txBody>
      </p:sp>
      <p:cxnSp>
        <p:nvCxnSpPr>
          <p:cNvPr id="9" name="Straight Arrow Connector 8">
            <a:extLst>
              <a:ext uri="{FF2B5EF4-FFF2-40B4-BE49-F238E27FC236}">
                <a16:creationId xmlns:a16="http://schemas.microsoft.com/office/drawing/2014/main" id="{B6D4D459-01AE-A32D-BD69-11B289D52C6A}"/>
              </a:ext>
            </a:extLst>
          </p:cNvPr>
          <p:cNvCxnSpPr>
            <a:stCxn id="2" idx="3"/>
            <a:endCxn id="4" idx="1"/>
          </p:cNvCxnSpPr>
          <p:nvPr/>
        </p:nvCxnSpPr>
        <p:spPr>
          <a:xfrm flipV="1">
            <a:off x="2606661" y="887796"/>
            <a:ext cx="168536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EFEB6886-A7FE-5EAE-A2C3-6408E796A33E}"/>
              </a:ext>
            </a:extLst>
          </p:cNvPr>
          <p:cNvCxnSpPr>
            <a:stCxn id="4" idx="3"/>
            <a:endCxn id="5" idx="1"/>
          </p:cNvCxnSpPr>
          <p:nvPr/>
        </p:nvCxnSpPr>
        <p:spPr>
          <a:xfrm>
            <a:off x="6533202" y="887796"/>
            <a:ext cx="2148081" cy="461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Multiplication Sign 2">
            <a:extLst>
              <a:ext uri="{FF2B5EF4-FFF2-40B4-BE49-F238E27FC236}">
                <a16:creationId xmlns:a16="http://schemas.microsoft.com/office/drawing/2014/main" id="{266E413E-F0F6-14BB-3F40-04383EC71EA5}"/>
              </a:ext>
            </a:extLst>
          </p:cNvPr>
          <p:cNvSpPr/>
          <p:nvPr/>
        </p:nvSpPr>
        <p:spPr>
          <a:xfrm>
            <a:off x="4723680" y="2607795"/>
            <a:ext cx="914400" cy="9144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5F629117-BB95-0AFF-1269-063F7C966DCF}"/>
                  </a:ext>
                </a:extLst>
              </p14:cNvPr>
              <p14:cNvContentPartPr/>
              <p14:nvPr/>
            </p14:nvContentPartPr>
            <p14:xfrm>
              <a:off x="4723680" y="4743514"/>
              <a:ext cx="784800" cy="651240"/>
            </p14:xfrm>
          </p:contentPart>
        </mc:Choice>
        <mc:Fallback xmlns="">
          <p:pic>
            <p:nvPicPr>
              <p:cNvPr id="8" name="Ink 7">
                <a:extLst>
                  <a:ext uri="{FF2B5EF4-FFF2-40B4-BE49-F238E27FC236}">
                    <a16:creationId xmlns:a16="http://schemas.microsoft.com/office/drawing/2014/main" id="{5F629117-BB95-0AFF-1269-063F7C966DCF}"/>
                  </a:ext>
                </a:extLst>
              </p:cNvPr>
              <p:cNvPicPr/>
              <p:nvPr/>
            </p:nvPicPr>
            <p:blipFill>
              <a:blip r:embed="rId3"/>
              <a:stretch>
                <a:fillRect/>
              </a:stretch>
            </p:blipFill>
            <p:spPr>
              <a:xfrm>
                <a:off x="4670040" y="4635874"/>
                <a:ext cx="892440" cy="866880"/>
              </a:xfrm>
              <a:prstGeom prst="rect">
                <a:avLst/>
              </a:prstGeom>
            </p:spPr>
          </p:pic>
        </mc:Fallback>
      </mc:AlternateContent>
    </p:spTree>
    <p:extLst>
      <p:ext uri="{BB962C8B-B14F-4D97-AF65-F5344CB8AC3E}">
        <p14:creationId xmlns:p14="http://schemas.microsoft.com/office/powerpoint/2010/main" val="3700687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07412F-B95D-F9DD-F95A-E10F610C4999}"/>
              </a:ext>
            </a:extLst>
          </p:cNvPr>
          <p:cNvSpPr txBox="1"/>
          <p:nvPr/>
        </p:nvSpPr>
        <p:spPr>
          <a:xfrm>
            <a:off x="1793630" y="323129"/>
            <a:ext cx="1899139" cy="954107"/>
          </a:xfrm>
          <a:prstGeom prst="rect">
            <a:avLst/>
          </a:prstGeom>
          <a:noFill/>
          <a:ln>
            <a:solidFill>
              <a:schemeClr val="tx1"/>
            </a:solidFill>
          </a:ln>
        </p:spPr>
        <p:txBody>
          <a:bodyPr wrap="square" rtlCol="0">
            <a:spAutoFit/>
          </a:bodyPr>
          <a:lstStyle/>
          <a:p>
            <a:r>
              <a:rPr lang="en-SG" sz="2800" dirty="0"/>
              <a:t>Hate / dislike</a:t>
            </a:r>
          </a:p>
        </p:txBody>
      </p:sp>
      <p:sp>
        <p:nvSpPr>
          <p:cNvPr id="3" name="TextBox 2">
            <a:extLst>
              <a:ext uri="{FF2B5EF4-FFF2-40B4-BE49-F238E27FC236}">
                <a16:creationId xmlns:a16="http://schemas.microsoft.com/office/drawing/2014/main" id="{B5AE5419-62FD-0A35-070E-7703C5BCD2B7}"/>
              </a:ext>
            </a:extLst>
          </p:cNvPr>
          <p:cNvSpPr txBox="1"/>
          <p:nvPr/>
        </p:nvSpPr>
        <p:spPr>
          <a:xfrm>
            <a:off x="7291754" y="559550"/>
            <a:ext cx="1899139" cy="523220"/>
          </a:xfrm>
          <a:prstGeom prst="rect">
            <a:avLst/>
          </a:prstGeom>
          <a:noFill/>
          <a:ln>
            <a:solidFill>
              <a:schemeClr val="tx1"/>
            </a:solidFill>
          </a:ln>
        </p:spPr>
        <p:txBody>
          <a:bodyPr wrap="square" rtlCol="0">
            <a:spAutoFit/>
          </a:bodyPr>
          <a:lstStyle/>
          <a:p>
            <a:r>
              <a:rPr lang="en-SG" sz="2800" dirty="0"/>
              <a:t>Love</a:t>
            </a:r>
          </a:p>
        </p:txBody>
      </p:sp>
      <p:cxnSp>
        <p:nvCxnSpPr>
          <p:cNvPr id="4" name="Straight Arrow Connector 3">
            <a:extLst>
              <a:ext uri="{FF2B5EF4-FFF2-40B4-BE49-F238E27FC236}">
                <a16:creationId xmlns:a16="http://schemas.microsoft.com/office/drawing/2014/main" id="{96EC75A0-7CDC-1A8A-0DF7-2ACD81DAC00B}"/>
              </a:ext>
            </a:extLst>
          </p:cNvPr>
          <p:cNvCxnSpPr>
            <a:cxnSpLocks/>
          </p:cNvCxnSpPr>
          <p:nvPr/>
        </p:nvCxnSpPr>
        <p:spPr>
          <a:xfrm flipV="1">
            <a:off x="3692769" y="795610"/>
            <a:ext cx="3598985" cy="255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CF6A14C8-53F9-A86D-DFC6-B64A797B61A3}"/>
              </a:ext>
            </a:extLst>
          </p:cNvPr>
          <p:cNvSpPr txBox="1"/>
          <p:nvPr/>
        </p:nvSpPr>
        <p:spPr>
          <a:xfrm>
            <a:off x="3872063" y="884568"/>
            <a:ext cx="4243754" cy="5693866"/>
          </a:xfrm>
          <a:prstGeom prst="rect">
            <a:avLst/>
          </a:prstGeom>
          <a:noFill/>
        </p:spPr>
        <p:txBody>
          <a:bodyPr wrap="square" rtlCol="0">
            <a:spAutoFit/>
          </a:bodyPr>
          <a:lstStyle/>
          <a:p>
            <a:r>
              <a:rPr lang="en-SG" sz="2800" dirty="0"/>
              <a:t>(A) Prayer: </a:t>
            </a:r>
          </a:p>
          <a:p>
            <a:pPr marL="457200" indent="-457200">
              <a:buFont typeface="Arial" panose="020B0604020202020204" pitchFamily="34" charset="0"/>
              <a:buChar char="•"/>
            </a:pPr>
            <a:r>
              <a:rPr lang="en-SG" sz="2800" dirty="0"/>
              <a:t>Self-restraint</a:t>
            </a:r>
          </a:p>
          <a:p>
            <a:pPr marL="457200" indent="-457200">
              <a:buFont typeface="Arial" panose="020B0604020202020204" pitchFamily="34" charset="0"/>
              <a:buChar char="•"/>
            </a:pPr>
            <a:r>
              <a:rPr lang="en-SG" sz="2800" dirty="0"/>
              <a:t>Forgiveness</a:t>
            </a:r>
          </a:p>
          <a:p>
            <a:pPr marL="457200" indent="-457200">
              <a:buFont typeface="Arial" panose="020B0604020202020204" pitchFamily="34" charset="0"/>
              <a:buChar char="•"/>
            </a:pPr>
            <a:r>
              <a:rPr lang="en-SG" sz="2800" dirty="0"/>
              <a:t>Not to be judgmental</a:t>
            </a:r>
          </a:p>
          <a:p>
            <a:pPr marL="457200" indent="-457200">
              <a:buFont typeface="Arial" panose="020B0604020202020204" pitchFamily="34" charset="0"/>
              <a:buChar char="•"/>
            </a:pPr>
            <a:r>
              <a:rPr lang="en-SG" sz="2800" dirty="0"/>
              <a:t>Remove negativism towards the person you hate/dislike</a:t>
            </a:r>
          </a:p>
          <a:p>
            <a:endParaRPr lang="en-SG" sz="2800" dirty="0"/>
          </a:p>
          <a:p>
            <a:r>
              <a:rPr lang="en-SG" sz="2800" dirty="0"/>
              <a:t>(B) Change in attitude</a:t>
            </a:r>
          </a:p>
          <a:p>
            <a:endParaRPr lang="en-SG" sz="2800" dirty="0"/>
          </a:p>
          <a:p>
            <a:r>
              <a:rPr lang="en-SG" sz="2800" dirty="0"/>
              <a:t>(C) Change in conduct</a:t>
            </a:r>
          </a:p>
          <a:p>
            <a:endParaRPr lang="en-SG" sz="2800" dirty="0"/>
          </a:p>
          <a:p>
            <a:endParaRPr lang="en-SG" sz="2800" dirty="0"/>
          </a:p>
        </p:txBody>
      </p:sp>
    </p:spTree>
    <p:extLst>
      <p:ext uri="{BB962C8B-B14F-4D97-AF65-F5344CB8AC3E}">
        <p14:creationId xmlns:p14="http://schemas.microsoft.com/office/powerpoint/2010/main" val="171005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776</Words>
  <Application>Microsoft Office PowerPoint</Application>
  <PresentationFormat>Widescreen</PresentationFormat>
  <Paragraphs>102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Curator</vt:lpstr>
      <vt:lpstr>SelaneText</vt:lpstr>
      <vt:lpstr>sofia-pro</vt:lpstr>
      <vt:lpstr>Arial</vt:lpstr>
      <vt:lpstr>Calibri</vt:lpstr>
      <vt:lpstr>Calibri Light</vt:lpstr>
      <vt:lpstr>Office Theme</vt:lpstr>
      <vt:lpstr>AdSS17- Tragedy and Revenge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AdSS17- Tragedy and Revenge</dc:title>
  <dc:creator>Charlene Tan</dc:creator>
  <cp:lastModifiedBy>Charlene Tan</cp:lastModifiedBy>
  <cp:revision>33</cp:revision>
  <dcterms:created xsi:type="dcterms:W3CDTF">2022-01-27T03:46:33Z</dcterms:created>
  <dcterms:modified xsi:type="dcterms:W3CDTF">2022-05-07T08:08:22Z</dcterms:modified>
</cp:coreProperties>
</file>