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1" r:id="rId5"/>
    <p:sldId id="265" r:id="rId6"/>
    <p:sldId id="267" r:id="rId7"/>
    <p:sldId id="266" r:id="rId8"/>
    <p:sldId id="272" r:id="rId9"/>
    <p:sldId id="273" r:id="rId10"/>
    <p:sldId id="274" r:id="rId11"/>
    <p:sldId id="269" r:id="rId12"/>
    <p:sldId id="27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DAD4-205C-45C8-80DC-EF11168BC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DB877-EC0E-4A85-A365-49A9A160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ABC8-0BB1-444A-8451-EAD36E44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E199-8EC0-4B0A-BC3E-4B48F8B9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2C9D-688A-4821-BAC0-9BD5321C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06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BE09-B4D5-4155-9C12-F95EF743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30654-9ECE-47AC-BAC9-77191132A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B1A63-EA3B-4B0B-BF32-0B60788E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2250-6A02-4AC8-AC20-6CCB3E9E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D349-7086-4683-905A-36995BE4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9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1FF2D-1434-4C66-B623-CA53A5834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31DCF-E885-486A-8A1C-D422E982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5001-5E46-4391-8AE7-0F726336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46CAA-FE1B-4DBF-9F21-23065805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4859-7C1D-4E3F-861D-EAEBF82C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865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4323-B8A1-4DD6-B48E-5188577D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ACAE-50AC-4809-98D8-B310D876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EB298-C7B3-4E6C-8C7F-2E8E7D82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F75AC-E565-4C2C-B465-296C462E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39E2D-EE3C-46E0-B903-BF959354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447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3513-5620-46FA-80FC-71D2DC5A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0784-9B7D-4032-A800-CF0CD601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CF9E-4537-4F0A-9CC2-3FF6FEE0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03CD-78D3-4E9E-BC45-F23DEA0A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9CD-3626-4627-A1D9-C8A77FA7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02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A56E-C7F3-46A5-970E-A2A57B96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783F-DF17-43DA-A4EC-C876FD6B3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BC79E-8671-41DA-9AD9-12BAE2324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69FE0-E0D8-4153-973E-206FB599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5EA9A-0FED-4877-B240-080BF8AB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BB061-944D-4C7B-935F-0E67B03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90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0CDC-F95D-43BF-AE78-E4A47DC9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09951-3AEA-4784-A6D1-16B8A9D6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3D730-44DC-434F-9DA2-ECC6265C1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9CCA0-A859-4EBC-A568-5F3D7854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69650-A2AC-4362-9CF6-5A646B868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26830-6859-4D77-8F61-6E3710FF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F0B0-2327-4319-854E-6C055B38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421AF-83FD-485B-A4E3-3D1DB6DF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210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78B3-B361-498C-B4DD-3FD6397B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ABDE7-3C16-4B37-9277-5D9B033A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3128F-12CB-4387-836B-0925359A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D4C35-C83B-4AE4-864F-844408C5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251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3D0E7-4EC3-4071-9088-27D9F968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0C27-75C3-455F-BFBD-052F309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9E2CF-6152-487A-8E91-84039405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5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E8B0-6042-4C6C-846F-5AE38C84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52A2-8869-41D1-8396-143AE775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569F9-BE06-44DA-830A-7448051A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0E18-4ECE-4D8B-BF90-4F1FE903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F8BF6-A096-4514-85E5-6F1F7ABE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024C2-D70F-4C5C-8F69-374D47EA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43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8A0E-B70A-47C6-8FB6-72F96A26B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01412-AB23-4216-BDB0-1596CB179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1C18F-C9E3-4F82-A07D-343B6153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2E44A-451E-41DC-A994-881F8B00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E2C31-6BFE-4EC5-A406-07C00050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5DCB4-865C-4CCC-9D18-A8490E14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59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8665A-1454-4F8E-B9F6-928DC21E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7AD67-09C1-4261-A750-237BC0EC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087C-EC12-4DF5-A71B-F35175DB8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672C-7AEA-4F90-8EF0-0E155A3B5848}" type="datetimeFigureOut">
              <a:rPr lang="en-SG" smtClean="0"/>
              <a:t>4/12/2022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DB394-3821-4F19-946F-227AA003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5959-2F2F-48B2-9912-8D387340E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72EA-D9F9-4403-BB8F-D3FE5B9B84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998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 of Jacob&amp;#39;s Journey to Haran and Back – Headwaters Christian Resources">
            <a:extLst>
              <a:ext uri="{FF2B5EF4-FFF2-40B4-BE49-F238E27FC236}">
                <a16:creationId xmlns:a16="http://schemas.microsoft.com/office/drawing/2014/main" id="{27C39065-113C-4E93-84EC-25048A2F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" y="23942"/>
            <a:ext cx="5487955" cy="68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7A715-5AC8-4FB9-93CA-54F5D4151912}"/>
              </a:ext>
            </a:extLst>
          </p:cNvPr>
          <p:cNvSpPr txBox="1"/>
          <p:nvPr/>
        </p:nvSpPr>
        <p:spPr>
          <a:xfrm>
            <a:off x="5956306" y="23942"/>
            <a:ext cx="623569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/>
              <a:t>AdSS16-Jacob reconciled with Esau</a:t>
            </a:r>
          </a:p>
          <a:p>
            <a:endParaRPr lang="en-SG" sz="3600" b="1" dirty="0"/>
          </a:p>
          <a:p>
            <a:r>
              <a:rPr lang="en-SG" sz="2800" b="1" dirty="0"/>
              <a:t>Map of Jacob’s journey from Haran back to Canaan </a:t>
            </a:r>
          </a:p>
          <a:p>
            <a:endParaRPr lang="en-SG" sz="2800" b="1" dirty="0"/>
          </a:p>
          <a:p>
            <a:pPr marL="514350" indent="-514350">
              <a:buAutoNum type="arabicParenBoth"/>
            </a:pPr>
            <a:r>
              <a:rPr lang="en-SG" sz="2800" dirty="0"/>
              <a:t>Background: Jacob left Laban for Canaan.</a:t>
            </a:r>
          </a:p>
          <a:p>
            <a:endParaRPr lang="en-SG" sz="2800" dirty="0"/>
          </a:p>
          <a:p>
            <a:r>
              <a:rPr lang="en-SG" sz="2800" dirty="0"/>
              <a:t>(2) At </a:t>
            </a:r>
            <a:r>
              <a:rPr lang="en-SG" sz="2800" dirty="0" err="1"/>
              <a:t>Mahanaim</a:t>
            </a:r>
            <a:r>
              <a:rPr lang="en-SG" sz="2800" dirty="0"/>
              <a:t> (near Peniel), Jacob sent a message to Esau. (Gen 32:3-5)</a:t>
            </a:r>
          </a:p>
          <a:p>
            <a:endParaRPr lang="en-SG" sz="2800" dirty="0"/>
          </a:p>
          <a:p>
            <a:r>
              <a:rPr lang="en-SG" sz="2800" dirty="0"/>
              <a:t>(3) Esau travelled from Mt Seir to meet Jacob (Blue arrow)</a:t>
            </a:r>
          </a:p>
          <a:p>
            <a:endParaRPr lang="en-SG" sz="2800" b="1" dirty="0"/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406400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41023-1EFF-490C-AFD0-FE91847BECF5}"/>
              </a:ext>
            </a:extLst>
          </p:cNvPr>
          <p:cNvSpPr txBox="1"/>
          <p:nvPr/>
        </p:nvSpPr>
        <p:spPr>
          <a:xfrm>
            <a:off x="0" y="1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Jacob referred to himself as Esau’s servant. (Gen 33:5)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Jacob’s female servants and children bowed down to Esau. (Gen 33:6)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All these flocks and herds are gifts to Esau. Jacob referred to Esau as his lord. (Gen 33:8)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Jacob insisted that Esau accepts the gifts. He was so relieved that Esau had received him (Jacob) favourably. (Gen 33:10)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When Jacob and Esau parted, Jacob paid deference to Esau by letting him go first. (Gen 33:14)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Esau went back to Mt Seir. Jacob went on to Sukkoth and Shechem.</a:t>
            </a:r>
          </a:p>
        </p:txBody>
      </p:sp>
    </p:spTree>
    <p:extLst>
      <p:ext uri="{BB962C8B-B14F-4D97-AF65-F5344CB8AC3E}">
        <p14:creationId xmlns:p14="http://schemas.microsoft.com/office/powerpoint/2010/main" val="183173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location where Jacob and Esau reunited after Jacob's long absence from Canaan.">
            <a:extLst>
              <a:ext uri="{FF2B5EF4-FFF2-40B4-BE49-F238E27FC236}">
                <a16:creationId xmlns:a16="http://schemas.microsoft.com/office/drawing/2014/main" id="{B0C04C33-E348-4431-B896-2A709B0E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88"/>
            <a:ext cx="6188927" cy="68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6FE3A-0704-451C-A206-7CE8156F9070}"/>
              </a:ext>
            </a:extLst>
          </p:cNvPr>
          <p:cNvSpPr txBox="1"/>
          <p:nvPr/>
        </p:nvSpPr>
        <p:spPr>
          <a:xfrm>
            <a:off x="6188927" y="6611779"/>
            <a:ext cx="6094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https://www.israel-a-history-of.com/jacob-and-esau.html#gallery[pageGallery]/5/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4381B-1937-4DA8-8614-68419A48FAEC}"/>
              </a:ext>
            </a:extLst>
          </p:cNvPr>
          <p:cNvSpPr txBox="1"/>
          <p:nvPr/>
        </p:nvSpPr>
        <p:spPr>
          <a:xfrm>
            <a:off x="6400800" y="791737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/>
              <a:t>Map of Jacob and Esau meeting at Peniel. (Gen 33:1)</a:t>
            </a:r>
          </a:p>
        </p:txBody>
      </p:sp>
    </p:spTree>
    <p:extLst>
      <p:ext uri="{BB962C8B-B14F-4D97-AF65-F5344CB8AC3E}">
        <p14:creationId xmlns:p14="http://schemas.microsoft.com/office/powerpoint/2010/main" val="104478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0DE50-6DE2-4A0C-9704-DEFBF1E6D352}"/>
              </a:ext>
            </a:extLst>
          </p:cNvPr>
          <p:cNvSpPr txBox="1"/>
          <p:nvPr/>
        </p:nvSpPr>
        <p:spPr>
          <a:xfrm>
            <a:off x="1" y="379141"/>
            <a:ext cx="46277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(15) Video: 1:20:20-1:24:14</a:t>
            </a:r>
          </a:p>
          <a:p>
            <a:r>
              <a:rPr lang="en-SG" sz="2800" dirty="0"/>
              <a:t>(Viewers are cautioned on the inaccurate parts of the video)</a:t>
            </a:r>
          </a:p>
          <a:p>
            <a:r>
              <a:rPr lang="en-SG" sz="1000" dirty="0"/>
              <a:t>(Source: The Bible Stories, Abraham</a:t>
            </a:r>
          </a:p>
          <a:p>
            <a:r>
              <a:rPr lang="en-SG" sz="1000" dirty="0"/>
              <a:t>By Lube Production)</a:t>
            </a:r>
          </a:p>
          <a:p>
            <a:endParaRPr lang="en-SG" sz="2800" b="1" dirty="0"/>
          </a:p>
          <a:p>
            <a:r>
              <a:rPr lang="en-SG" sz="2800" b="1" dirty="0"/>
              <a:t>(16) Spiritual Lesson:</a:t>
            </a:r>
            <a:endParaRPr lang="en-SG" sz="2800" dirty="0"/>
          </a:p>
          <a:p>
            <a:pPr marL="342900" indent="-342900">
              <a:buAutoNum type="alphaLcParenBoth"/>
            </a:pPr>
            <a:r>
              <a:rPr lang="en-SG" sz="2800" dirty="0"/>
              <a:t> In our distress, crying out to God. </a:t>
            </a:r>
          </a:p>
          <a:p>
            <a:pPr marL="342900" indent="-342900">
              <a:buAutoNum type="alphaLcParenBoth"/>
            </a:pPr>
            <a:r>
              <a:rPr lang="en-SG" sz="2800" dirty="0"/>
              <a:t> Reconciling and paying respects to others.</a:t>
            </a:r>
          </a:p>
          <a:p>
            <a:pPr marL="342900" indent="-342900">
              <a:buAutoNum type="alphaLcParenBoth"/>
            </a:pPr>
            <a:r>
              <a:rPr lang="en-SG" sz="2800" dirty="0"/>
              <a:t> Personal sharing.</a:t>
            </a:r>
          </a:p>
          <a:p>
            <a:pPr marL="342900" indent="-342900">
              <a:buAutoNum type="alphaLcParenBoth"/>
            </a:pPr>
            <a:endParaRPr lang="en-SG" dirty="0"/>
          </a:p>
        </p:txBody>
      </p:sp>
      <p:pic>
        <p:nvPicPr>
          <p:cNvPr id="4098" name="Picture 2" descr="Crying out To God – Bible Treasures for Today">
            <a:extLst>
              <a:ext uri="{FF2B5EF4-FFF2-40B4-BE49-F238E27FC236}">
                <a16:creationId xmlns:a16="http://schemas.microsoft.com/office/drawing/2014/main" id="{F13CD81A-964E-43F6-8D7C-910C4627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51" y="183994"/>
            <a:ext cx="7614933" cy="57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EFC92-905A-4675-AAFD-8A05904B36C7}"/>
              </a:ext>
            </a:extLst>
          </p:cNvPr>
          <p:cNvSpPr txBox="1"/>
          <p:nvPr/>
        </p:nvSpPr>
        <p:spPr>
          <a:xfrm>
            <a:off x="6096000" y="6232638"/>
            <a:ext cx="40181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https://bibletreasuresfortoday.com/tag/crying-out-to-god/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EC3A2-FB17-42BA-A5F9-398A59DDF10C}"/>
              </a:ext>
            </a:extLst>
          </p:cNvPr>
          <p:cNvSpPr txBox="1"/>
          <p:nvPr/>
        </p:nvSpPr>
        <p:spPr>
          <a:xfrm>
            <a:off x="10214518" y="1070517"/>
            <a:ext cx="169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/>
              <a:t>Psalm 120:1</a:t>
            </a:r>
          </a:p>
        </p:txBody>
      </p:sp>
    </p:spTree>
    <p:extLst>
      <p:ext uri="{BB962C8B-B14F-4D97-AF65-F5344CB8AC3E}">
        <p14:creationId xmlns:p14="http://schemas.microsoft.com/office/powerpoint/2010/main" val="320765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08DD4-CE2E-E31B-F9E0-613AE062D18F}"/>
              </a:ext>
            </a:extLst>
          </p:cNvPr>
          <p:cNvSpPr txBox="1"/>
          <p:nvPr/>
        </p:nvSpPr>
        <p:spPr>
          <a:xfrm>
            <a:off x="304800" y="304800"/>
            <a:ext cx="11627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/>
              <a:t>Discussion:</a:t>
            </a:r>
          </a:p>
          <a:p>
            <a:endParaRPr lang="en-SG" sz="2800" dirty="0"/>
          </a:p>
          <a:p>
            <a:r>
              <a:rPr lang="en-SG" sz="2800" dirty="0"/>
              <a:t>(1) Share an event when you cried out to God in distress and </a:t>
            </a:r>
            <a:r>
              <a:rPr lang="en-SG" sz="2800"/>
              <a:t>God delivered </a:t>
            </a:r>
            <a:r>
              <a:rPr lang="en-SG" sz="2800" dirty="0"/>
              <a:t>you. Has that event changed your relationship with God? How?</a:t>
            </a:r>
          </a:p>
        </p:txBody>
      </p:sp>
    </p:spTree>
    <p:extLst>
      <p:ext uri="{BB962C8B-B14F-4D97-AF65-F5344CB8AC3E}">
        <p14:creationId xmlns:p14="http://schemas.microsoft.com/office/powerpoint/2010/main" val="105356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2B5E7-956D-4102-B4DE-A332995A7C54}"/>
              </a:ext>
            </a:extLst>
          </p:cNvPr>
          <p:cNvSpPr txBox="1"/>
          <p:nvPr/>
        </p:nvSpPr>
        <p:spPr>
          <a:xfrm>
            <a:off x="0" y="367990"/>
            <a:ext cx="121102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(4) Comment on Jacob’s message to Esau</a:t>
            </a:r>
          </a:p>
          <a:p>
            <a:pPr marL="514350" indent="-514350">
              <a:buAutoNum type="alphaLcParenBoth"/>
            </a:pPr>
            <a:r>
              <a:rPr lang="en-SG" sz="2800" dirty="0"/>
              <a:t>Jacob remembered Esau’s threat to kill him because of his deceit.</a:t>
            </a:r>
          </a:p>
          <a:p>
            <a:pPr marL="514350" indent="-514350">
              <a:buAutoNum type="alphaLcParenBoth"/>
            </a:pPr>
            <a:r>
              <a:rPr lang="en-SG" sz="2800" dirty="0"/>
              <a:t>Jacob wanted to reconcile with Esau.</a:t>
            </a:r>
          </a:p>
          <a:p>
            <a:pPr marL="514350" indent="-514350">
              <a:buAutoNum type="alphaLcParenBoth"/>
            </a:pPr>
            <a:r>
              <a:rPr lang="en-SG" sz="2800" dirty="0"/>
              <a:t>Jacob’s message was couched in very humble terms, calling himself “Your servant Jacob.” He addressed Esau as “my Lord”. (Gen 32:4)</a:t>
            </a:r>
          </a:p>
          <a:p>
            <a:pPr marL="514350" indent="-514350">
              <a:buAutoNum type="alphaLcParenBoth"/>
            </a:pPr>
            <a:r>
              <a:rPr lang="en-SG" sz="2800" dirty="0"/>
              <a:t>In the message, Jacob would bring generous gifts for Esau.(Gen 32:5)</a:t>
            </a:r>
          </a:p>
          <a:p>
            <a:endParaRPr lang="en-SG" dirty="0"/>
          </a:p>
        </p:txBody>
      </p:sp>
      <p:pic>
        <p:nvPicPr>
          <p:cNvPr id="2050" name="Picture 2" descr="Parashat Vayishlach: Various Teachings From Netivyah Staff | Netivyah">
            <a:extLst>
              <a:ext uri="{FF2B5EF4-FFF2-40B4-BE49-F238E27FC236}">
                <a16:creationId xmlns:a16="http://schemas.microsoft.com/office/drawing/2014/main" id="{9BB6C55B-14BE-4375-8425-A298B65B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644"/>
            <a:ext cx="6313134" cy="35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FB9AB-D801-4EE0-A668-845B18E0F2C0}"/>
              </a:ext>
            </a:extLst>
          </p:cNvPr>
          <p:cNvSpPr txBox="1"/>
          <p:nvPr/>
        </p:nvSpPr>
        <p:spPr>
          <a:xfrm>
            <a:off x="6437042" y="6490010"/>
            <a:ext cx="4546909" cy="245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https://netivyah.org/parashat-vayishlach/</a:t>
            </a:r>
          </a:p>
        </p:txBody>
      </p:sp>
    </p:spTree>
    <p:extLst>
      <p:ext uri="{BB962C8B-B14F-4D97-AF65-F5344CB8AC3E}">
        <p14:creationId xmlns:p14="http://schemas.microsoft.com/office/powerpoint/2010/main" val="192186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87997-DDB2-439C-BC70-16306EB29927}"/>
              </a:ext>
            </a:extLst>
          </p:cNvPr>
          <p:cNvSpPr txBox="1"/>
          <p:nvPr/>
        </p:nvSpPr>
        <p:spPr>
          <a:xfrm>
            <a:off x="200722" y="289679"/>
            <a:ext cx="12191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dirty="0"/>
              <a:t>(5) Spiritual Lesson on Jacob’s message to Esau:</a:t>
            </a:r>
          </a:p>
          <a:p>
            <a:pPr marL="514350" indent="-514350">
              <a:buAutoNum type="alphaLcParenBoth"/>
            </a:pPr>
            <a:r>
              <a:rPr lang="en-SG" sz="2800" dirty="0"/>
              <a:t>If you wish others to have you in high regard, you must have high regard for others.</a:t>
            </a:r>
          </a:p>
          <a:p>
            <a:pPr marL="514350" indent="-514350">
              <a:buAutoNum type="alphaLcParenBoth"/>
            </a:pPr>
            <a:endParaRPr lang="en-SG" sz="2800" dirty="0"/>
          </a:p>
          <a:p>
            <a:pPr marL="514350" indent="-514350">
              <a:buFontTx/>
              <a:buAutoNum type="alphaLcParenBoth"/>
            </a:pPr>
            <a:r>
              <a:rPr lang="en-SG" sz="2800" dirty="0"/>
              <a:t>Kind to offer gifts to others.</a:t>
            </a:r>
          </a:p>
          <a:p>
            <a:pPr marL="514350" indent="-514350">
              <a:buAutoNum type="alphaLcParenBoth"/>
            </a:pPr>
            <a:endParaRPr lang="en-SG" sz="2800" dirty="0"/>
          </a:p>
          <a:p>
            <a:pPr marL="514350" indent="-514350">
              <a:buAutoNum type="alphaLcParenBoth"/>
            </a:pPr>
            <a:r>
              <a:rPr lang="en-SG" sz="2800" dirty="0"/>
              <a:t>Matthew 7:12.</a:t>
            </a:r>
          </a:p>
          <a:p>
            <a:r>
              <a:rPr lang="en-SG" sz="2800" dirty="0"/>
              <a:t>      </a:t>
            </a:r>
          </a:p>
        </p:txBody>
      </p:sp>
      <p:pic>
        <p:nvPicPr>
          <p:cNvPr id="1026" name="Picture 2" descr="Matthew 7:12 | News and Views">
            <a:extLst>
              <a:ext uri="{FF2B5EF4-FFF2-40B4-BE49-F238E27FC236}">
                <a16:creationId xmlns:a16="http://schemas.microsoft.com/office/drawing/2014/main" id="{239905AB-1160-40C8-93D2-87AE7C84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2" y="1409289"/>
            <a:ext cx="7274310" cy="54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EEE23-BDB5-4B95-93F9-EF1DB1DFE1E1}"/>
              </a:ext>
            </a:extLst>
          </p:cNvPr>
          <p:cNvSpPr txBox="1"/>
          <p:nvPr/>
        </p:nvSpPr>
        <p:spPr>
          <a:xfrm>
            <a:off x="200722" y="6383655"/>
            <a:ext cx="61945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https://pendernews.org/tag/matthew-712/</a:t>
            </a:r>
          </a:p>
        </p:txBody>
      </p:sp>
    </p:spTree>
    <p:extLst>
      <p:ext uri="{BB962C8B-B14F-4D97-AF65-F5344CB8AC3E}">
        <p14:creationId xmlns:p14="http://schemas.microsoft.com/office/powerpoint/2010/main" val="21273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F6E18-8B30-46D0-86C7-ED26A5A0DECB}"/>
              </a:ext>
            </a:extLst>
          </p:cNvPr>
          <p:cNvSpPr txBox="1"/>
          <p:nvPr/>
        </p:nvSpPr>
        <p:spPr>
          <a:xfrm>
            <a:off x="0" y="345688"/>
            <a:ext cx="91412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(6) Esau was coming with 400 men to meet Jacob. (Gen 32:6)</a:t>
            </a:r>
          </a:p>
          <a:p>
            <a:endParaRPr lang="en-SG" sz="2800" dirty="0"/>
          </a:p>
          <a:p>
            <a:r>
              <a:rPr lang="en-SG" sz="2800" dirty="0"/>
              <a:t>(7) Jacob was fearful and distressed and prayed to God. (Gen 32:7-13)</a:t>
            </a:r>
          </a:p>
        </p:txBody>
      </p:sp>
      <p:pic>
        <p:nvPicPr>
          <p:cNvPr id="2050" name="Picture 2" descr="734,950 Prayer Stock Photos, Pictures &amp; Royalty-Free Images - iStock">
            <a:extLst>
              <a:ext uri="{FF2B5EF4-FFF2-40B4-BE49-F238E27FC236}">
                <a16:creationId xmlns:a16="http://schemas.microsoft.com/office/drawing/2014/main" id="{1A4A35D8-4E7B-4A9D-BB8F-71C904CA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35" y="1882664"/>
            <a:ext cx="6957665" cy="49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8FC0F-FE44-429C-8280-A3AE8B1C6EA6}"/>
              </a:ext>
            </a:extLst>
          </p:cNvPr>
          <p:cNvSpPr txBox="1"/>
          <p:nvPr/>
        </p:nvSpPr>
        <p:spPr>
          <a:xfrm>
            <a:off x="624468" y="6170750"/>
            <a:ext cx="41482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https://www.istockphoto.com/hk/search/2/image?phrase=prayer</a:t>
            </a:r>
          </a:p>
        </p:txBody>
      </p:sp>
    </p:spTree>
    <p:extLst>
      <p:ext uri="{BB962C8B-B14F-4D97-AF65-F5344CB8AC3E}">
        <p14:creationId xmlns:p14="http://schemas.microsoft.com/office/powerpoint/2010/main" val="139590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20D10-FAFC-4F06-82CA-C217ADAF523E}"/>
              </a:ext>
            </a:extLst>
          </p:cNvPr>
          <p:cNvSpPr txBox="1"/>
          <p:nvPr/>
        </p:nvSpPr>
        <p:spPr>
          <a:xfrm>
            <a:off x="0" y="27878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(8) Jacob selected gifts to reconcile with Esau. (Gen 32:14-15)</a:t>
            </a:r>
          </a:p>
          <a:p>
            <a:endParaRPr lang="en-SG" sz="2800" dirty="0"/>
          </a:p>
          <a:p>
            <a:r>
              <a:rPr lang="en-SG" sz="2800" dirty="0"/>
              <a:t>(9) Jacob sent the gifts ahead. He taught the servants to speak in humility to Esau to win Esau’s reconciliation. (Gen 32:17-21)</a:t>
            </a:r>
          </a:p>
          <a:p>
            <a:endParaRPr lang="en-SG" sz="2800" dirty="0"/>
          </a:p>
          <a:p>
            <a:r>
              <a:rPr lang="en-SG" sz="2800" dirty="0"/>
              <a:t>(10) Fearful that Esau was coming to kill him and his family, he sent his family away. (Gen 32:22-23)</a:t>
            </a:r>
          </a:p>
          <a:p>
            <a:endParaRPr lang="en-SG" sz="2800" dirty="0"/>
          </a:p>
          <a:p>
            <a:r>
              <a:rPr lang="en-SG" sz="2800" dirty="0"/>
              <a:t>(11) Jacob wrestled with God. (Gen 32:24-30) </a:t>
            </a:r>
          </a:p>
          <a:p>
            <a:endParaRPr lang="en-SG" sz="2800" dirty="0"/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05088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aac&amp;#39;s and Jacob&amp;#39;s travels | Understand Your Bible">
            <a:extLst>
              <a:ext uri="{FF2B5EF4-FFF2-40B4-BE49-F238E27FC236}">
                <a16:creationId xmlns:a16="http://schemas.microsoft.com/office/drawing/2014/main" id="{4F642EBC-90D4-462D-A76C-90216C40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48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3C46B-B56B-44E5-95AF-0DDDD4C48F0C}"/>
              </a:ext>
            </a:extLst>
          </p:cNvPr>
          <p:cNvSpPr txBox="1"/>
          <p:nvPr/>
        </p:nvSpPr>
        <p:spPr>
          <a:xfrm>
            <a:off x="7404410" y="747132"/>
            <a:ext cx="459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/>
              <a:t>Map of Jacob’s journey</a:t>
            </a:r>
          </a:p>
        </p:txBody>
      </p:sp>
    </p:spTree>
    <p:extLst>
      <p:ext uri="{BB962C8B-B14F-4D97-AF65-F5344CB8AC3E}">
        <p14:creationId xmlns:p14="http://schemas.microsoft.com/office/powerpoint/2010/main" val="154793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561677-12C0-4EE4-879E-F230D7E54674}"/>
              </a:ext>
            </a:extLst>
          </p:cNvPr>
          <p:cNvSpPr txBox="1"/>
          <p:nvPr/>
        </p:nvSpPr>
        <p:spPr>
          <a:xfrm>
            <a:off x="0" y="133815"/>
            <a:ext cx="560906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(12) Video: 1:13:55-1:20:00</a:t>
            </a:r>
          </a:p>
          <a:p>
            <a:r>
              <a:rPr lang="en-SG" sz="2800" dirty="0"/>
              <a:t>(Viewers are cautioned on the inaccurate parts of the video)</a:t>
            </a:r>
          </a:p>
          <a:p>
            <a:r>
              <a:rPr lang="en-SG" sz="1000" dirty="0"/>
              <a:t>(Source: The Bible Stories, Abraham</a:t>
            </a:r>
          </a:p>
          <a:p>
            <a:r>
              <a:rPr lang="en-SG" sz="1000" dirty="0"/>
              <a:t>By Lube Production)</a:t>
            </a:r>
          </a:p>
          <a:p>
            <a:endParaRPr lang="en-SG" sz="2800" b="1" dirty="0"/>
          </a:p>
          <a:p>
            <a:r>
              <a:rPr lang="en-SG" sz="2800" b="1" dirty="0"/>
              <a:t>(13) Spiritual Lesson:</a:t>
            </a:r>
          </a:p>
          <a:p>
            <a:endParaRPr lang="en-SG" sz="2800" dirty="0"/>
          </a:p>
          <a:p>
            <a:pPr marL="342900" indent="-342900">
              <a:buAutoNum type="alphaLcParenBoth"/>
            </a:pPr>
            <a:r>
              <a:rPr lang="en-SG" sz="2800" dirty="0"/>
              <a:t> When we are fearful and distressed, do we pray?</a:t>
            </a:r>
          </a:p>
          <a:p>
            <a:pPr marL="342900" indent="-342900">
              <a:buAutoNum type="alphaLcParenBoth"/>
            </a:pPr>
            <a:endParaRPr lang="en-SG" sz="2800" dirty="0"/>
          </a:p>
          <a:p>
            <a:endParaRPr lang="en-SG" dirty="0"/>
          </a:p>
        </p:txBody>
      </p:sp>
      <p:pic>
        <p:nvPicPr>
          <p:cNvPr id="1026" name="Picture 2" descr="Christmas reconciliation stock image. Image of tree, happy - 29150405">
            <a:extLst>
              <a:ext uri="{FF2B5EF4-FFF2-40B4-BE49-F238E27FC236}">
                <a16:creationId xmlns:a16="http://schemas.microsoft.com/office/drawing/2014/main" id="{3BDF33B1-0781-46CF-8AEA-3ED2893BC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94"/>
          <a:stretch/>
        </p:blipFill>
        <p:spPr bwMode="auto">
          <a:xfrm>
            <a:off x="5444349" y="1650963"/>
            <a:ext cx="6747651" cy="367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87C11-4415-41F7-AA8E-1894487C6E12}"/>
              </a:ext>
            </a:extLst>
          </p:cNvPr>
          <p:cNvSpPr txBox="1"/>
          <p:nvPr/>
        </p:nvSpPr>
        <p:spPr>
          <a:xfrm>
            <a:off x="6448192" y="5330405"/>
            <a:ext cx="61610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https://www.dreamstime.com/royalty-free-stock-photo-christmas-reconciliation-image29150405</a:t>
            </a:r>
          </a:p>
        </p:txBody>
      </p:sp>
    </p:spTree>
    <p:extLst>
      <p:ext uri="{BB962C8B-B14F-4D97-AF65-F5344CB8AC3E}">
        <p14:creationId xmlns:p14="http://schemas.microsoft.com/office/powerpoint/2010/main" val="9695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B4BD6-D377-470F-9F0D-31CBD8C16E57}"/>
              </a:ext>
            </a:extLst>
          </p:cNvPr>
          <p:cNvSpPr txBox="1"/>
          <p:nvPr/>
        </p:nvSpPr>
        <p:spPr>
          <a:xfrm>
            <a:off x="0" y="144966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(c) It is natural to have fear: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Rational fear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Irrational and excessive fear</a:t>
            </a:r>
          </a:p>
          <a:p>
            <a:pPr marL="342900" indent="-342900">
              <a:buAutoNum type="alphaLcParenBoth"/>
            </a:pPr>
            <a:endParaRPr lang="en-SG" sz="2800" dirty="0"/>
          </a:p>
          <a:p>
            <a:r>
              <a:rPr lang="en-SG" sz="2800" dirty="0"/>
              <a:t>(d) When fearful, read the Psalms. David was full of fear: Psalm 143. Psalm of deliverance: Psalm 91.</a:t>
            </a:r>
          </a:p>
          <a:p>
            <a:pPr marL="342900" indent="-342900">
              <a:buAutoNum type="alphaLcParenBoth"/>
            </a:pPr>
            <a:endParaRPr lang="en-SG" sz="2800" dirty="0"/>
          </a:p>
          <a:p>
            <a:r>
              <a:rPr lang="en-SG" sz="2800" dirty="0"/>
              <a:t>(e) How do we reconcile or show appreciation to another?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800" dirty="0"/>
              <a:t>Address the other person with high regard and respect.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800" dirty="0"/>
              <a:t>Giving gifts.</a:t>
            </a:r>
          </a:p>
          <a:p>
            <a:endParaRPr lang="en-SG" sz="2800" dirty="0"/>
          </a:p>
          <a:p>
            <a:r>
              <a:rPr lang="en-SG" sz="2800" dirty="0"/>
              <a:t>(f) God appeared to Jacob in his distress. Has God spoken to us in our distress?</a:t>
            </a: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68761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648C16-A289-47D1-84AF-003FC577B105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(14) Jacob met Esau. (Gen 33:1-16)</a:t>
            </a:r>
          </a:p>
          <a:p>
            <a:endParaRPr lang="en-SG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Jacob bowed down to Esau. (Gen 33:3)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2800" dirty="0"/>
              <a:t>Esau ran and embraced Jacob. (Gen 33:4)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2800" dirty="0"/>
              <a:t>There was no animosity on Esau’s part.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2800" dirty="0"/>
              <a:t>Esau never broached the subject of Jacob’s deception.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2800" dirty="0"/>
              <a:t>Jacob was fearful over an event that did not take place by the grace of God.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2800" dirty="0"/>
              <a:t>Proverbs 3:5,6.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2800" dirty="0"/>
              <a:t>Video is inaccurate.</a:t>
            </a:r>
          </a:p>
        </p:txBody>
      </p:sp>
      <p:pic>
        <p:nvPicPr>
          <p:cNvPr id="4098" name="Picture 2" descr="Proverbs 3:5-6 - Bible verse - DailyVerses.net">
            <a:extLst>
              <a:ext uri="{FF2B5EF4-FFF2-40B4-BE49-F238E27FC236}">
                <a16:creationId xmlns:a16="http://schemas.microsoft.com/office/drawing/2014/main" id="{80A1F9B5-B23D-4F65-A61E-FABBD410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85" y="3197628"/>
            <a:ext cx="7753815" cy="36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DF2D1-FABB-43E5-935B-6849E361EB74}"/>
              </a:ext>
            </a:extLst>
          </p:cNvPr>
          <p:cNvSpPr txBox="1"/>
          <p:nvPr/>
        </p:nvSpPr>
        <p:spPr>
          <a:xfrm>
            <a:off x="1326996" y="6165953"/>
            <a:ext cx="27878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https://dailyverses.net/proverbs/3/5-6</a:t>
            </a:r>
          </a:p>
        </p:txBody>
      </p:sp>
    </p:spTree>
    <p:extLst>
      <p:ext uri="{BB962C8B-B14F-4D97-AF65-F5344CB8AC3E}">
        <p14:creationId xmlns:p14="http://schemas.microsoft.com/office/powerpoint/2010/main" val="340586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806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AdSS16-Jacob reconciled with Esau</dc:title>
  <dc:creator>Charlene Tan</dc:creator>
  <cp:lastModifiedBy>Charlene Tan</cp:lastModifiedBy>
  <cp:revision>32</cp:revision>
  <dcterms:created xsi:type="dcterms:W3CDTF">2022-01-22T01:21:35Z</dcterms:created>
  <dcterms:modified xsi:type="dcterms:W3CDTF">2022-12-04T08:52:23Z</dcterms:modified>
</cp:coreProperties>
</file>