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7287F-6046-48F1-A615-AB75EA3B9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77B0AF-3447-4E1E-8858-45B928E9C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6412D-1350-45D4-9810-01ABDF2A9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82017-9F14-4E09-9A58-14FE1DAAA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68019-15C6-4040-BB92-0EEC829E6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59494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45403-57FC-48DB-92A7-9CFC054C6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40D09B-FE7B-4C49-B1FC-BC51D869CF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EC0F5-893A-41EC-91EB-B875D99C5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ECB17-4AD7-4316-8711-B1D0AD2AE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DCDBD-94B2-4B31-965C-AE05FD5EC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9618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2CDFFF-4D09-491D-9475-0926564A06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D0C46-96CF-40C0-9A21-B6A3B3E169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6174E-1F64-426E-9EFC-C1E8EC1E7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EF309-18D3-4880-9A1B-B7174BB2C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13973-A131-494F-BBE3-5F92AA4A7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2057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1AACD-F979-4960-8DA0-46CD87518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9F9E7-6F4C-4946-A99D-6079E5B10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42452-B149-4B15-AD0D-C7E3B3F41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9045D-10D3-4A94-8A47-7D27D429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A9C10-94F0-4DEA-8E6D-5967113AF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0795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3CD73-8834-4E6F-BB66-3C0BABFF4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A0361-2B2B-41DA-A707-C2AD9DEAFD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7B233-72D6-4913-B2F2-3318DDD13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513FF-373C-4703-9223-6B7662A7D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F3920-D431-413B-8ECE-F309BB99A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8640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27F5-F79A-48FB-9246-7D4EB10CF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7CD9C-6B02-4838-9B36-296DAB139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7A70D8-135C-4C48-8D43-33AFFD311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37CA2-1557-4300-8D0E-08A2E76C1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FAB3CE-DAC6-4A93-9E0F-CD4D16284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C9B2C1-4359-462B-9323-4F12F74B5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298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06AD5-1F94-48B9-BD06-6475B0372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2C155B-0644-4CDF-86DF-8B9747950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17E884-6331-4FC3-8738-E6C75B4CF6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D4E4DF-DAFF-428F-9246-B68199B7DB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B9C732-C4F3-400C-BDFA-2C20932DC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D768D-D54D-47C2-9DD5-1D252FD39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FBFA66-9932-4C46-B8DF-171F804C2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C4A035-3628-42C9-BDED-0574761E9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59675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97F5-09B4-441C-B630-33B4F88FF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650566-44C0-43EB-AB52-D493FD385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8D4811-DA9E-423A-92FE-D745DD85C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A04024-F8C9-4211-A282-921CB1445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34303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FB89BF-E3ED-4BF1-AF98-3D44DB600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96FB43-D052-4791-B28F-4C7D09EE7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CCE3F7-B8F3-47B1-BB64-26FA4A9C1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32294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D587D-0E8F-4F95-B5A4-204D76CBA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8BC84-54E7-454D-A50D-AA5D10062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AFA9EF-6013-4032-B04D-774264AF5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451DDF-9FC1-435A-A52F-C592BD664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863EC-B157-454B-A7E9-C3EC9E8AE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6C138-F553-4038-A955-18E1BCE0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5082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403F6-B899-43D8-8CAC-20495E954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C7FF74-D609-4C07-B32B-2200168036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0AD014-1560-4536-8141-450629458E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C3156-6F40-4BB4-8CDA-5C365B578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59EE0-CF51-433A-A2DB-E3BC054E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6A64CF-FCAB-45E5-88B1-351A5DD55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4084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993479-8C84-4B97-B586-B084F5F64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4BDE07-3EEB-4BF7-BCD1-B7875C805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E477F-640E-4593-8FE5-43FB6154B1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82A79-42F6-4BEB-A5DF-A6B867254C85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AEB62-5508-4F06-B7A3-AB5C1AFCD8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41A9F-F441-4B6E-A511-57124000E0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11960-044A-4E92-9884-A0124D9B5C8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67213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9076AE-7CD1-4259-83E7-8CFA1BF64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G" b="1" dirty="0"/>
              <a:t>AdSS14-Jacob and Rachel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A45A99-BAB9-43BD-966B-7C674972F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Both"/>
            </a:pPr>
            <a:r>
              <a:rPr lang="en-SG" dirty="0"/>
              <a:t>Background: God appeared to Jacob in a dream and encouraged him. (Gen 28:12-13)</a:t>
            </a:r>
          </a:p>
          <a:p>
            <a:pPr marL="514350" indent="-514350">
              <a:buAutoNum type="arabicParenBoth"/>
            </a:pPr>
            <a:endParaRPr lang="en-SG" dirty="0"/>
          </a:p>
          <a:p>
            <a:pPr marL="514350" indent="-514350">
              <a:buAutoNum type="arabicParenBoth"/>
            </a:pPr>
            <a:r>
              <a:rPr lang="en-SG" dirty="0"/>
              <a:t>Jacob reached Haran and met Rachel and Laban. (Gen 29:10-15)</a:t>
            </a:r>
          </a:p>
          <a:p>
            <a:pPr marL="514350" indent="-514350">
              <a:buAutoNum type="arabicParenBoth"/>
            </a:pPr>
            <a:endParaRPr lang="en-SG" dirty="0"/>
          </a:p>
          <a:p>
            <a:pPr marL="514350" indent="-514350">
              <a:buAutoNum type="arabicParenBoth"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667831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6AFD096-3ABB-4047-A361-6783FB71C306}"/>
              </a:ext>
            </a:extLst>
          </p:cNvPr>
          <p:cNvSpPr txBox="1"/>
          <p:nvPr/>
        </p:nvSpPr>
        <p:spPr>
          <a:xfrm>
            <a:off x="0" y="278780"/>
            <a:ext cx="12192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(13) Tips to avoid infidelity:</a:t>
            </a:r>
          </a:p>
          <a:p>
            <a:pPr marL="342900" indent="-342900">
              <a:buAutoNum type="alphaLcParenBoth"/>
            </a:pPr>
            <a:r>
              <a:rPr lang="en-SG" sz="2800" dirty="0"/>
              <a:t>Despite differences, “Love your wife” (</a:t>
            </a:r>
            <a:r>
              <a:rPr lang="en-SG" sz="2800" dirty="0" err="1"/>
              <a:t>Eph</a:t>
            </a:r>
            <a:r>
              <a:rPr lang="en-SG" sz="2800" dirty="0"/>
              <a:t> 5:25). </a:t>
            </a:r>
          </a:p>
          <a:p>
            <a:pPr marL="342900" indent="-342900">
              <a:buAutoNum type="alphaLcParenBoth"/>
            </a:pPr>
            <a:r>
              <a:rPr lang="en-SG" sz="2800" dirty="0"/>
              <a:t>Do not look more than cursorily. (2 Sam 11:2)</a:t>
            </a:r>
          </a:p>
          <a:p>
            <a:pPr marL="342900" indent="-342900">
              <a:buAutoNum type="alphaLcParenBoth"/>
            </a:pPr>
            <a:r>
              <a:rPr lang="en-SG" sz="2800" dirty="0"/>
              <a:t>Remember how God dealt with people who committed infidelity:</a:t>
            </a:r>
          </a:p>
          <a:p>
            <a:r>
              <a:rPr lang="en-SG" sz="2800" dirty="0"/>
              <a:t>                 * Abraham was grief-stricken to send Hagar and Ishmael away.</a:t>
            </a:r>
          </a:p>
          <a:p>
            <a:r>
              <a:rPr lang="en-SG" sz="2800" dirty="0"/>
              <a:t>                 * Jacob had to contend with much strife from 4 women.</a:t>
            </a:r>
          </a:p>
          <a:p>
            <a:r>
              <a:rPr lang="en-SG" sz="2800" dirty="0"/>
              <a:t>                 * David’s 4 sons had to die because of his sin of adultery and murder.</a:t>
            </a:r>
          </a:p>
          <a:p>
            <a:r>
              <a:rPr lang="en-SG" sz="2800" dirty="0"/>
              <a:t>(d) Occupy our mind with:</a:t>
            </a:r>
          </a:p>
          <a:p>
            <a:r>
              <a:rPr lang="en-SG" sz="2800" dirty="0"/>
              <a:t>     “Whatever things are true,</a:t>
            </a:r>
          </a:p>
          <a:p>
            <a:r>
              <a:rPr lang="en-SG" sz="2800" dirty="0"/>
              <a:t>       whatever things are noble,</a:t>
            </a:r>
          </a:p>
          <a:p>
            <a:r>
              <a:rPr lang="en-SG" sz="2800" dirty="0"/>
              <a:t>       whatever things are just,</a:t>
            </a:r>
          </a:p>
          <a:p>
            <a:r>
              <a:rPr lang="en-SG" sz="2800" dirty="0"/>
              <a:t>       whatever things are pure,</a:t>
            </a:r>
          </a:p>
          <a:p>
            <a:r>
              <a:rPr lang="en-SG" sz="2800" dirty="0"/>
              <a:t>       whatever things are lovely,</a:t>
            </a:r>
          </a:p>
          <a:p>
            <a:r>
              <a:rPr lang="en-SG" sz="2800" dirty="0"/>
              <a:t>       whatever things are of good report…meditate on these things.” (Phil 4:8)</a:t>
            </a:r>
          </a:p>
        </p:txBody>
      </p:sp>
    </p:spTree>
    <p:extLst>
      <p:ext uri="{BB962C8B-B14F-4D97-AF65-F5344CB8AC3E}">
        <p14:creationId xmlns:p14="http://schemas.microsoft.com/office/powerpoint/2010/main" val="353395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11C63F-4ED1-7E36-99C3-2CB3F44D084D}"/>
              </a:ext>
            </a:extLst>
          </p:cNvPr>
          <p:cNvSpPr txBox="1"/>
          <p:nvPr/>
        </p:nvSpPr>
        <p:spPr>
          <a:xfrm>
            <a:off x="372533" y="338667"/>
            <a:ext cx="1153724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b="1" dirty="0"/>
              <a:t>Discussion:</a:t>
            </a:r>
          </a:p>
          <a:p>
            <a:endParaRPr lang="en-SG" sz="2800" dirty="0"/>
          </a:p>
          <a:p>
            <a:pPr marL="342900" indent="-342900">
              <a:buAutoNum type="arabicParenBoth"/>
            </a:pPr>
            <a:r>
              <a:rPr lang="en-SG" sz="2800" dirty="0"/>
              <a:t>Share your observation of people with more than 1 marriage partner ( girl friends and mistresses included). Is the family a happy family?</a:t>
            </a:r>
          </a:p>
          <a:p>
            <a:pPr marL="342900" indent="-342900">
              <a:buAutoNum type="arabicParenBoth"/>
            </a:pPr>
            <a:endParaRPr lang="en-SG" sz="2800" dirty="0"/>
          </a:p>
          <a:p>
            <a:pPr marL="342900" indent="-342900">
              <a:buAutoNum type="arabicParenBoth"/>
            </a:pPr>
            <a:r>
              <a:rPr lang="en-SG" sz="2800" dirty="0"/>
              <a:t>If (1) is an unhappy family, what is the cause of the unhappiness? How to remedy the situation?</a:t>
            </a:r>
          </a:p>
          <a:p>
            <a:pPr marL="342900" indent="-342900">
              <a:buAutoNum type="arabicParenBoth"/>
            </a:pPr>
            <a:endParaRPr lang="en-SG" dirty="0"/>
          </a:p>
          <a:p>
            <a:pPr marL="342900" indent="-342900">
              <a:buAutoNum type="arabicParenBoth"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52718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3ED618-E72F-4E84-8003-0464A1EEB39D}"/>
              </a:ext>
            </a:extLst>
          </p:cNvPr>
          <p:cNvSpPr txBox="1"/>
          <p:nvPr/>
        </p:nvSpPr>
        <p:spPr>
          <a:xfrm>
            <a:off x="-1" y="472702"/>
            <a:ext cx="113368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2800" dirty="0"/>
              <a:t>(3) Jacob was tricked into marrying both Leah and Rachel. (Gen 29:18-30)</a:t>
            </a:r>
          </a:p>
        </p:txBody>
      </p:sp>
      <p:pic>
        <p:nvPicPr>
          <p:cNvPr id="1026" name="Picture 2" descr="Jacob Marries Leah and Rachel | Simla Chandigarh Diocese">
            <a:extLst>
              <a:ext uri="{FF2B5EF4-FFF2-40B4-BE49-F238E27FC236}">
                <a16:creationId xmlns:a16="http://schemas.microsoft.com/office/drawing/2014/main" id="{8F84D7C6-E3CC-4021-82BE-E178DFC71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891" y="1144528"/>
            <a:ext cx="4612217" cy="3660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4DA127-4A19-4C2F-B181-A7662C868071}"/>
              </a:ext>
            </a:extLst>
          </p:cNvPr>
          <p:cNvSpPr txBox="1"/>
          <p:nvPr/>
        </p:nvSpPr>
        <p:spPr>
          <a:xfrm>
            <a:off x="3292473" y="4805018"/>
            <a:ext cx="560705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https://simlachandigarhdiocese.wordpress.com/2015/03/16/jacob-marries-leah-and-rachel/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D4F96A-BA9A-4EB7-B4B1-2ABB9072B0C4}"/>
              </a:ext>
            </a:extLst>
          </p:cNvPr>
          <p:cNvSpPr txBox="1"/>
          <p:nvPr/>
        </p:nvSpPr>
        <p:spPr>
          <a:xfrm>
            <a:off x="331878" y="5319117"/>
            <a:ext cx="117940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(4) Video: 51:50-53:32</a:t>
            </a:r>
          </a:p>
          <a:p>
            <a:r>
              <a:rPr lang="en-SG" sz="2800" dirty="0"/>
              <a:t>(Viewers are cautioned on the inaccurate parts of the video)</a:t>
            </a:r>
          </a:p>
          <a:p>
            <a:r>
              <a:rPr lang="en-SG" sz="1000" dirty="0"/>
              <a:t>(Source: The Bible Stories, Abraham By Lube Production)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539864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E3DE04-801B-481F-A7F6-A515DFA39D91}"/>
              </a:ext>
            </a:extLst>
          </p:cNvPr>
          <p:cNvSpPr txBox="1"/>
          <p:nvPr/>
        </p:nvSpPr>
        <p:spPr>
          <a:xfrm>
            <a:off x="0" y="364067"/>
            <a:ext cx="12192000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(5) Comments:</a:t>
            </a:r>
          </a:p>
          <a:p>
            <a:r>
              <a:rPr lang="en-SG" sz="2800" u="sng" dirty="0"/>
              <a:t>The </a:t>
            </a:r>
            <a:r>
              <a:rPr lang="en-SG" sz="2800" u="sng" dirty="0">
                <a:solidFill>
                  <a:srgbClr val="FF0000"/>
                </a:solidFill>
              </a:rPr>
              <a:t>wickedness</a:t>
            </a:r>
            <a:r>
              <a:rPr lang="en-SG" sz="2800" u="sng" dirty="0"/>
              <a:t> of Jacob</a:t>
            </a:r>
            <a:r>
              <a:rPr lang="en-SG" sz="2800" dirty="0"/>
              <a:t>:</a:t>
            </a:r>
          </a:p>
          <a:p>
            <a:pPr marL="514350" indent="-514350">
              <a:buAutoNum type="alphaLcParenBoth"/>
            </a:pPr>
            <a:r>
              <a:rPr lang="en-SG" sz="2800" dirty="0"/>
              <a:t>Jacob took advantage of Esau for the rights of firstborn.</a:t>
            </a:r>
          </a:p>
          <a:p>
            <a:pPr marL="514350" indent="-514350">
              <a:buAutoNum type="alphaLcParenBoth"/>
            </a:pPr>
            <a:r>
              <a:rPr lang="en-SG" sz="2800" dirty="0"/>
              <a:t>Jacob tricked Isaac into blessing him.</a:t>
            </a:r>
          </a:p>
          <a:p>
            <a:pPr marL="514350" indent="-514350">
              <a:buAutoNum type="alphaLcParenBoth"/>
            </a:pPr>
            <a:r>
              <a:rPr lang="en-SG" sz="2800" dirty="0"/>
              <a:t>Through deception, Jacob robbed Esau of his blessing.</a:t>
            </a:r>
          </a:p>
          <a:p>
            <a:endParaRPr lang="en-SG" sz="2800" dirty="0"/>
          </a:p>
          <a:p>
            <a:r>
              <a:rPr lang="en-SG" sz="2800" u="sng" dirty="0"/>
              <a:t>Jacob’s just </a:t>
            </a:r>
            <a:r>
              <a:rPr lang="en-SG" sz="2800" u="sng" dirty="0">
                <a:solidFill>
                  <a:srgbClr val="FF0000"/>
                </a:solidFill>
              </a:rPr>
              <a:t>desert</a:t>
            </a:r>
            <a:r>
              <a:rPr lang="en-SG" sz="2800" dirty="0"/>
              <a:t>:</a:t>
            </a:r>
          </a:p>
          <a:p>
            <a:r>
              <a:rPr lang="en-SG" sz="2800" dirty="0"/>
              <a:t>(</a:t>
            </a:r>
            <a:r>
              <a:rPr lang="en-SG" sz="2800" dirty="0" err="1"/>
              <a:t>i</a:t>
            </a:r>
            <a:r>
              <a:rPr lang="en-SG" sz="2800" dirty="0"/>
              <a:t>) Jacob was tricked by Laban: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into marrying both daughters.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working for Laban for 14 years for both the daughters.</a:t>
            </a:r>
          </a:p>
          <a:p>
            <a:endParaRPr lang="en-SG" sz="2800" dirty="0"/>
          </a:p>
          <a:p>
            <a:r>
              <a:rPr lang="en-SG" sz="2800" u="sng" dirty="0"/>
              <a:t>Psalm 28:4:</a:t>
            </a:r>
          </a:p>
          <a:p>
            <a:r>
              <a:rPr lang="en-SG" sz="2800" i="1" dirty="0"/>
              <a:t>     </a:t>
            </a:r>
            <a:r>
              <a:rPr lang="en-US" sz="2800" b="1" i="1" baseline="30000" dirty="0">
                <a:solidFill>
                  <a:srgbClr val="000000"/>
                </a:solidFill>
                <a:latin typeface="system-ui"/>
              </a:rPr>
              <a:t>“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system-ui"/>
              </a:rPr>
              <a:t>Give them according to their deeds, and according to the 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system-ui"/>
              </a:rPr>
              <a:t>wickedness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system-ui"/>
              </a:rPr>
              <a:t> of their </a:t>
            </a:r>
            <a:r>
              <a:rPr lang="en-US" sz="2800" b="0" i="1" dirty="0" err="1">
                <a:solidFill>
                  <a:srgbClr val="000000"/>
                </a:solidFill>
                <a:effectLst/>
                <a:latin typeface="system-ui"/>
              </a:rPr>
              <a:t>endeavours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system-ui"/>
              </a:rPr>
              <a:t>: give them after the work of their hands; render to them their </a:t>
            </a:r>
            <a:r>
              <a:rPr lang="en-US" sz="2800" b="0" i="1" dirty="0">
                <a:solidFill>
                  <a:srgbClr val="FF0000"/>
                </a:solidFill>
                <a:effectLst/>
                <a:latin typeface="system-ui"/>
              </a:rPr>
              <a:t>desert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system-ui"/>
              </a:rPr>
              <a:t>.”</a:t>
            </a:r>
            <a:endParaRPr lang="en-SG" sz="2800" i="1" dirty="0"/>
          </a:p>
          <a:p>
            <a:endParaRPr lang="en-SG" sz="2800" dirty="0"/>
          </a:p>
          <a:p>
            <a:pPr lvl="1"/>
            <a:endParaRPr lang="en-SG" sz="2800" dirty="0"/>
          </a:p>
          <a:p>
            <a:pPr marL="971550" lvl="1" indent="-514350">
              <a:buFont typeface="Arial" panose="020B0604020202020204" pitchFamily="34" charset="0"/>
              <a:buChar char="•"/>
            </a:pPr>
            <a:endParaRPr lang="en-SG" sz="2800" dirty="0"/>
          </a:p>
          <a:p>
            <a:pPr marL="971550" lvl="1" indent="-514350">
              <a:buFont typeface="Arial" panose="020B0604020202020204" pitchFamily="34" charset="0"/>
              <a:buChar char="•"/>
            </a:pPr>
            <a:endParaRPr lang="en-SG" sz="2800" dirty="0"/>
          </a:p>
          <a:p>
            <a:endParaRPr lang="en-SG" sz="2800" b="1" dirty="0"/>
          </a:p>
          <a:p>
            <a:endParaRPr lang="en-SG" sz="2800" b="1" dirty="0"/>
          </a:p>
          <a:p>
            <a:endParaRPr lang="en-SG" sz="2800" b="1" dirty="0"/>
          </a:p>
        </p:txBody>
      </p:sp>
    </p:spTree>
    <p:extLst>
      <p:ext uri="{BB962C8B-B14F-4D97-AF65-F5344CB8AC3E}">
        <p14:creationId xmlns:p14="http://schemas.microsoft.com/office/powerpoint/2010/main" val="3471919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747B50-BA74-47F6-8519-59A1862C71BC}"/>
              </a:ext>
            </a:extLst>
          </p:cNvPr>
          <p:cNvSpPr txBox="1"/>
          <p:nvPr/>
        </p:nvSpPr>
        <p:spPr>
          <a:xfrm>
            <a:off x="0" y="262467"/>
            <a:ext cx="1219200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2800" b="1" dirty="0"/>
              <a:t>(6) Spiritual Lesson:</a:t>
            </a:r>
          </a:p>
          <a:p>
            <a:endParaRPr lang="en-SG" sz="2800" dirty="0"/>
          </a:p>
          <a:p>
            <a:pPr marL="342900" indent="-342900">
              <a:buAutoNum type="alphaLcParenBoth"/>
            </a:pPr>
            <a:r>
              <a:rPr lang="en-SG" sz="2800" dirty="0"/>
              <a:t>Justice served on Jacob.</a:t>
            </a:r>
          </a:p>
          <a:p>
            <a:endParaRPr lang="en-SG" sz="2800" dirty="0"/>
          </a:p>
          <a:p>
            <a:r>
              <a:rPr lang="en-SG" sz="2800" dirty="0"/>
              <a:t>(b) Sometimes, due to our wrong-doings, God visits us with ‘just desert’ (</a:t>
            </a:r>
            <a:r>
              <a:rPr lang="en-SG" sz="2800" dirty="0" err="1"/>
              <a:t>ie</a:t>
            </a:r>
            <a:r>
              <a:rPr lang="en-SG" sz="2800" dirty="0"/>
              <a:t>. </a:t>
            </a:r>
            <a:r>
              <a:rPr lang="en-US" sz="280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the punishment that one deserves.)</a:t>
            </a:r>
            <a:r>
              <a:rPr lang="en-SG" sz="2800" dirty="0"/>
              <a:t> </a:t>
            </a:r>
          </a:p>
          <a:p>
            <a:endParaRPr lang="en-SG" sz="2800" dirty="0"/>
          </a:p>
          <a:p>
            <a:r>
              <a:rPr lang="en-SG" sz="2800" dirty="0"/>
              <a:t>(c) We must learn: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Not to take advantage or do harm to others, lest God visits us with ‘just desert.’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If others take advantage or harm us, we must not take revenge. God will deal justly with them.</a:t>
            </a:r>
          </a:p>
          <a:p>
            <a:endParaRPr lang="en-SG" sz="2800" dirty="0"/>
          </a:p>
          <a:p>
            <a:r>
              <a:rPr lang="en-SG" sz="2800" dirty="0"/>
              <a:t>(d) Do not take revenge: </a:t>
            </a:r>
            <a:r>
              <a:rPr lang="en-SG" sz="2800" i="1" dirty="0"/>
              <a:t>“Vengeance is mine; I will repay.” </a:t>
            </a:r>
            <a:r>
              <a:rPr lang="en-SG" sz="2800" dirty="0"/>
              <a:t>(Rom 12:19)</a:t>
            </a:r>
          </a:p>
        </p:txBody>
      </p:sp>
    </p:spTree>
    <p:extLst>
      <p:ext uri="{BB962C8B-B14F-4D97-AF65-F5344CB8AC3E}">
        <p14:creationId xmlns:p14="http://schemas.microsoft.com/office/powerpoint/2010/main" val="920053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B71416-556F-446E-A3A0-C351FCD2D46D}"/>
              </a:ext>
            </a:extLst>
          </p:cNvPr>
          <p:cNvSpPr txBox="1"/>
          <p:nvPr/>
        </p:nvSpPr>
        <p:spPr>
          <a:xfrm>
            <a:off x="0" y="356839"/>
            <a:ext cx="121920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(7) Contest for Jacob’s love (Gen 29:31- 30:25)</a:t>
            </a:r>
          </a:p>
          <a:p>
            <a:endParaRPr lang="en-SG" sz="2800" dirty="0"/>
          </a:p>
          <a:p>
            <a:r>
              <a:rPr lang="en-SG" sz="2800" dirty="0"/>
              <a:t>(8) Video 55:14 – 59:14</a:t>
            </a:r>
          </a:p>
          <a:p>
            <a:r>
              <a:rPr lang="en-SG" sz="2800" dirty="0"/>
              <a:t>(Viewers are cautioned on the inaccurate parts of the video)</a:t>
            </a:r>
          </a:p>
          <a:p>
            <a:r>
              <a:rPr lang="en-SG" sz="1000" dirty="0"/>
              <a:t>(Source: The Bible Stories, Abraham</a:t>
            </a:r>
          </a:p>
          <a:p>
            <a:r>
              <a:rPr lang="en-SG" sz="1000" dirty="0"/>
              <a:t>By Lube Production)</a:t>
            </a:r>
          </a:p>
          <a:p>
            <a:endParaRPr lang="en-SG" sz="10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endParaRPr lang="en-SG" sz="2800" dirty="0"/>
          </a:p>
          <a:p>
            <a:pPr marL="342900" indent="-342900">
              <a:buAutoNum type="alphaLcParenBoth"/>
            </a:pPr>
            <a:endParaRPr lang="en-SG" dirty="0"/>
          </a:p>
          <a:p>
            <a:pPr marL="342900" indent="-342900">
              <a:buAutoNum type="alphaLcParenBoth"/>
            </a:pPr>
            <a:endParaRPr lang="en-SG" dirty="0"/>
          </a:p>
          <a:p>
            <a:pPr marL="342900" indent="-342900">
              <a:buAutoNum type="alphaLcParenBoth"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98260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he Family Tree of the Bible | From Abraham to Jesus to You - Sponsor an  Olive Tree in Israel">
            <a:extLst>
              <a:ext uri="{FF2B5EF4-FFF2-40B4-BE49-F238E27FC236}">
                <a16:creationId xmlns:a16="http://schemas.microsoft.com/office/drawing/2014/main" id="{8E8D5B07-859A-439C-A3C2-BC65914988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609" y="781305"/>
            <a:ext cx="10218655" cy="607669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7F34F4E-B3FF-4396-B93C-CBF14C9B6AA2}"/>
              </a:ext>
            </a:extLst>
          </p:cNvPr>
          <p:cNvSpPr txBox="1"/>
          <p:nvPr/>
        </p:nvSpPr>
        <p:spPr>
          <a:xfrm>
            <a:off x="0" y="156117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(9) The contest to give birth</a:t>
            </a:r>
            <a:r>
              <a:rPr lang="en-SG" dirty="0"/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CC32EA-9FB4-4E6A-ABC2-E6E05DDB5BAA}"/>
              </a:ext>
            </a:extLst>
          </p:cNvPr>
          <p:cNvSpPr txBox="1"/>
          <p:nvPr/>
        </p:nvSpPr>
        <p:spPr>
          <a:xfrm>
            <a:off x="7170436" y="217672"/>
            <a:ext cx="31574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1000" dirty="0"/>
              <a:t>Source: https://www.myolivetree.com/the-family-tree-of-the-bible-from-abraham-to-jesus-to-you/  </a:t>
            </a:r>
          </a:p>
        </p:txBody>
      </p:sp>
    </p:spTree>
    <p:extLst>
      <p:ext uri="{BB962C8B-B14F-4D97-AF65-F5344CB8AC3E}">
        <p14:creationId xmlns:p14="http://schemas.microsoft.com/office/powerpoint/2010/main" val="1856359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5F8D5EF-2C63-4340-8EC0-5CB6659B4A8C}"/>
              </a:ext>
            </a:extLst>
          </p:cNvPr>
          <p:cNvSpPr txBox="1"/>
          <p:nvPr/>
        </p:nvSpPr>
        <p:spPr>
          <a:xfrm>
            <a:off x="0" y="301083"/>
            <a:ext cx="1219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(10) Comments:</a:t>
            </a:r>
          </a:p>
          <a:p>
            <a:r>
              <a:rPr lang="en-SG" sz="2800" dirty="0"/>
              <a:t>(a) Jacob’s 4 wives:   + There was jealousy from Rachel. (Gen 30:1)</a:t>
            </a:r>
          </a:p>
          <a:p>
            <a:r>
              <a:rPr lang="en-SG" sz="2800" dirty="0"/>
              <a:t>                                     + Jacob’s anger (Gen 30:2)</a:t>
            </a:r>
          </a:p>
          <a:p>
            <a:r>
              <a:rPr lang="en-SG" sz="2800" dirty="0"/>
              <a:t>                                     + Rachel’s rivalry with Leah to have children (Gen 30:8)</a:t>
            </a:r>
          </a:p>
          <a:p>
            <a:r>
              <a:rPr lang="en-SG" sz="2800" dirty="0"/>
              <a:t>                                     + Leah’s counter-measure against Rachel by giving </a:t>
            </a:r>
            <a:r>
              <a:rPr lang="en-SG" sz="2800" dirty="0" err="1"/>
              <a:t>Zilpah</a:t>
            </a:r>
            <a:r>
              <a:rPr lang="en-SG" sz="2800" dirty="0"/>
              <a:t> to                 </a:t>
            </a:r>
          </a:p>
          <a:p>
            <a:r>
              <a:rPr lang="en-SG" sz="2800" dirty="0"/>
              <a:t>                                        Jacob (Gen 30:9)</a:t>
            </a:r>
          </a:p>
          <a:p>
            <a:r>
              <a:rPr lang="en-SG" sz="2800" dirty="0"/>
              <a:t>                                      + Trading for Jacob’s company (Gen 30:15)</a:t>
            </a:r>
          </a:p>
          <a:p>
            <a:r>
              <a:rPr lang="en-SG" sz="2800" dirty="0"/>
              <a:t>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837116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FD9DE0-3A79-45E3-BBF9-FA64325FCCB6}"/>
              </a:ext>
            </a:extLst>
          </p:cNvPr>
          <p:cNvSpPr txBox="1"/>
          <p:nvPr/>
        </p:nvSpPr>
        <p:spPr>
          <a:xfrm>
            <a:off x="0" y="200722"/>
            <a:ext cx="121920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2800" b="1" dirty="0"/>
              <a:t>(11) Spiritual Lesson:</a:t>
            </a:r>
          </a:p>
          <a:p>
            <a:pPr marL="342900" indent="-342900">
              <a:buAutoNum type="alphaLcParenBoth"/>
            </a:pPr>
            <a:r>
              <a:rPr lang="en-SG" sz="2800" dirty="0"/>
              <a:t>Having more than 1 life partner will bring about conflicts and strife in the family.</a:t>
            </a:r>
          </a:p>
          <a:p>
            <a:r>
              <a:rPr lang="en-SG" sz="2800" dirty="0"/>
              <a:t>    We observe: Sarah and Hagar</a:t>
            </a:r>
          </a:p>
          <a:p>
            <a:r>
              <a:rPr lang="en-SG" sz="2800" dirty="0"/>
              <a:t>                           Jacob’s 4 wives              </a:t>
            </a:r>
          </a:p>
          <a:p>
            <a:endParaRPr lang="en-SG" sz="2800" dirty="0"/>
          </a:p>
          <a:p>
            <a:r>
              <a:rPr lang="en-SG" sz="2800" dirty="0"/>
              <a:t>(b) There are many cases of broken family due to marital infidelity even among believers. </a:t>
            </a:r>
          </a:p>
        </p:txBody>
      </p:sp>
    </p:spTree>
    <p:extLst>
      <p:ext uri="{BB962C8B-B14F-4D97-AF65-F5344CB8AC3E}">
        <p14:creationId xmlns:p14="http://schemas.microsoft.com/office/powerpoint/2010/main" val="2131629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97C3BE-43DA-48B0-B895-D25C618B9C85}"/>
              </a:ext>
            </a:extLst>
          </p:cNvPr>
          <p:cNvSpPr txBox="1"/>
          <p:nvPr/>
        </p:nvSpPr>
        <p:spPr>
          <a:xfrm>
            <a:off x="0" y="345688"/>
            <a:ext cx="121920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(12) Straits Times. </a:t>
            </a:r>
            <a:r>
              <a:rPr lang="en-SG" sz="2800" dirty="0"/>
              <a:t>PUBLISHED APR 19, 2019 – </a:t>
            </a:r>
          </a:p>
          <a:p>
            <a:r>
              <a:rPr lang="en-US" sz="2800" b="1" dirty="0"/>
              <a:t>Singaporeans are cheating with their colleagues; counsellors see more extramarital affairs.</a:t>
            </a:r>
          </a:p>
          <a:p>
            <a:r>
              <a:rPr lang="en-US" sz="2800" dirty="0"/>
              <a:t>SINGAPORE - He started exercising and giving himself a makeover. His sudden transformation raised suspicions with his wife, who later found out he was having an affair. A private investigator revealed that he was indeed cheating on her … The couple, as well as the third party, were in their 30s and early 40s. </a:t>
            </a:r>
          </a:p>
          <a:p>
            <a:endParaRPr lang="en-US" sz="2800" dirty="0"/>
          </a:p>
          <a:p>
            <a:r>
              <a:rPr lang="en-US" sz="2800" dirty="0"/>
              <a:t>Counsellors and lawyers The Straits Times spoke to … said </a:t>
            </a:r>
            <a:r>
              <a:rPr lang="en-US" sz="2800" i="1" u="sng" dirty="0"/>
              <a:t>infidelity cases here tend to involve couples in their 30s and 40s. The median ages for male divorcees in Singapore was 43.2 years in 2017 and 39.1 years for females. </a:t>
            </a:r>
            <a:r>
              <a:rPr lang="en-US" sz="2800" dirty="0"/>
              <a:t>They usually have older school-going children and elderly parents. With attention focused on other aspects of family life instead of the marriage, some might stray. Counselling groups say they have seen a marked increase in cases involving infidelity over the past three years. </a:t>
            </a: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627539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853</Words>
  <Application>Microsoft Office PowerPoint</Application>
  <PresentationFormat>Widescreen</PresentationFormat>
  <Paragraphs>95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system-ui</vt:lpstr>
      <vt:lpstr>Arial</vt:lpstr>
      <vt:lpstr>Arial</vt:lpstr>
      <vt:lpstr>Calibri</vt:lpstr>
      <vt:lpstr>Calibri Light</vt:lpstr>
      <vt:lpstr>Office Theme</vt:lpstr>
      <vt:lpstr>AdSS14-Jacob and Rachel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AdSS14-Jacob and Rachel</dc:title>
  <dc:creator>Charlene Tan</dc:creator>
  <cp:lastModifiedBy>Charlene Tan</cp:lastModifiedBy>
  <cp:revision>24</cp:revision>
  <dcterms:created xsi:type="dcterms:W3CDTF">2022-01-15T06:14:54Z</dcterms:created>
  <dcterms:modified xsi:type="dcterms:W3CDTF">2022-12-04T08:40:43Z</dcterms:modified>
</cp:coreProperties>
</file>