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2" r:id="rId4"/>
    <p:sldId id="258" r:id="rId5"/>
    <p:sldId id="260" r:id="rId6"/>
    <p:sldId id="261" r:id="rId7"/>
    <p:sldId id="259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5" d="100"/>
          <a:sy n="85" d="100"/>
        </p:scale>
        <p:origin x="590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29FD4E-C950-480D-9013-EB3FE5EDDF5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AD8491A-1AC0-4553-8E94-0D2CBC79F9C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SG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7FF241-5125-4DAC-9BF6-B8D2874EB2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D92D75-E8B9-4CF7-9356-5C67416BAE1A}" type="datetimeFigureOut">
              <a:rPr lang="en-SG" smtClean="0"/>
              <a:t>12/1/2022</a:t>
            </a:fld>
            <a:endParaRPr lang="en-S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27A074A-9207-44BE-9FDB-56CF3D9010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E32A154-CE70-4B4F-8AB2-2908CCF304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499B2A-FDA2-4CAE-B1C7-5E6EB6BBC555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9577057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AA63C0-1925-4F39-B8A9-8C13FAB1DC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F6FDA16-CD2B-4FF1-B720-F450A66F61F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C2682EA-2EA4-49FF-90A5-F2455216CB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D92D75-E8B9-4CF7-9356-5C67416BAE1A}" type="datetimeFigureOut">
              <a:rPr lang="en-SG" smtClean="0"/>
              <a:t>12/1/2022</a:t>
            </a:fld>
            <a:endParaRPr lang="en-S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0319210-ED48-47B0-ACD5-AC96C9EAFA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200F52D-50D8-4E37-9580-C1FFD263E4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499B2A-FDA2-4CAE-B1C7-5E6EB6BBC555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20753510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6F30589-5F4A-406B-A303-00D608F5388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F006E10-9C2D-4EA7-9660-37F5D6242F1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3688151-98E0-4B32-8DFC-2A6AF7B057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D92D75-E8B9-4CF7-9356-5C67416BAE1A}" type="datetimeFigureOut">
              <a:rPr lang="en-SG" smtClean="0"/>
              <a:t>12/1/2022</a:t>
            </a:fld>
            <a:endParaRPr lang="en-S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27A972E-3422-4ED4-A7DC-8432EF9F1B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C0AB413-A691-4E82-8AFF-3CF430B847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499B2A-FDA2-4CAE-B1C7-5E6EB6BBC555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20670854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A3116B-5D43-41E5-8984-25DC9A6BC2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621439-106A-4917-97B2-19120B6D5B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52FB8F2-975F-483E-99FD-A8551302F7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D92D75-E8B9-4CF7-9356-5C67416BAE1A}" type="datetimeFigureOut">
              <a:rPr lang="en-SG" smtClean="0"/>
              <a:t>12/1/2022</a:t>
            </a:fld>
            <a:endParaRPr lang="en-S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7CA7B73-FBD4-471A-8B3A-D86CF0A6E1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9701FB0-86A6-4071-9076-BC384FEED2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499B2A-FDA2-4CAE-B1C7-5E6EB6BBC555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16828281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576744-6586-4954-AFFD-2DEEA2EE8E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A2D42C4-6FA1-4FA7-AD9D-1C3D3152777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F31C65-15FD-49CD-92E5-5E36CC764C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D92D75-E8B9-4CF7-9356-5C67416BAE1A}" type="datetimeFigureOut">
              <a:rPr lang="en-SG" smtClean="0"/>
              <a:t>12/1/2022</a:t>
            </a:fld>
            <a:endParaRPr lang="en-S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7D724C-18F0-4C8F-A18D-A0F4F2CCEA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E675F01-B956-4561-9678-107865730E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499B2A-FDA2-4CAE-B1C7-5E6EB6BBC555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12350265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0D58B3-7F02-4190-A38D-632D50D3D8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5EA4B3-ECD3-4BEF-8A31-27324CAA8D2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0FAA5B6-38E9-4D6A-A827-70E2E2AEA0E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AED1BEA-CF02-49E7-B512-39712D373C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D92D75-E8B9-4CF7-9356-5C67416BAE1A}" type="datetimeFigureOut">
              <a:rPr lang="en-SG" smtClean="0"/>
              <a:t>12/1/2022</a:t>
            </a:fld>
            <a:endParaRPr lang="en-SG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A1212E2-79DE-4EAB-87AC-9A8256BC3E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586649F-EE1E-443E-AAF2-0B35538A93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499B2A-FDA2-4CAE-B1C7-5E6EB6BBC555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29052428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144F2E-6681-4CF9-8794-BE89A849D4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1840043-F2EB-4EC9-A366-C2CD637D944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5756CBA-C4A4-4970-A09A-1DDA7B59180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F578D7B-F64D-4F3F-AB56-E4AAAC98DCD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1963F4E-D2BE-46C6-B166-C2D4E383389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B757107-37F9-4457-BD79-41C3ACE417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D92D75-E8B9-4CF7-9356-5C67416BAE1A}" type="datetimeFigureOut">
              <a:rPr lang="en-SG" smtClean="0"/>
              <a:t>12/1/2022</a:t>
            </a:fld>
            <a:endParaRPr lang="en-SG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64042E9-5253-4AE4-A37F-061F7AEB0C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A2EEAB8-3A79-4E0B-AEEB-F46FCB01AB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499B2A-FDA2-4CAE-B1C7-5E6EB6BBC555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13146515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B3AB2D-2A1C-467F-BA4B-75F7D5D5D8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4AF540A-9AFC-4F4A-97CB-AFDE8B17A6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D92D75-E8B9-4CF7-9356-5C67416BAE1A}" type="datetimeFigureOut">
              <a:rPr lang="en-SG" smtClean="0"/>
              <a:t>12/1/2022</a:t>
            </a:fld>
            <a:endParaRPr lang="en-S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FAA79DC-D221-4F9F-BEFF-2AAD767862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2B69900-B877-4AB7-8CF3-5471F99CB6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499B2A-FDA2-4CAE-B1C7-5E6EB6BBC555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30689301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A7029A3-48BE-4660-B3DB-05265C3933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D92D75-E8B9-4CF7-9356-5C67416BAE1A}" type="datetimeFigureOut">
              <a:rPr lang="en-SG" smtClean="0"/>
              <a:t>12/1/2022</a:t>
            </a:fld>
            <a:endParaRPr lang="en-SG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09DC8C1-0691-4853-A114-DC299FB504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5C1F22A-F3E5-4725-8196-5CE378B0AC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499B2A-FDA2-4CAE-B1C7-5E6EB6BBC555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5273282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7AD229-0F62-4520-A818-9A79EEB625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3F6A10-15E5-48FD-A537-F7C4948E2E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C667B19-E21B-4864-8C70-FA5E8B54657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39AB605-6E76-49FF-A004-7B4CC6C48B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D92D75-E8B9-4CF7-9356-5C67416BAE1A}" type="datetimeFigureOut">
              <a:rPr lang="en-SG" smtClean="0"/>
              <a:t>12/1/2022</a:t>
            </a:fld>
            <a:endParaRPr lang="en-SG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878F78F-A7F9-4461-B2E7-D0D1A83B9E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05D1605-C845-423A-8A5E-AB75462166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499B2A-FDA2-4CAE-B1C7-5E6EB6BBC555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0746159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4A656E-DF07-4A51-9DFF-9419FB13EF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954C05C-1806-4BC0-9DCA-6639F94D7AC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SG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C575A84-09DE-46B6-9732-9AF47A6FBFB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5DBE88D-B684-460A-A4C3-FF218069A1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D92D75-E8B9-4CF7-9356-5C67416BAE1A}" type="datetimeFigureOut">
              <a:rPr lang="en-SG" smtClean="0"/>
              <a:t>12/1/2022</a:t>
            </a:fld>
            <a:endParaRPr lang="en-SG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C907B40-AEF5-48D3-99DC-86EDADAF79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2A3EF73-EBFC-4712-8183-98002FE7E8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499B2A-FDA2-4CAE-B1C7-5E6EB6BBC555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29840385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36C6512-F15A-4654-BDAF-95FEBADF0E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09F66D5-7E51-46B1-B790-34DA1063B7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6E4D612-F543-4B8D-BAE1-1CCBC4C7C06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D92D75-E8B9-4CF7-9356-5C67416BAE1A}" type="datetimeFigureOut">
              <a:rPr lang="en-SG" smtClean="0"/>
              <a:t>12/1/2022</a:t>
            </a:fld>
            <a:endParaRPr lang="en-S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B2D7CF4-5E8C-45A8-9970-7E03D41BFAA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S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CB2217C-D7BD-40A1-B8EF-DE8AD361A2C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499B2A-FDA2-4CAE-B1C7-5E6EB6BBC555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28066442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3CE55FEF-A3DE-4B44-B3BB-78FB1CEA17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81505"/>
            <a:ext cx="10515600" cy="1088496"/>
          </a:xfrm>
        </p:spPr>
        <p:txBody>
          <a:bodyPr/>
          <a:lstStyle/>
          <a:p>
            <a:pPr algn="ctr"/>
            <a:r>
              <a:rPr lang="en-SG" b="1" dirty="0"/>
              <a:t>AdSS13-Jacob fled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2ED248B7-844D-4823-8A22-C807780980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07067"/>
            <a:ext cx="10515600" cy="4669896"/>
          </a:xfrm>
        </p:spPr>
        <p:txBody>
          <a:bodyPr/>
          <a:lstStyle/>
          <a:p>
            <a:pPr marL="514350" indent="-514350">
              <a:buAutoNum type="arabicParenBoth"/>
            </a:pPr>
            <a:r>
              <a:rPr lang="en-SG" dirty="0"/>
              <a:t>Background: Jacob deceived Isaac into blessing Jacob with Esau’s blessing. Esau hated Jacob and wanted to kill him. (Gen 27:41)</a:t>
            </a:r>
          </a:p>
          <a:p>
            <a:pPr marL="514350" indent="-514350">
              <a:buAutoNum type="arabicParenBoth"/>
            </a:pPr>
            <a:endParaRPr lang="en-SG" dirty="0"/>
          </a:p>
          <a:p>
            <a:pPr marL="514350" indent="-514350">
              <a:buAutoNum type="arabicParenBoth"/>
            </a:pPr>
            <a:r>
              <a:rPr lang="en-SG" dirty="0"/>
              <a:t>Jacob fled on the basis of looking for a wife in Haran. (Gen 28:1-2)</a:t>
            </a:r>
          </a:p>
        </p:txBody>
      </p:sp>
    </p:spTree>
    <p:extLst>
      <p:ext uri="{BB962C8B-B14F-4D97-AF65-F5344CB8AC3E}">
        <p14:creationId xmlns:p14="http://schemas.microsoft.com/office/powerpoint/2010/main" val="37790121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EDE8D8A5-7462-47BF-A266-9E7D96DEF04E}"/>
              </a:ext>
            </a:extLst>
          </p:cNvPr>
          <p:cNvSpPr txBox="1"/>
          <p:nvPr/>
        </p:nvSpPr>
        <p:spPr>
          <a:xfrm>
            <a:off x="0" y="194532"/>
            <a:ext cx="1219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2800" dirty="0"/>
              <a:t>(3) Jacob went to </a:t>
            </a:r>
            <a:r>
              <a:rPr lang="en-SG" sz="2800" dirty="0" err="1"/>
              <a:t>Paddan</a:t>
            </a:r>
            <a:r>
              <a:rPr lang="en-SG" sz="2800" dirty="0"/>
              <a:t> Aram, to Laban, son of </a:t>
            </a:r>
            <a:r>
              <a:rPr lang="en-SG" sz="2800" dirty="0" err="1"/>
              <a:t>Bethuel</a:t>
            </a:r>
            <a:r>
              <a:rPr lang="en-SG" sz="2800" dirty="0"/>
              <a:t>.  (Gen 28:5)</a:t>
            </a:r>
          </a:p>
        </p:txBody>
      </p:sp>
      <p:pic>
        <p:nvPicPr>
          <p:cNvPr id="3" name="Picture 2" descr="The Family Tree of the Bible | From Abraham to Jesus to You - Sponsor an  Olive Tree in Israel">
            <a:extLst>
              <a:ext uri="{FF2B5EF4-FFF2-40B4-BE49-F238E27FC236}">
                <a16:creationId xmlns:a16="http://schemas.microsoft.com/office/drawing/2014/main" id="{0F0239FC-6FEF-4168-9017-EEF5A07DB59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975181"/>
            <a:ext cx="9980341" cy="5882819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81D46E71-24DC-488C-A043-5F058749D310}"/>
              </a:ext>
            </a:extLst>
          </p:cNvPr>
          <p:cNvSpPr txBox="1"/>
          <p:nvPr/>
        </p:nvSpPr>
        <p:spPr>
          <a:xfrm>
            <a:off x="6579421" y="1058308"/>
            <a:ext cx="31574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1000" dirty="0"/>
              <a:t>Source: https://www.myolivetree.com/the-family-tree-of-the-bible-from-abraham-to-jesus-to-you/  </a:t>
            </a:r>
          </a:p>
        </p:txBody>
      </p:sp>
    </p:spTree>
    <p:extLst>
      <p:ext uri="{BB962C8B-B14F-4D97-AF65-F5344CB8AC3E}">
        <p14:creationId xmlns:p14="http://schemas.microsoft.com/office/powerpoint/2010/main" val="15818035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Map of Jacob&amp;#39;s Journey to Haran and Back – Headwaters Christian Resources">
            <a:extLst>
              <a:ext uri="{FF2B5EF4-FFF2-40B4-BE49-F238E27FC236}">
                <a16:creationId xmlns:a16="http://schemas.microsoft.com/office/drawing/2014/main" id="{B3F594AD-2575-4CE5-B1F1-A826175ACC0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6802" y="208806"/>
            <a:ext cx="5048250" cy="6286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D46B2BD2-868D-46EA-B33A-A4183A88EB56}"/>
              </a:ext>
            </a:extLst>
          </p:cNvPr>
          <p:cNvSpPr txBox="1"/>
          <p:nvPr/>
        </p:nvSpPr>
        <p:spPr>
          <a:xfrm>
            <a:off x="5834876" y="6249085"/>
            <a:ext cx="6094140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SG" sz="1000" dirty="0"/>
              <a:t>Source: https://headwatersresources.org/map-of-jacobs-journey-to-haran-and-back/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B232097-913E-4067-B412-584350A2821F}"/>
              </a:ext>
            </a:extLst>
          </p:cNvPr>
          <p:cNvSpPr txBox="1"/>
          <p:nvPr/>
        </p:nvSpPr>
        <p:spPr>
          <a:xfrm>
            <a:off x="4327318" y="5338233"/>
            <a:ext cx="133773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1200" dirty="0" err="1"/>
              <a:t>Jebus</a:t>
            </a:r>
            <a:r>
              <a:rPr lang="en-SG" sz="1200" dirty="0"/>
              <a:t> = Jerusalem</a:t>
            </a:r>
          </a:p>
        </p:txBody>
      </p:sp>
    </p:spTree>
    <p:extLst>
      <p:ext uri="{BB962C8B-B14F-4D97-AF65-F5344CB8AC3E}">
        <p14:creationId xmlns:p14="http://schemas.microsoft.com/office/powerpoint/2010/main" val="140852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9BB7643B-FD70-4628-A668-F46E87449594}"/>
              </a:ext>
            </a:extLst>
          </p:cNvPr>
          <p:cNvSpPr txBox="1"/>
          <p:nvPr/>
        </p:nvSpPr>
        <p:spPr>
          <a:xfrm>
            <a:off x="0" y="301083"/>
            <a:ext cx="12076771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2800" dirty="0"/>
              <a:t>(4) Esau learnt of Isaac’s bidding Jacob to look for a wife among the relatives. He took an Ishmaelite wife, hoping to please his parents. (Gen 28:8-9)</a:t>
            </a:r>
          </a:p>
          <a:p>
            <a:endParaRPr lang="en-SG" sz="2800" dirty="0"/>
          </a:p>
          <a:p>
            <a:r>
              <a:rPr lang="en-SG" sz="2800" b="1" dirty="0"/>
              <a:t>(5) Spiritual Lesson:</a:t>
            </a:r>
          </a:p>
          <a:p>
            <a:pPr marL="514350" indent="-514350">
              <a:buAutoNum type="alphaLcParenBoth"/>
            </a:pPr>
            <a:r>
              <a:rPr lang="en-SG" sz="2800" dirty="0"/>
              <a:t>Not to be unequally yoked. Ishmaelite woman came from the descendants of Ishmael, not chosen of God.</a:t>
            </a:r>
          </a:p>
          <a:p>
            <a:endParaRPr lang="en-SG" sz="2800" dirty="0"/>
          </a:p>
          <a:p>
            <a:pPr marL="514350" indent="-514350">
              <a:buAutoNum type="alphaLcParenBoth"/>
            </a:pPr>
            <a:endParaRPr lang="en-SG" sz="2800" dirty="0"/>
          </a:p>
          <a:p>
            <a:pPr marL="514350" indent="-514350">
              <a:buAutoNum type="alphaLcParenBoth"/>
            </a:pPr>
            <a:endParaRPr lang="en-SG" sz="2800" dirty="0"/>
          </a:p>
          <a:p>
            <a:endParaRPr lang="en-SG" sz="2800" dirty="0"/>
          </a:p>
        </p:txBody>
      </p:sp>
    </p:spTree>
    <p:extLst>
      <p:ext uri="{BB962C8B-B14F-4D97-AF65-F5344CB8AC3E}">
        <p14:creationId xmlns:p14="http://schemas.microsoft.com/office/powerpoint/2010/main" val="3489475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Being Unequally Yoked | Gone Fishin'">
            <a:extLst>
              <a:ext uri="{FF2B5EF4-FFF2-40B4-BE49-F238E27FC236}">
                <a16:creationId xmlns:a16="http://schemas.microsoft.com/office/drawing/2014/main" id="{ECC5F63F-86C5-4609-A33F-D2D9A07F0C4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1187" y="348844"/>
            <a:ext cx="7311910" cy="5476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EC587F74-4C1C-49BC-972A-93E946FE3858}"/>
              </a:ext>
            </a:extLst>
          </p:cNvPr>
          <p:cNvSpPr txBox="1"/>
          <p:nvPr/>
        </p:nvSpPr>
        <p:spPr>
          <a:xfrm>
            <a:off x="8865219" y="1286286"/>
            <a:ext cx="269859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2800" dirty="0"/>
              <a:t>Unequally yoked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59E89CD-BDF4-4D2D-BD00-745646CD8AE9}"/>
              </a:ext>
            </a:extLst>
          </p:cNvPr>
          <p:cNvSpPr txBox="1"/>
          <p:nvPr/>
        </p:nvSpPr>
        <p:spPr>
          <a:xfrm>
            <a:off x="5243862" y="6611779"/>
            <a:ext cx="6094140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SG" sz="1000" dirty="0"/>
              <a:t>Source: https://gone-fishin.org/2011/09/01/being-unequally-yoked/</a:t>
            </a:r>
          </a:p>
        </p:txBody>
      </p: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94D3F370-A563-4E86-8458-2E2FA8DE545C}"/>
              </a:ext>
            </a:extLst>
          </p:cNvPr>
          <p:cNvCxnSpPr/>
          <p:nvPr/>
        </p:nvCxnSpPr>
        <p:spPr>
          <a:xfrm flipV="1">
            <a:off x="5029200" y="836341"/>
            <a:ext cx="4605454" cy="65792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" name="TextBox 6">
            <a:extLst>
              <a:ext uri="{FF2B5EF4-FFF2-40B4-BE49-F238E27FC236}">
                <a16:creationId xmlns:a16="http://schemas.microsoft.com/office/drawing/2014/main" id="{45B7635A-AAF9-4299-A355-FD7BA4FB4BBF}"/>
              </a:ext>
            </a:extLst>
          </p:cNvPr>
          <p:cNvSpPr txBox="1"/>
          <p:nvPr/>
        </p:nvSpPr>
        <p:spPr>
          <a:xfrm>
            <a:off x="9757316" y="468352"/>
            <a:ext cx="180649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2800" dirty="0"/>
              <a:t>Yoke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754C982-681A-4A49-B4D8-4F8690F8FEBB}"/>
              </a:ext>
            </a:extLst>
          </p:cNvPr>
          <p:cNvSpPr txBox="1"/>
          <p:nvPr/>
        </p:nvSpPr>
        <p:spPr>
          <a:xfrm>
            <a:off x="7629525" y="2259451"/>
            <a:ext cx="4562475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SG" sz="2800" dirty="0"/>
          </a:p>
          <a:p>
            <a:r>
              <a:rPr lang="en-SG" sz="2800" b="1" dirty="0"/>
              <a:t>(5) Spiritual Lesson:</a:t>
            </a:r>
          </a:p>
          <a:p>
            <a:r>
              <a:rPr lang="en-SG" sz="2800" dirty="0"/>
              <a:t>(b) Take care to choose: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SG" sz="2800" dirty="0"/>
              <a:t>a right life partner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SG" sz="2800" dirty="0"/>
              <a:t>a right business partner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SG" sz="2800" dirty="0"/>
              <a:t>close friends</a:t>
            </a:r>
          </a:p>
          <a:p>
            <a:endParaRPr lang="en-SG" sz="2800" dirty="0"/>
          </a:p>
          <a:p>
            <a:pPr marL="514350" indent="-514350">
              <a:buAutoNum type="alphaLcParenBoth"/>
            </a:pPr>
            <a:endParaRPr lang="en-SG" sz="2800" dirty="0"/>
          </a:p>
          <a:p>
            <a:pPr marL="514350" indent="-514350">
              <a:buAutoNum type="alphaLcParenBoth"/>
            </a:pPr>
            <a:endParaRPr lang="en-SG" sz="2800" dirty="0"/>
          </a:p>
          <a:p>
            <a:endParaRPr lang="en-SG" sz="2800" dirty="0"/>
          </a:p>
        </p:txBody>
      </p:sp>
    </p:spTree>
    <p:extLst>
      <p:ext uri="{BB962C8B-B14F-4D97-AF65-F5344CB8AC3E}">
        <p14:creationId xmlns:p14="http://schemas.microsoft.com/office/powerpoint/2010/main" val="36228389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6BF992AD-D7BB-412E-90B0-E09B7D4FDE85}"/>
              </a:ext>
            </a:extLst>
          </p:cNvPr>
          <p:cNvSpPr txBox="1"/>
          <p:nvPr/>
        </p:nvSpPr>
        <p:spPr>
          <a:xfrm>
            <a:off x="0" y="78060"/>
            <a:ext cx="9141211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SG" sz="2800" b="1" dirty="0"/>
              <a:t>(5) Spiritual Lesson:</a:t>
            </a:r>
          </a:p>
          <a:p>
            <a:r>
              <a:rPr lang="en-SG" sz="2800" dirty="0"/>
              <a:t>(c) Further, Esau already had 2 Hittite wives. God never intended persons to have more than one marriage partner. This includes extra marital affairs.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SG" sz="2800" dirty="0"/>
              <a:t>Conflicts between wives, mistresses and children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SG" sz="2800" dirty="0"/>
              <a:t>Inheritance</a:t>
            </a:r>
          </a:p>
        </p:txBody>
      </p:sp>
    </p:spTree>
    <p:extLst>
      <p:ext uri="{BB962C8B-B14F-4D97-AF65-F5344CB8AC3E}">
        <p14:creationId xmlns:p14="http://schemas.microsoft.com/office/powerpoint/2010/main" val="16685629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2CA878C6-5537-49CC-89CD-424AD59152C5}"/>
              </a:ext>
            </a:extLst>
          </p:cNvPr>
          <p:cNvSpPr txBox="1"/>
          <p:nvPr/>
        </p:nvSpPr>
        <p:spPr>
          <a:xfrm>
            <a:off x="0" y="67733"/>
            <a:ext cx="9141211" cy="65864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en-SG" sz="2800" dirty="0"/>
          </a:p>
          <a:p>
            <a:r>
              <a:rPr lang="en-SG" sz="2800" dirty="0"/>
              <a:t>(6) Jacob’s ladder (Gen 28:11-22)</a:t>
            </a:r>
          </a:p>
          <a:p>
            <a:endParaRPr lang="en-SG" sz="2800" dirty="0"/>
          </a:p>
          <a:p>
            <a:r>
              <a:rPr lang="en-SG" sz="2800" dirty="0"/>
              <a:t>(7) Video: 24:50-28:27</a:t>
            </a:r>
          </a:p>
          <a:p>
            <a:r>
              <a:rPr lang="en-SG" sz="2800" dirty="0"/>
              <a:t>(Viewers are cautioned on the inaccurate parts of the video)</a:t>
            </a:r>
          </a:p>
          <a:p>
            <a:r>
              <a:rPr lang="en-SG" sz="1000" dirty="0"/>
              <a:t>(Source: The Bible Stories, Abraham</a:t>
            </a:r>
          </a:p>
          <a:p>
            <a:r>
              <a:rPr lang="en-SG" sz="1000" dirty="0"/>
              <a:t>By Lube Production)</a:t>
            </a:r>
          </a:p>
          <a:p>
            <a:endParaRPr lang="en-SG" sz="1000" dirty="0"/>
          </a:p>
          <a:p>
            <a:r>
              <a:rPr lang="en-SG" sz="2800" dirty="0"/>
              <a:t>(8) Commentary</a:t>
            </a:r>
          </a:p>
          <a:p>
            <a:pPr marL="971550" lvl="1" indent="-514350">
              <a:buAutoNum type="alphaLcParenBoth"/>
            </a:pPr>
            <a:r>
              <a:rPr lang="en-SG" sz="2800" dirty="0"/>
              <a:t>Jacob had to flee</a:t>
            </a:r>
          </a:p>
          <a:p>
            <a:pPr marL="971550" lvl="1" indent="-514350">
              <a:buAutoNum type="alphaLcParenBoth"/>
            </a:pPr>
            <a:r>
              <a:rPr lang="en-SG" sz="2800" dirty="0"/>
              <a:t>He was fearful and all alone in an arid country</a:t>
            </a:r>
          </a:p>
          <a:p>
            <a:pPr marL="971550" lvl="1" indent="-514350">
              <a:buAutoNum type="alphaLcParenBoth"/>
            </a:pPr>
            <a:r>
              <a:rPr lang="en-SG" sz="2800" dirty="0"/>
              <a:t>God appeared to Jacob when he was in his hour of need.</a:t>
            </a:r>
          </a:p>
          <a:p>
            <a:pPr marL="971550" lvl="1" indent="-514350">
              <a:buAutoNum type="alphaLcParenBoth"/>
            </a:pPr>
            <a:r>
              <a:rPr lang="en-SG" sz="2800" dirty="0"/>
              <a:t>God assured him that he and his descendants would be blessed. God also assured him that He would be with him wherever he went.</a:t>
            </a:r>
          </a:p>
          <a:p>
            <a:pPr marL="971550" lvl="1" indent="-514350">
              <a:buAutoNum type="alphaLcParenBoth"/>
            </a:pPr>
            <a:r>
              <a:rPr lang="en-SG" sz="2800" dirty="0"/>
              <a:t>Jacob was encouraged and pressed on his journey.</a:t>
            </a:r>
          </a:p>
        </p:txBody>
      </p:sp>
    </p:spTree>
    <p:extLst>
      <p:ext uri="{BB962C8B-B14F-4D97-AF65-F5344CB8AC3E}">
        <p14:creationId xmlns:p14="http://schemas.microsoft.com/office/powerpoint/2010/main" val="49215189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DA1F3759-8850-4855-A864-F0449273296E}"/>
              </a:ext>
            </a:extLst>
          </p:cNvPr>
          <p:cNvSpPr txBox="1"/>
          <p:nvPr/>
        </p:nvSpPr>
        <p:spPr>
          <a:xfrm>
            <a:off x="0" y="169333"/>
            <a:ext cx="7560733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2800" b="1" dirty="0"/>
              <a:t>(9) Spiritual Lesson</a:t>
            </a:r>
          </a:p>
          <a:p>
            <a:pPr marL="514350" indent="-514350">
              <a:buAutoNum type="alphaLcParenBoth"/>
            </a:pPr>
            <a:r>
              <a:rPr lang="en-SG" sz="2800" dirty="0"/>
              <a:t>God will encourage us in our hour of need</a:t>
            </a:r>
          </a:p>
          <a:p>
            <a:pPr marL="514350" indent="-514350">
              <a:buAutoNum type="alphaLcParenBoth"/>
            </a:pPr>
            <a:r>
              <a:rPr lang="en-SG" sz="2800" dirty="0"/>
              <a:t>Troubles in our life are ordained by God so that we would seek Him. He will answer and restore us. Then, our faith in Him will grow.</a:t>
            </a:r>
          </a:p>
        </p:txBody>
      </p:sp>
      <p:pic>
        <p:nvPicPr>
          <p:cNvPr id="2052" name="Picture 4" descr="68 Quotes About Trials | ChristianQuotes.info">
            <a:extLst>
              <a:ext uri="{FF2B5EF4-FFF2-40B4-BE49-F238E27FC236}">
                <a16:creationId xmlns:a16="http://schemas.microsoft.com/office/drawing/2014/main" id="{75C4E546-23C6-4B87-B465-025AECDD5CD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49105" y="410104"/>
            <a:ext cx="4534429" cy="45344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55677FF6-9A3E-4A0E-B427-431674E41CA9}"/>
              </a:ext>
            </a:extLst>
          </p:cNvPr>
          <p:cNvSpPr txBox="1"/>
          <p:nvPr/>
        </p:nvSpPr>
        <p:spPr>
          <a:xfrm>
            <a:off x="2831571" y="4821422"/>
            <a:ext cx="4413250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SG" sz="1000" dirty="0"/>
              <a:t>Source: https://www.christianquotes.info/quotes-by-topic/quotes-about-trials/</a:t>
            </a:r>
          </a:p>
        </p:txBody>
      </p:sp>
    </p:spTree>
    <p:extLst>
      <p:ext uri="{BB962C8B-B14F-4D97-AF65-F5344CB8AC3E}">
        <p14:creationId xmlns:p14="http://schemas.microsoft.com/office/powerpoint/2010/main" val="400884901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48D3AC57-B01A-4592-872C-26F0C7BD5964}"/>
              </a:ext>
            </a:extLst>
          </p:cNvPr>
          <p:cNvSpPr txBox="1"/>
          <p:nvPr/>
        </p:nvSpPr>
        <p:spPr>
          <a:xfrm>
            <a:off x="0" y="220133"/>
            <a:ext cx="6231467" cy="31085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SG" sz="2800" dirty="0"/>
              <a:t>(c) Recall the times when you faced the trials of life:</a:t>
            </a:r>
          </a:p>
          <a:p>
            <a:pPr marL="971550" lvl="1" indent="-514350">
              <a:buFont typeface="Arial" panose="020B0604020202020204" pitchFamily="34" charset="0"/>
              <a:buChar char="•"/>
            </a:pPr>
            <a:r>
              <a:rPr lang="en-SG" sz="2800" dirty="0"/>
              <a:t>How did God restore you?</a:t>
            </a:r>
          </a:p>
          <a:p>
            <a:pPr marL="971550" lvl="1" indent="-514350">
              <a:buFont typeface="Arial" panose="020B0604020202020204" pitchFamily="34" charset="0"/>
              <a:buChar char="•"/>
            </a:pPr>
            <a:r>
              <a:rPr lang="en-SG" sz="2800"/>
              <a:t>How did </a:t>
            </a:r>
            <a:r>
              <a:rPr lang="en-SG" sz="2800" dirty="0"/>
              <a:t>your faith grow in Him?</a:t>
            </a:r>
          </a:p>
          <a:p>
            <a:pPr lvl="1"/>
            <a:endParaRPr lang="en-SG" sz="2800" dirty="0"/>
          </a:p>
          <a:p>
            <a:r>
              <a:rPr lang="en-SG" sz="2800" dirty="0"/>
              <a:t>(d) We must remember God’s faithfulness in restoring us and have faith in Him.</a:t>
            </a:r>
          </a:p>
        </p:txBody>
      </p:sp>
      <p:pic>
        <p:nvPicPr>
          <p:cNvPr id="4" name="Picture 2" descr="The God of Restoration. by The Healing Word">
            <a:extLst>
              <a:ext uri="{FF2B5EF4-FFF2-40B4-BE49-F238E27FC236}">
                <a16:creationId xmlns:a16="http://schemas.microsoft.com/office/drawing/2014/main" id="{D15679FB-80C5-4FCF-9AF6-5610086FF4F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88667" y="-1"/>
            <a:ext cx="5494868" cy="54948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7C757C4E-CE28-4B7C-9BF5-791F24DA9CD2}"/>
              </a:ext>
            </a:extLst>
          </p:cNvPr>
          <p:cNvSpPr txBox="1"/>
          <p:nvPr/>
        </p:nvSpPr>
        <p:spPr>
          <a:xfrm>
            <a:off x="2978150" y="5157800"/>
            <a:ext cx="3600450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SG" sz="1000" dirty="0"/>
              <a:t>Source: https://me.me/i/will-restore-to-you-joel-2-25-17001552</a:t>
            </a:r>
          </a:p>
        </p:txBody>
      </p:sp>
    </p:spTree>
    <p:extLst>
      <p:ext uri="{BB962C8B-B14F-4D97-AF65-F5344CB8AC3E}">
        <p14:creationId xmlns:p14="http://schemas.microsoft.com/office/powerpoint/2010/main" val="357816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156</TotalTime>
  <Words>452</Words>
  <Application>Microsoft Office PowerPoint</Application>
  <PresentationFormat>Widescreen</PresentationFormat>
  <Paragraphs>53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 Theme</vt:lpstr>
      <vt:lpstr>AdSS13-Jacob fled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AdSS13-Jacob flees</dc:title>
  <dc:creator>Charlene Tan</dc:creator>
  <cp:lastModifiedBy>Charlene Tan</cp:lastModifiedBy>
  <cp:revision>27</cp:revision>
  <dcterms:created xsi:type="dcterms:W3CDTF">2022-01-11T08:37:34Z</dcterms:created>
  <dcterms:modified xsi:type="dcterms:W3CDTF">2022-01-12T07:34:19Z</dcterms:modified>
</cp:coreProperties>
</file>