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F172B-CBA6-4C79-8C0B-B74B0F086E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A55209-68D0-47BA-BF01-D6B6C72F2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C6072-A077-45B5-A118-9B040BAD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DED34-4E3E-4A48-B19A-B59FC0551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3E06B-8670-410B-881A-FE24E8DB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4251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420FD-FD7C-4B15-896B-05014A769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70E9F3-1A55-4435-904E-5A935E3C2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82675-D500-4D6A-AFBD-BE392E5D1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69908-6E38-474E-800F-9C762293B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7DC3A-B292-475F-B369-0A455E6D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6660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63075-D3FE-40CD-8C4D-E54AB8B60C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A1D5DF-51BD-4C17-801F-37869CEA0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CC921-A6D0-4F7D-9D29-5B146944C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663D6-416E-4F99-ABDE-753376F38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36DF9-EAF7-457F-B784-E6D42F3B2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1085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B380E-1D3F-48E6-8404-01E4EC5E2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7095F-083A-4230-A0E2-2FA022FA6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4C799-4794-4A31-A8C7-127A1E6E2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311E3-42AB-4F75-98E6-C651D4276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915C6-E376-4C48-9B53-8ED1EC739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1550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C17A7-6F4B-4FDA-A1A0-DF1D2DEDB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3E3F4-AD18-4446-A92C-C0587AAE8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52FE3-3C7F-4507-9661-3791C0CF2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438BA-653E-4052-8029-09677F8DA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E616D-2742-41AE-890D-68728134F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609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D42C9-6792-47CC-AC46-A90AF0758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34720-A2CE-4848-AFF6-85ADA480DE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D0203D-AD9A-4789-9702-294D87E6F7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59F7B-3E38-4AAF-912A-2E514283E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EC478-F806-4607-9ED3-D71D05A20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68A35-D281-46AB-B32B-2D5A6A9DE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7325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D7183-54D9-49FC-A018-046AD9843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B0479-199E-4F2A-9ED9-25F573D67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3C25-D966-421E-8A42-C1B49CBA7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48F31B-496B-4BCB-8A32-F97884ECEA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E7AFA8-71B9-4487-9F20-DBB50C725F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7A2BBB-CEC6-4B43-8D70-A97CB2348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B720D1-38D8-4589-89ED-1F026FEA5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BCBCDA-8F09-4CDC-8EF1-D79B25D72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08943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76C5E-C515-46F1-BF27-8B6D33284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0F34EB-91B3-4012-A383-AEF4C7DB0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C2F857-CB71-41A2-9252-BF77BE059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A639A6-08A0-4E9E-A2C6-64517F21A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3822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FC97CB-A6C5-4C06-92FF-757C64C1C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224292-3437-4BCB-9778-D3042D124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B352C-2FD5-4058-BEA0-D45BB1F96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39222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898B-2372-4EC5-B44C-CD155C99D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6445F-674F-46A3-86CA-98330CBA2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4CE926-A384-4D7C-BDFF-E9B679704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4470EA-2C7E-4A31-8337-8ECD774C9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03ACD-1168-4C4D-B62E-DCDE654A6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3D5F1-1337-4B3C-B2A6-89C954B8B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2674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00E80-C610-400D-9382-9253254AF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130B72-DB89-4848-8671-C7008F6EEF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88BD2D-34BC-4CB6-BA09-E59C51304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46860-83B7-4786-8A4C-47170434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E3ECC-226E-40C9-B040-280B80489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81A57-FA1E-42A2-BD3D-3DB3E8B85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8845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5D2A11-0BED-4D7A-A154-B66AD33A0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E65953-0971-4ED9-9722-BB63E812D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A09AD-38B0-4AAF-A44B-F684A57616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6B4B5-B484-49F8-B339-0D97EA136CE6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6D5DA-6F5A-41E9-81E5-1228C6C18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B1C03-3F4B-4C91-803D-1DCDC58203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93517-E52C-4AD9-8830-B59C2D3F3C3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48955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2D5BDC-4D08-4556-BA9F-A9828B532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991"/>
            <a:ext cx="10515600" cy="1325563"/>
          </a:xfrm>
        </p:spPr>
        <p:txBody>
          <a:bodyPr/>
          <a:lstStyle/>
          <a:p>
            <a:pPr algn="ctr"/>
            <a:r>
              <a:rPr lang="en-SG" b="1" dirty="0"/>
              <a:t>AdSS12- Jacob’s deception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19AD13-0F49-4F52-B28A-2E1A957C1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0088"/>
            <a:ext cx="6643340" cy="4226312"/>
          </a:xfrm>
        </p:spPr>
        <p:txBody>
          <a:bodyPr>
            <a:noAutofit/>
          </a:bodyPr>
          <a:lstStyle/>
          <a:p>
            <a:pPr marL="514350" indent="-514350">
              <a:buAutoNum type="arabicParenBoth"/>
            </a:pPr>
            <a:r>
              <a:rPr lang="en-SG" dirty="0"/>
              <a:t>Background: </a:t>
            </a:r>
          </a:p>
          <a:p>
            <a:r>
              <a:rPr lang="en-SG" dirty="0"/>
              <a:t>God has pre-ordained Jacob to be a leader of the Israelites. (Rom 9:13).</a:t>
            </a:r>
          </a:p>
          <a:p>
            <a:r>
              <a:rPr lang="en-SG" dirty="0"/>
              <a:t>Isaac loved Esau. Rebekah loved Jacob. (Gen 25:28)</a:t>
            </a:r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en-SG" b="1" dirty="0"/>
              <a:t>(2) Spiritual Lesson:</a:t>
            </a:r>
          </a:p>
          <a:p>
            <a:r>
              <a:rPr lang="en-SG" dirty="0"/>
              <a:t>Favouritism: </a:t>
            </a:r>
            <a:r>
              <a:rPr lang="en-SG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unfair preferential treatment </a:t>
            </a:r>
            <a:endParaRPr lang="en-SG" dirty="0"/>
          </a:p>
          <a:p>
            <a:r>
              <a:rPr lang="en-SG" dirty="0"/>
              <a:t>Favouritism in the family is to be avoided.</a:t>
            </a:r>
          </a:p>
          <a:p>
            <a:r>
              <a:rPr lang="en-SG" dirty="0"/>
              <a:t>Favouritism is a sin. (James 2:9)</a:t>
            </a:r>
          </a:p>
        </p:txBody>
      </p:sp>
      <p:pic>
        <p:nvPicPr>
          <p:cNvPr id="1028" name="Picture 4" descr="Opinion: Favouritism is no favour - Newspaper - DAWN.COM">
            <a:extLst>
              <a:ext uri="{FF2B5EF4-FFF2-40B4-BE49-F238E27FC236}">
                <a16:creationId xmlns:a16="http://schemas.microsoft.com/office/drawing/2014/main" id="{6E19263E-4813-4695-9595-7FF5A9EF5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463" y="1106055"/>
            <a:ext cx="5668538" cy="422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1B64CD3-EB8D-4898-BD6D-14E083AE2AF4}"/>
              </a:ext>
            </a:extLst>
          </p:cNvPr>
          <p:cNvSpPr txBox="1"/>
          <p:nvPr/>
        </p:nvSpPr>
        <p:spPr>
          <a:xfrm>
            <a:off x="6643340" y="5768672"/>
            <a:ext cx="407298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https://www.dawn.com/news/1432705</a:t>
            </a:r>
          </a:p>
        </p:txBody>
      </p:sp>
    </p:spTree>
    <p:extLst>
      <p:ext uri="{BB962C8B-B14F-4D97-AF65-F5344CB8AC3E}">
        <p14:creationId xmlns:p14="http://schemas.microsoft.com/office/powerpoint/2010/main" val="1607354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0AF727-7FC0-4D25-8936-964096BCE9FE}"/>
              </a:ext>
            </a:extLst>
          </p:cNvPr>
          <p:cNvSpPr txBox="1"/>
          <p:nvPr/>
        </p:nvSpPr>
        <p:spPr>
          <a:xfrm>
            <a:off x="293511" y="1874728"/>
            <a:ext cx="116049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SG" sz="2800" b="1" dirty="0"/>
              <a:t>Discussion</a:t>
            </a:r>
          </a:p>
          <a:p>
            <a:endParaRPr lang="en-SG" sz="2800" dirty="0"/>
          </a:p>
          <a:p>
            <a:pPr marL="342900" indent="-342900">
              <a:buAutoNum type="arabicParenBoth"/>
            </a:pPr>
            <a:r>
              <a:rPr lang="en-SG" sz="2800" dirty="0"/>
              <a:t> In what ways are we like Jacob? Do we take advantage of others? What must we do to show a good testimony as a Christian? Share your observation in your life.</a:t>
            </a:r>
          </a:p>
          <a:p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1351261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17D83A-1409-4444-9AAF-3396B43E6DBD}"/>
              </a:ext>
            </a:extLst>
          </p:cNvPr>
          <p:cNvSpPr txBox="1"/>
          <p:nvPr/>
        </p:nvSpPr>
        <p:spPr>
          <a:xfrm>
            <a:off x="6096000" y="267629"/>
            <a:ext cx="6096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(3) Isaac instructed Esau: Gen 27:1 – 5</a:t>
            </a:r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r>
              <a:rPr lang="en-SG" sz="2800" dirty="0"/>
              <a:t>(4) Rebekah loved Jacob and devised a plan to deceive Isaac into blessing Jacob instead of Esau.</a:t>
            </a:r>
          </a:p>
          <a:p>
            <a:endParaRPr lang="en-SG" sz="2800" dirty="0"/>
          </a:p>
          <a:p>
            <a:r>
              <a:rPr lang="en-SG" sz="2800" dirty="0"/>
              <a:t>(5) This is a sin of favouritism and deception. </a:t>
            </a:r>
          </a:p>
          <a:p>
            <a:endParaRPr lang="en-SG" dirty="0"/>
          </a:p>
          <a:p>
            <a:endParaRPr lang="en-S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F78F77-46CC-4B95-9F0E-47336EA3E6F6}"/>
              </a:ext>
            </a:extLst>
          </p:cNvPr>
          <p:cNvSpPr txBox="1"/>
          <p:nvPr/>
        </p:nvSpPr>
        <p:spPr>
          <a:xfrm>
            <a:off x="1438507" y="334537"/>
            <a:ext cx="3077737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800" dirty="0"/>
              <a:t>Rebekah overheard Isaac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15E90E-04A1-44D0-92E7-8A58B58D8F7A}"/>
              </a:ext>
            </a:extLst>
          </p:cNvPr>
          <p:cNvSpPr txBox="1"/>
          <p:nvPr/>
        </p:nvSpPr>
        <p:spPr>
          <a:xfrm>
            <a:off x="1438506" y="2891700"/>
            <a:ext cx="3077737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800" dirty="0"/>
              <a:t>Rebekah told Jacob to deceive Isaac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3B3D8E1-101E-4FE0-8D74-81C3372A75AB}"/>
              </a:ext>
            </a:extLst>
          </p:cNvPr>
          <p:cNvCxnSpPr>
            <a:stCxn id="3" idx="2"/>
            <a:endCxn id="4" idx="0"/>
          </p:cNvCxnSpPr>
          <p:nvPr/>
        </p:nvCxnSpPr>
        <p:spPr>
          <a:xfrm flipH="1">
            <a:off x="2977375" y="1288644"/>
            <a:ext cx="1" cy="1603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FCC30FB-E692-4AF2-8564-BA0A2CC93125}"/>
              </a:ext>
            </a:extLst>
          </p:cNvPr>
          <p:cNvCxnSpPr>
            <a:stCxn id="4" idx="2"/>
          </p:cNvCxnSpPr>
          <p:nvPr/>
        </p:nvCxnSpPr>
        <p:spPr>
          <a:xfrm>
            <a:off x="2977375" y="3845807"/>
            <a:ext cx="11152" cy="2153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763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4EAE3C-6573-4FC9-AD4A-B00BC54A9A3E}"/>
              </a:ext>
            </a:extLst>
          </p:cNvPr>
          <p:cNvSpPr txBox="1"/>
          <p:nvPr/>
        </p:nvSpPr>
        <p:spPr>
          <a:xfrm>
            <a:off x="1628076" y="1430890"/>
            <a:ext cx="307773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800" dirty="0"/>
              <a:t>Rebekah’s plan was carried out by Jacob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4F1A0F6-41D2-431E-B9AE-D054E34C9133}"/>
              </a:ext>
            </a:extLst>
          </p:cNvPr>
          <p:cNvCxnSpPr/>
          <p:nvPr/>
        </p:nvCxnSpPr>
        <p:spPr>
          <a:xfrm>
            <a:off x="3066585" y="568712"/>
            <a:ext cx="0" cy="862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4178731-5531-459D-A8FE-1AF4BC3FB853}"/>
              </a:ext>
            </a:extLst>
          </p:cNvPr>
          <p:cNvSpPr txBox="1"/>
          <p:nvPr/>
        </p:nvSpPr>
        <p:spPr>
          <a:xfrm>
            <a:off x="5484544" y="1337339"/>
            <a:ext cx="665170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(6) The 2 colluded on a plan of deception: Gen 27:6- 18</a:t>
            </a:r>
          </a:p>
          <a:p>
            <a:endParaRPr lang="en-SG" dirty="0"/>
          </a:p>
          <a:p>
            <a:endParaRPr lang="en-SG" dirty="0"/>
          </a:p>
          <a:p>
            <a:endParaRPr lang="en-S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D6162D-3E52-4F65-A318-82E22FFAAB6D}"/>
              </a:ext>
            </a:extLst>
          </p:cNvPr>
          <p:cNvSpPr txBox="1"/>
          <p:nvPr/>
        </p:nvSpPr>
        <p:spPr>
          <a:xfrm>
            <a:off x="267629" y="3429000"/>
            <a:ext cx="972386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(7) Video: 09:44-13:09</a:t>
            </a:r>
          </a:p>
          <a:p>
            <a:r>
              <a:rPr lang="en-SG" sz="2800" dirty="0"/>
              <a:t>(Viewers are cautioned on the inaccurate parts of the video)</a:t>
            </a:r>
          </a:p>
          <a:p>
            <a:r>
              <a:rPr lang="en-SG" sz="800" dirty="0"/>
              <a:t>(Source: The Bible Stories, Abraham, By Lube Production)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96085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CEEAA0-5FAE-4A4A-AB39-75F74B81B587}"/>
              </a:ext>
            </a:extLst>
          </p:cNvPr>
          <p:cNvSpPr txBox="1"/>
          <p:nvPr/>
        </p:nvSpPr>
        <p:spPr>
          <a:xfrm>
            <a:off x="0" y="390294"/>
            <a:ext cx="477272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/>
              <a:t>(8) Spiritual Lesson:</a:t>
            </a:r>
          </a:p>
          <a:p>
            <a:pPr marL="342900" indent="-342900">
              <a:buAutoNum type="alphaLcParenBoth"/>
            </a:pPr>
            <a:r>
              <a:rPr lang="en-SG" sz="2800" dirty="0"/>
              <a:t>In what ways do we practice favouritism in:</a:t>
            </a:r>
          </a:p>
          <a:p>
            <a:r>
              <a:rPr lang="en-SG" sz="2800" dirty="0"/>
              <a:t>          (</a:t>
            </a:r>
            <a:r>
              <a:rPr lang="en-SG" sz="2800" dirty="0" err="1"/>
              <a:t>i</a:t>
            </a:r>
            <a:r>
              <a:rPr lang="en-SG" sz="2800" dirty="0"/>
              <a:t>) our family: “prince or  			princess”</a:t>
            </a:r>
          </a:p>
          <a:p>
            <a:r>
              <a:rPr lang="en-SG" sz="2800" dirty="0"/>
              <a:t>          (ii) among friends</a:t>
            </a:r>
          </a:p>
          <a:p>
            <a:r>
              <a:rPr lang="en-SG" sz="2800" dirty="0"/>
              <a:t>          (iii) among colleagues: 			“blue-eye boy”</a:t>
            </a:r>
          </a:p>
          <a:p>
            <a:r>
              <a:rPr lang="en-SG" sz="2800" dirty="0"/>
              <a:t>         (iv) in school: “Teacher’s  	 				pet”</a:t>
            </a:r>
          </a:p>
          <a:p>
            <a:endParaRPr lang="en-SG" sz="2800" dirty="0"/>
          </a:p>
          <a:p>
            <a:pPr marL="342900" indent="-342900">
              <a:buAutoNum type="alphaLcParenBoth"/>
            </a:pPr>
            <a:endParaRPr lang="en-SG" dirty="0"/>
          </a:p>
          <a:p>
            <a:pPr marL="342900" indent="-342900">
              <a:buAutoNum type="alphaLcParenBoth"/>
            </a:pPr>
            <a:endParaRPr lang="en-SG" dirty="0"/>
          </a:p>
        </p:txBody>
      </p:sp>
      <p:pic>
        <p:nvPicPr>
          <p:cNvPr id="2050" name="Picture 2" descr="How to handle favouritism at work like a big girl - Her World Singapore">
            <a:extLst>
              <a:ext uri="{FF2B5EF4-FFF2-40B4-BE49-F238E27FC236}">
                <a16:creationId xmlns:a16="http://schemas.microsoft.com/office/drawing/2014/main" id="{D7EBE3CE-5BB3-4E36-8457-BB28B5D1D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779" y="0"/>
            <a:ext cx="7271221" cy="4524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961E369-17FC-48C5-A8B6-6DE9576051F6}"/>
              </a:ext>
            </a:extLst>
          </p:cNvPr>
          <p:cNvSpPr txBox="1"/>
          <p:nvPr/>
        </p:nvSpPr>
        <p:spPr>
          <a:xfrm>
            <a:off x="4772722" y="4791498"/>
            <a:ext cx="61610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https://www.herworld.com/women/career/how-handle-favouritism-work-big-girl/</a:t>
            </a:r>
          </a:p>
        </p:txBody>
      </p:sp>
    </p:spTree>
    <p:extLst>
      <p:ext uri="{BB962C8B-B14F-4D97-AF65-F5344CB8AC3E}">
        <p14:creationId xmlns:p14="http://schemas.microsoft.com/office/powerpoint/2010/main" val="186951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C377C7-5906-4B59-B57C-CD16A45C70BB}"/>
              </a:ext>
            </a:extLst>
          </p:cNvPr>
          <p:cNvSpPr txBox="1"/>
          <p:nvPr/>
        </p:nvSpPr>
        <p:spPr>
          <a:xfrm>
            <a:off x="0" y="284576"/>
            <a:ext cx="609414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800" dirty="0"/>
              <a:t>(b) How do we act without favouritism?</a:t>
            </a:r>
          </a:p>
          <a:p>
            <a:pPr marL="571500" indent="-571500">
              <a:buAutoNum type="romanLcParenBoth"/>
            </a:pPr>
            <a:r>
              <a:rPr lang="en-SG" sz="2800" dirty="0"/>
              <a:t>Performance based on merit and fairness</a:t>
            </a:r>
          </a:p>
          <a:p>
            <a:pPr marL="571500" indent="-571500">
              <a:buAutoNum type="romanLcParenBoth"/>
            </a:pPr>
            <a:r>
              <a:rPr lang="en-SG" sz="2800" dirty="0"/>
              <a:t>Even when we praise a person based on merit, there should be words of encouragement for those who did not perform as well.</a:t>
            </a:r>
          </a:p>
          <a:p>
            <a:pPr marL="571500" indent="-571500">
              <a:buAutoNum type="romanLcParenBoth"/>
            </a:pPr>
            <a:endParaRPr lang="en-SG" sz="2800" dirty="0"/>
          </a:p>
        </p:txBody>
      </p:sp>
      <p:pic>
        <p:nvPicPr>
          <p:cNvPr id="1026" name="Picture 2" descr="How To Praise Someone For Their Works and Achievements Professionally in  Writing | 100 Words to Say Thank You and Appreciation - Fospath">
            <a:extLst>
              <a:ext uri="{FF2B5EF4-FFF2-40B4-BE49-F238E27FC236}">
                <a16:creationId xmlns:a16="http://schemas.microsoft.com/office/drawing/2014/main" id="{97B8C99A-563A-43DC-A585-61C7C448E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676" y="0"/>
            <a:ext cx="5982355" cy="3980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AEA8CF9-42C1-491D-90EF-31309DAE582F}"/>
              </a:ext>
            </a:extLst>
          </p:cNvPr>
          <p:cNvSpPr txBox="1"/>
          <p:nvPr/>
        </p:nvSpPr>
        <p:spPr>
          <a:xfrm>
            <a:off x="6473283" y="4176352"/>
            <a:ext cx="523549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https://fospath.com/how-to-praise-someone-for-their-work-100-ways-to-say-thank-you/</a:t>
            </a:r>
          </a:p>
        </p:txBody>
      </p:sp>
    </p:spTree>
    <p:extLst>
      <p:ext uri="{BB962C8B-B14F-4D97-AF65-F5344CB8AC3E}">
        <p14:creationId xmlns:p14="http://schemas.microsoft.com/office/powerpoint/2010/main" val="2892815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F5FED4-3341-4A81-BD92-9F00F44D9569}"/>
              </a:ext>
            </a:extLst>
          </p:cNvPr>
          <p:cNvSpPr txBox="1"/>
          <p:nvPr/>
        </p:nvSpPr>
        <p:spPr>
          <a:xfrm>
            <a:off x="1438507" y="334537"/>
            <a:ext cx="307773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800" dirty="0"/>
              <a:t>Jacob pretended to be Esau before Isaac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9E30DD-F725-4537-8D4E-6FCBD1601DA1}"/>
              </a:ext>
            </a:extLst>
          </p:cNvPr>
          <p:cNvSpPr txBox="1"/>
          <p:nvPr/>
        </p:nvSpPr>
        <p:spPr>
          <a:xfrm>
            <a:off x="1438507" y="2772937"/>
            <a:ext cx="3077737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800" dirty="0"/>
              <a:t>Being deceived, Isaac blessed Jacob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0A5EBA9-04F5-4369-AA3A-8D87FB3ADF15}"/>
              </a:ext>
            </a:extLst>
          </p:cNvPr>
          <p:cNvCxnSpPr>
            <a:stCxn id="2" idx="2"/>
            <a:endCxn id="3" idx="0"/>
          </p:cNvCxnSpPr>
          <p:nvPr/>
        </p:nvCxnSpPr>
        <p:spPr>
          <a:xfrm>
            <a:off x="2977376" y="1719532"/>
            <a:ext cx="0" cy="1053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0580E6C-1934-4565-A188-F8E2290E6A34}"/>
              </a:ext>
            </a:extLst>
          </p:cNvPr>
          <p:cNvSpPr txBox="1"/>
          <p:nvPr/>
        </p:nvSpPr>
        <p:spPr>
          <a:xfrm>
            <a:off x="5620215" y="334537"/>
            <a:ext cx="630043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(9) Isaac was deceived by Jacob: Gen 27: 18-27</a:t>
            </a:r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r>
              <a:rPr lang="en-SG" sz="2800" dirty="0"/>
              <a:t>(10) Isaac’s blessing: Gen 27:28-29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8A2DB94-789C-4584-9E88-E9C9314C0516}"/>
              </a:ext>
            </a:extLst>
          </p:cNvPr>
          <p:cNvCxnSpPr>
            <a:stCxn id="3" idx="2"/>
          </p:cNvCxnSpPr>
          <p:nvPr/>
        </p:nvCxnSpPr>
        <p:spPr>
          <a:xfrm>
            <a:off x="2977376" y="3727044"/>
            <a:ext cx="0" cy="1770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322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3C6969-8E67-4871-8E77-4045A87FAA57}"/>
              </a:ext>
            </a:extLst>
          </p:cNvPr>
          <p:cNvSpPr txBox="1"/>
          <p:nvPr/>
        </p:nvSpPr>
        <p:spPr>
          <a:xfrm>
            <a:off x="1014760" y="873512"/>
            <a:ext cx="3077737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800" dirty="0"/>
              <a:t>Esau realised that his blessing had been taken dishonestly by Jacob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DCDA59-30CC-424B-A8B2-713EE3603F55}"/>
              </a:ext>
            </a:extLst>
          </p:cNvPr>
          <p:cNvSpPr txBox="1"/>
          <p:nvPr/>
        </p:nvSpPr>
        <p:spPr>
          <a:xfrm>
            <a:off x="1014759" y="3737719"/>
            <a:ext cx="307773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800" dirty="0"/>
              <a:t>Esau hated Jacob and wanted to kill him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260E157-D1A1-481F-AF61-E70D238BA6BC}"/>
              </a:ext>
            </a:extLst>
          </p:cNvPr>
          <p:cNvCxnSpPr>
            <a:endCxn id="2" idx="0"/>
          </p:cNvCxnSpPr>
          <p:nvPr/>
        </p:nvCxnSpPr>
        <p:spPr>
          <a:xfrm>
            <a:off x="2509024" y="356839"/>
            <a:ext cx="0" cy="516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55FEC6D-BF55-4AAD-BD7A-E56B1797750C}"/>
              </a:ext>
            </a:extLst>
          </p:cNvPr>
          <p:cNvCxnSpPr>
            <a:stCxn id="2" idx="2"/>
            <a:endCxn id="3" idx="0"/>
          </p:cNvCxnSpPr>
          <p:nvPr/>
        </p:nvCxnSpPr>
        <p:spPr>
          <a:xfrm flipH="1">
            <a:off x="2553628" y="3120281"/>
            <a:ext cx="1" cy="6174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6CA9863-C374-4C0C-9B48-6C6A0E95F564}"/>
              </a:ext>
            </a:extLst>
          </p:cNvPr>
          <p:cNvCxnSpPr>
            <a:stCxn id="3" idx="2"/>
          </p:cNvCxnSpPr>
          <p:nvPr/>
        </p:nvCxnSpPr>
        <p:spPr>
          <a:xfrm>
            <a:off x="2553628" y="5122714"/>
            <a:ext cx="0" cy="832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3745739-E6AD-4305-A850-1549F878262A}"/>
              </a:ext>
            </a:extLst>
          </p:cNvPr>
          <p:cNvSpPr txBox="1"/>
          <p:nvPr/>
        </p:nvSpPr>
        <p:spPr>
          <a:xfrm>
            <a:off x="5040351" y="736897"/>
            <a:ext cx="715164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(11) Gen 27:30 – 40</a:t>
            </a:r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r>
              <a:rPr lang="en-SG" sz="2800" dirty="0"/>
              <a:t>(12) Gen 27:41</a:t>
            </a:r>
          </a:p>
        </p:txBody>
      </p:sp>
    </p:spTree>
    <p:extLst>
      <p:ext uri="{BB962C8B-B14F-4D97-AF65-F5344CB8AC3E}">
        <p14:creationId xmlns:p14="http://schemas.microsoft.com/office/powerpoint/2010/main" val="2675257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D971AE-3700-4E26-A284-49DE91790069}"/>
              </a:ext>
            </a:extLst>
          </p:cNvPr>
          <p:cNvSpPr txBox="1"/>
          <p:nvPr/>
        </p:nvSpPr>
        <p:spPr>
          <a:xfrm>
            <a:off x="1070515" y="849553"/>
            <a:ext cx="3077737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800" dirty="0"/>
              <a:t>Rebekah told Jacob to flee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C5FA7C6-0356-41A0-9C7A-F2BB26A1E670}"/>
              </a:ext>
            </a:extLst>
          </p:cNvPr>
          <p:cNvCxnSpPr/>
          <p:nvPr/>
        </p:nvCxnSpPr>
        <p:spPr>
          <a:xfrm>
            <a:off x="2497873" y="312234"/>
            <a:ext cx="0" cy="537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AF28071-AA03-47B0-9D63-474468A11E27}"/>
              </a:ext>
            </a:extLst>
          </p:cNvPr>
          <p:cNvSpPr txBox="1"/>
          <p:nvPr/>
        </p:nvSpPr>
        <p:spPr>
          <a:xfrm>
            <a:off x="5062654" y="849553"/>
            <a:ext cx="6657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(13) Gen 27:42-45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0DBA37-56DD-40D1-A3EB-90919BFE4545}"/>
              </a:ext>
            </a:extLst>
          </p:cNvPr>
          <p:cNvSpPr txBox="1"/>
          <p:nvPr/>
        </p:nvSpPr>
        <p:spPr>
          <a:xfrm>
            <a:off x="0" y="2196790"/>
            <a:ext cx="119541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(14) Video: 13:09-19:13</a:t>
            </a:r>
          </a:p>
          <a:p>
            <a:r>
              <a:rPr lang="en-SG" sz="2800" dirty="0"/>
              <a:t>(Viewers are cautioned on the inaccurate parts of the video)</a:t>
            </a:r>
          </a:p>
          <a:p>
            <a:r>
              <a:rPr lang="en-SG" sz="1000" dirty="0"/>
              <a:t>(Source: The Bible Stories, Abraham, By Lube Production)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94730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51C185-70F5-4364-964B-D3BF1510D26D}"/>
              </a:ext>
            </a:extLst>
          </p:cNvPr>
          <p:cNvSpPr txBox="1"/>
          <p:nvPr/>
        </p:nvSpPr>
        <p:spPr>
          <a:xfrm>
            <a:off x="0" y="278780"/>
            <a:ext cx="12192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/>
              <a:t>(15) Spiritual Lesson:</a:t>
            </a:r>
          </a:p>
          <a:p>
            <a:endParaRPr lang="en-SG" sz="2800" dirty="0"/>
          </a:p>
          <a:p>
            <a:pPr marL="342900" indent="-342900">
              <a:buAutoNum type="alphaLcParenBoth"/>
            </a:pPr>
            <a:r>
              <a:rPr lang="en-SG" sz="2800" dirty="0"/>
              <a:t> We learn in the narrative: favouritism &gt; deception and lies &gt; hatred &gt; violence &gt; fleeing.</a:t>
            </a:r>
          </a:p>
          <a:p>
            <a:pPr marL="342900" indent="-342900">
              <a:buAutoNum type="alphaLcParenBoth"/>
            </a:pPr>
            <a:r>
              <a:rPr lang="en-SG" sz="2800" dirty="0"/>
              <a:t> Deception and hatred: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SG" sz="2800" dirty="0"/>
              <a:t>Lying is ok? Big lies and small lies? Means vs end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SG" sz="2800" dirty="0"/>
              <a:t>Ponzi scheme</a:t>
            </a:r>
          </a:p>
        </p:txBody>
      </p:sp>
      <p:pic>
        <p:nvPicPr>
          <p:cNvPr id="2052" name="Picture 4" descr="The Bioplastics Ponzi Scheme">
            <a:extLst>
              <a:ext uri="{FF2B5EF4-FFF2-40B4-BE49-F238E27FC236}">
                <a16:creationId xmlns:a16="http://schemas.microsoft.com/office/drawing/2014/main" id="{B62D6425-DBD2-404C-BF3E-6E5875AFFA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87323"/>
            <a:ext cx="6096000" cy="304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9816B1-785F-4453-A568-D13013326C68}"/>
              </a:ext>
            </a:extLst>
          </p:cNvPr>
          <p:cNvSpPr txBox="1"/>
          <p:nvPr/>
        </p:nvSpPr>
        <p:spPr>
          <a:xfrm>
            <a:off x="1221316" y="6436911"/>
            <a:ext cx="621876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https://bioplasticsnews.com/2020/06/29/bioplastics-ponzi-scheme/</a:t>
            </a:r>
          </a:p>
        </p:txBody>
      </p:sp>
    </p:spTree>
    <p:extLst>
      <p:ext uri="{BB962C8B-B14F-4D97-AF65-F5344CB8AC3E}">
        <p14:creationId xmlns:p14="http://schemas.microsoft.com/office/powerpoint/2010/main" val="161156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514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</vt:lpstr>
      <vt:lpstr>Calibri</vt:lpstr>
      <vt:lpstr>Calibri Light</vt:lpstr>
      <vt:lpstr>Office Theme</vt:lpstr>
      <vt:lpstr>AdSS12- Jacob’s deception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AdSS12- Jacob’s deception</dc:title>
  <dc:creator>Charlene Tan</dc:creator>
  <cp:lastModifiedBy>Charlene Tan</cp:lastModifiedBy>
  <cp:revision>26</cp:revision>
  <dcterms:created xsi:type="dcterms:W3CDTF">2022-01-07T04:14:42Z</dcterms:created>
  <dcterms:modified xsi:type="dcterms:W3CDTF">2022-12-04T08:33:25Z</dcterms:modified>
</cp:coreProperties>
</file>