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99EF0-9661-4106-BAE2-322EEFF09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05291C-FC68-4139-B7E8-47969C63D0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5A1FF-5B21-4F08-896D-561873A0A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0B86-A9B3-43F3-A160-AF340AA0B9BB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1005E-8F61-4413-9FA9-1C1F34408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A301C-C741-4B2D-8DA7-46B197A2B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F21B-3DEC-45A7-8001-F28347297C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7514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1164C-2647-4078-B56B-07CE1D824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91591F-1559-48D1-800B-A65C28BB01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871A9-5504-4C29-8526-CA1225330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0B86-A9B3-43F3-A160-AF340AA0B9BB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872FE-993A-40EB-A63B-C42C8BE5E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DCA95-0611-40F6-821A-44852F0FB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F21B-3DEC-45A7-8001-F28347297C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81821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8B2E2D-895D-4B79-A081-82EC618EFF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D48E40-DC51-4AAF-9A8E-1AB23C5F30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C9962-5407-4E33-9119-E5F8ED1C9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0B86-A9B3-43F3-A160-AF340AA0B9BB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7F20D-5467-4D3A-A471-6910BB4FE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943AE0-8510-4308-A502-A1560311B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F21B-3DEC-45A7-8001-F28347297C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71599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D64EF-C892-4197-B0D0-B4169F804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C7A24-67DC-4556-A5B0-CCCF69684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7EE2E3-DEBF-40B3-B1E5-41C6060C3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0B86-A9B3-43F3-A160-AF340AA0B9BB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EEEE7C-BC1B-45BA-ACA9-748041899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C1141-0C00-4D1B-B412-432B2774F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F21B-3DEC-45A7-8001-F28347297C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99322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13AA1-398D-4953-A3E0-CB865D776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7EFB2-3669-4FA7-87FA-49DA9F63B6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C5D4CF-3D1D-4EF3-B65E-F02F9C0C2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0B86-A9B3-43F3-A160-AF340AA0B9BB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AB172D-B033-420B-B836-AE453606C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89E4C-2A92-49F4-B458-CA98297A8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F21B-3DEC-45A7-8001-F28347297C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3398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A908E-EB84-4C17-9594-B6C01E55B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AEC1D-FA46-4838-9A1F-0296E9D5B2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F8D1E-D785-4BC2-B7B3-5B80FDF668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264521-B719-4CE5-A0F4-29E45F487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0B86-A9B3-43F3-A160-AF340AA0B9BB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901FF0-36AD-4539-A940-CC93BE198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5F9392-FC38-4951-ADE9-E53BD3A64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F21B-3DEC-45A7-8001-F28347297C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3030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098FF-237B-43FB-9EC4-B24B133D4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17836B-8878-46DE-8221-32C254055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AAD57B-9592-495D-930B-FD3D75A5F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04E8F6-C5E7-40CE-8804-F75CC3A4A1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B93C7F-4C81-45FB-BE8F-89D1A06F35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9AABCF-62EC-4A0D-A331-626A0CAC0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0B86-A9B3-43F3-A160-AF340AA0B9BB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C78747-9216-4F2C-8A5F-C1D1720F0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5894B0-CFED-4087-83C2-B0E37E62A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F21B-3DEC-45A7-8001-F28347297C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65398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8D968-194B-428F-A123-7A535ADD5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BBB377-189C-46AC-A0C2-4594AED4A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0B86-A9B3-43F3-A160-AF340AA0B9BB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F7BD82-1F8E-4BE0-B907-F5F416E02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BB6526-981A-489A-8E83-C7064966C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F21B-3DEC-45A7-8001-F28347297C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45691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B23333-C319-43F6-8082-26529A83D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0B86-A9B3-43F3-A160-AF340AA0B9BB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0C6769-0430-4A0F-9EC4-B0FAD1526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198D0C-4F9E-4F32-9897-06E2F8DA6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F21B-3DEC-45A7-8001-F28347297C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26637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333D9-0C43-4DB1-80C0-415F075B8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E5C78-7510-4FD5-9533-FD915FC8A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41282A-C5FC-470F-B152-75DBA94FF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E38FF8-96EC-489A-B422-6600A6D6E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0B86-A9B3-43F3-A160-AF340AA0B9BB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1E4C08-CE9C-40BE-ABC6-46DBC061F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E144AE-5644-47EE-BBF0-FD1A4E864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F21B-3DEC-45A7-8001-F28347297C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80129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A5789-1D45-4E42-93D2-091CE997E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EC47BC-7199-4D75-A2D5-E389F25E6B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385E43-B7A8-48C4-BA7A-78DD34A157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AF80D-FFEB-4B08-9645-72377961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0B86-A9B3-43F3-A160-AF340AA0B9BB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2BBE63-F16D-48E8-8538-BA514E1C8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C347BB-EA3E-468C-9170-14E2C7164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F21B-3DEC-45A7-8001-F28347297C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78512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CC9707-10B4-492A-B2D1-87DF32006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92A8FB-F5DD-4B3E-84E7-EBF7CD5C6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41C468-F7BF-4632-975B-5794FAF9D2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00B86-A9B3-43F3-A160-AF340AA0B9BB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03F2F-2A9F-4AD4-8DBD-3E6D0B528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41551-0A84-440B-A59F-9D68F518AD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4F21B-3DEC-45A7-8001-F28347297C0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82216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F34DBC-167A-487B-8391-5ECA8E382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4963"/>
          </a:xfrm>
        </p:spPr>
        <p:txBody>
          <a:bodyPr/>
          <a:lstStyle/>
          <a:p>
            <a:pPr algn="ctr"/>
            <a:r>
              <a:rPr lang="en-SG" b="1" dirty="0"/>
              <a:t>AdSS11- Jacob &amp; Esau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E12E340-A490-40A6-80C1-71633511A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59" y="1260088"/>
            <a:ext cx="5664819" cy="516355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arenBoth"/>
            </a:pPr>
            <a:r>
              <a:rPr lang="en-SG" sz="4000" dirty="0"/>
              <a:t>Abraham died at the age of 175 years old.</a:t>
            </a:r>
          </a:p>
          <a:p>
            <a:pPr marL="514350" indent="-514350">
              <a:buAutoNum type="arabicParenBoth"/>
            </a:pPr>
            <a:endParaRPr lang="en-SG" sz="4000" dirty="0"/>
          </a:p>
          <a:p>
            <a:pPr marL="514350" indent="-514350">
              <a:buAutoNum type="arabicParenBoth"/>
            </a:pPr>
            <a:r>
              <a:rPr lang="en-SG" sz="4000" dirty="0"/>
              <a:t>Isaac was 60 years old when Rebekah gave birth to Esau and Jacob.</a:t>
            </a:r>
          </a:p>
          <a:p>
            <a:pPr marL="514350" indent="-514350">
              <a:buAutoNum type="arabicParenBoth"/>
            </a:pPr>
            <a:endParaRPr lang="en-SG" sz="4000" dirty="0"/>
          </a:p>
          <a:p>
            <a:pPr marL="514350" indent="-514350">
              <a:buAutoNum type="arabicParenBoth"/>
            </a:pPr>
            <a:r>
              <a:rPr lang="en-SG" sz="4000" dirty="0"/>
              <a:t>The LORD said that two nations were in Rebekah’s womb. The 2 peoples within her womb would be separated. The older would serve the younger. (Gen 25:23)</a:t>
            </a:r>
          </a:p>
          <a:p>
            <a:pPr marL="0" indent="0">
              <a:buNone/>
            </a:pPr>
            <a:endParaRPr lang="en-SG" dirty="0"/>
          </a:p>
        </p:txBody>
      </p:sp>
      <p:pic>
        <p:nvPicPr>
          <p:cNvPr id="1026" name="Picture 2" descr="Gm - Two Nations, One Womb 25: 19-26 · The Teaching Ministry of Jay Mack">
            <a:extLst>
              <a:ext uri="{FF2B5EF4-FFF2-40B4-BE49-F238E27FC236}">
                <a16:creationId xmlns:a16="http://schemas.microsoft.com/office/drawing/2014/main" id="{85376B0A-B8B4-494F-A1CA-21D777445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7053" y="1260088"/>
            <a:ext cx="5887844" cy="5409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436EB75-A0F0-4AC5-B6CC-0B2C89B77D88}"/>
              </a:ext>
            </a:extLst>
          </p:cNvPr>
          <p:cNvSpPr txBox="1"/>
          <p:nvPr/>
        </p:nvSpPr>
        <p:spPr>
          <a:xfrm>
            <a:off x="1881768" y="6423638"/>
            <a:ext cx="409528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SG" sz="1000" dirty="0"/>
              <a:t>Source: https://jaymack.net/gm-two-nations-one-womb-25-19-26/</a:t>
            </a:r>
          </a:p>
        </p:txBody>
      </p:sp>
    </p:spTree>
    <p:extLst>
      <p:ext uri="{BB962C8B-B14F-4D97-AF65-F5344CB8AC3E}">
        <p14:creationId xmlns:p14="http://schemas.microsoft.com/office/powerpoint/2010/main" val="2009467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28F6F6-2BE9-433D-AA45-09AF32DE58B3}"/>
              </a:ext>
            </a:extLst>
          </p:cNvPr>
          <p:cNvSpPr txBox="1"/>
          <p:nvPr/>
        </p:nvSpPr>
        <p:spPr>
          <a:xfrm>
            <a:off x="0" y="133815"/>
            <a:ext cx="636734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(4) Rom 9:13:</a:t>
            </a:r>
          </a:p>
          <a:p>
            <a:endParaRPr lang="en-SG" sz="2400" dirty="0"/>
          </a:p>
          <a:p>
            <a:r>
              <a:rPr lang="en-SG" sz="2400" dirty="0"/>
              <a:t>“As it is written, Jacob have I loved, but Esau have I hated.”</a:t>
            </a:r>
          </a:p>
          <a:p>
            <a:endParaRPr lang="en-SG" sz="2400" dirty="0"/>
          </a:p>
          <a:p>
            <a:r>
              <a:rPr lang="en-SG" sz="2400" dirty="0"/>
              <a:t>(5) Rom 9:13 demonstrates the doctrine of election. Jacob, not Esau, was chosen by God as a head of the spiritual lineage of God’s people. </a:t>
            </a:r>
          </a:p>
          <a:p>
            <a:endParaRPr lang="en-SG" sz="2400" dirty="0"/>
          </a:p>
          <a:p>
            <a:r>
              <a:rPr lang="en-SG" sz="2400" dirty="0"/>
              <a:t>(6) God’s election does not depend on the spirituality, intellect or might of a person. </a:t>
            </a:r>
          </a:p>
          <a:p>
            <a:endParaRPr lang="en-SG" sz="2400" dirty="0"/>
          </a:p>
          <a:p>
            <a:r>
              <a:rPr lang="en-SG" sz="2400" dirty="0"/>
              <a:t>(7) In the same way, we have been chosen (saved) by God before the beginning of the world to be God’s people. (</a:t>
            </a:r>
            <a:r>
              <a:rPr lang="en-SG" sz="2400" dirty="0" err="1"/>
              <a:t>Eph</a:t>
            </a:r>
            <a:r>
              <a:rPr lang="en-SG" sz="2400" dirty="0"/>
              <a:t> 1:4)</a:t>
            </a:r>
          </a:p>
          <a:p>
            <a:pPr marL="514350" indent="-514350">
              <a:buAutoNum type="alphaLcParenBoth"/>
            </a:pPr>
            <a:endParaRPr lang="en-SG" sz="2800" dirty="0"/>
          </a:p>
        </p:txBody>
      </p:sp>
      <p:pic>
        <p:nvPicPr>
          <p:cNvPr id="2050" name="Picture 2" descr="13 Facts About God's Elect in the Bible">
            <a:extLst>
              <a:ext uri="{FF2B5EF4-FFF2-40B4-BE49-F238E27FC236}">
                <a16:creationId xmlns:a16="http://schemas.microsoft.com/office/drawing/2014/main" id="{E867C134-8F6E-46E8-8FA9-D2FB0FDFC1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219" y="1115121"/>
            <a:ext cx="5716781" cy="4282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5097074-00F6-42BA-8D1B-87FF9DEB0D4D}"/>
              </a:ext>
            </a:extLst>
          </p:cNvPr>
          <p:cNvSpPr txBox="1"/>
          <p:nvPr/>
        </p:nvSpPr>
        <p:spPr>
          <a:xfrm>
            <a:off x="6475219" y="5759606"/>
            <a:ext cx="428570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000" dirty="0" err="1"/>
              <a:t>Source:https</a:t>
            </a:r>
            <a:r>
              <a:rPr lang="en-SG" sz="1000" dirty="0"/>
              <a:t>://truerichesradio.com/13-facts-gods-elect-in-the-bible/</a:t>
            </a:r>
          </a:p>
        </p:txBody>
      </p:sp>
    </p:spTree>
    <p:extLst>
      <p:ext uri="{BB962C8B-B14F-4D97-AF65-F5344CB8AC3E}">
        <p14:creationId xmlns:p14="http://schemas.microsoft.com/office/powerpoint/2010/main" val="3892678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5612DD5-9262-4DD6-A5BF-70B8EF44258E}"/>
              </a:ext>
            </a:extLst>
          </p:cNvPr>
          <p:cNvSpPr txBox="1"/>
          <p:nvPr/>
        </p:nvSpPr>
        <p:spPr>
          <a:xfrm>
            <a:off x="0" y="278780"/>
            <a:ext cx="12192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b="1" dirty="0"/>
              <a:t>(8)  Spiritual Lesson:</a:t>
            </a:r>
          </a:p>
          <a:p>
            <a:pPr marL="514350" indent="-514350">
              <a:buAutoNum type="alphaLcParenBoth"/>
            </a:pPr>
            <a:r>
              <a:rPr lang="en-SG" sz="2800" dirty="0"/>
              <a:t>Being chosen before the foundation of the world, believers should be grateful and show a good testimony. Much is expected of believers in their conduct. (Col 4:5-6)</a:t>
            </a:r>
          </a:p>
          <a:p>
            <a:pPr marL="514350" indent="-514350">
              <a:buAutoNum type="alphaLcParenBoth"/>
            </a:pPr>
            <a:r>
              <a:rPr lang="en-SG" sz="2800" dirty="0"/>
              <a:t>In what ways have your speech, thought, action been unworthy as a Christian (Phi 1:27). How ought you have spoken, thought or acted?</a:t>
            </a:r>
          </a:p>
        </p:txBody>
      </p:sp>
      <p:pic>
        <p:nvPicPr>
          <p:cNvPr id="3074" name="Picture 2" descr="Always be ready to give a good testimony for the Lord, but remember that  the best">
            <a:extLst>
              <a:ext uri="{FF2B5EF4-FFF2-40B4-BE49-F238E27FC236}">
                <a16:creationId xmlns:a16="http://schemas.microsoft.com/office/drawing/2014/main" id="{336366FD-BC8E-4ACC-BAA2-F6EABBAF74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33" b="10859"/>
          <a:stretch/>
        </p:blipFill>
        <p:spPr bwMode="auto">
          <a:xfrm>
            <a:off x="823" y="3311912"/>
            <a:ext cx="8006789" cy="326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5FB0B36-FB93-40A2-94EE-33234C705D5E}"/>
              </a:ext>
            </a:extLst>
          </p:cNvPr>
          <p:cNvSpPr txBox="1"/>
          <p:nvPr/>
        </p:nvSpPr>
        <p:spPr>
          <a:xfrm>
            <a:off x="8187783" y="5864649"/>
            <a:ext cx="342063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000" dirty="0"/>
              <a:t>Source: https://libquotes.com/larry-burkett/quote/lbm5q2d</a:t>
            </a:r>
          </a:p>
        </p:txBody>
      </p:sp>
    </p:spTree>
    <p:extLst>
      <p:ext uri="{BB962C8B-B14F-4D97-AF65-F5344CB8AC3E}">
        <p14:creationId xmlns:p14="http://schemas.microsoft.com/office/powerpoint/2010/main" val="249260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856557-15C9-433D-A19C-57CA90B8E517}"/>
              </a:ext>
            </a:extLst>
          </p:cNvPr>
          <p:cNvSpPr txBox="1"/>
          <p:nvPr/>
        </p:nvSpPr>
        <p:spPr>
          <a:xfrm>
            <a:off x="0" y="457200"/>
            <a:ext cx="557561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(c) Future events  have been ordained by God. An example is in Gen 25:23.</a:t>
            </a:r>
          </a:p>
          <a:p>
            <a:endParaRPr lang="en-SG" sz="2800" dirty="0"/>
          </a:p>
          <a:p>
            <a:r>
              <a:rPr lang="en-SG" sz="2800" dirty="0"/>
              <a:t>(d) The future of this world and our future have also been ordained. It is an assuring and comforting thought that God will take care of His people.</a:t>
            </a:r>
          </a:p>
        </p:txBody>
      </p:sp>
      <p:pic>
        <p:nvPicPr>
          <p:cNvPr id="4098" name="Picture 2" descr="Who Controls Your Future? - Pastor Rick's Daily Hope">
            <a:extLst>
              <a:ext uri="{FF2B5EF4-FFF2-40B4-BE49-F238E27FC236}">
                <a16:creationId xmlns:a16="http://schemas.microsoft.com/office/drawing/2014/main" id="{1A27749C-068B-4B0E-A093-68868B4D8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0058" y="93741"/>
            <a:ext cx="6440874" cy="6440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326EF8B-51BB-4B99-8FDA-221EF09F6061}"/>
              </a:ext>
            </a:extLst>
          </p:cNvPr>
          <p:cNvSpPr txBox="1"/>
          <p:nvPr/>
        </p:nvSpPr>
        <p:spPr>
          <a:xfrm>
            <a:off x="735981" y="6288394"/>
            <a:ext cx="483962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000" dirty="0"/>
              <a:t>Source: https://pastorrick.com/devotional/english/full-post/who-controls-your-future/</a:t>
            </a:r>
          </a:p>
        </p:txBody>
      </p:sp>
    </p:spTree>
    <p:extLst>
      <p:ext uri="{BB962C8B-B14F-4D97-AF65-F5344CB8AC3E}">
        <p14:creationId xmlns:p14="http://schemas.microsoft.com/office/powerpoint/2010/main" val="3702261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EDA8A67-8C85-4580-9FBE-B4CE60601526}"/>
              </a:ext>
            </a:extLst>
          </p:cNvPr>
          <p:cNvSpPr txBox="1"/>
          <p:nvPr/>
        </p:nvSpPr>
        <p:spPr>
          <a:xfrm>
            <a:off x="0" y="390293"/>
            <a:ext cx="12192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(9) The lives of Jacob and Esau are quite different. (Gen 25:27-28)</a:t>
            </a:r>
          </a:p>
          <a:p>
            <a:endParaRPr lang="en-SG" sz="2800" dirty="0"/>
          </a:p>
          <a:p>
            <a:r>
              <a:rPr lang="en-SG" sz="2800" dirty="0"/>
              <a:t>(10) Esau was hungry and Jacob was shrewd. (Gen 25:29-34)</a:t>
            </a:r>
          </a:p>
          <a:p>
            <a:endParaRPr lang="en-SG" sz="2800" dirty="0"/>
          </a:p>
          <a:p>
            <a:r>
              <a:rPr lang="en-SG" sz="2800" dirty="0"/>
              <a:t>(11) Gen 25:31- “And Jacob said, Sell me this day thy </a:t>
            </a:r>
            <a:r>
              <a:rPr lang="en-SG" sz="2800" dirty="0" err="1"/>
              <a:t>birthright</a:t>
            </a:r>
            <a:r>
              <a:rPr lang="en-SG" sz="2800" dirty="0"/>
              <a:t>.”</a:t>
            </a:r>
          </a:p>
          <a:p>
            <a:endParaRPr lang="en-SG" sz="2800" dirty="0"/>
          </a:p>
          <a:p>
            <a:r>
              <a:rPr lang="en-SG" sz="2800" dirty="0"/>
              <a:t>(11) Video: 05:00-07:43</a:t>
            </a:r>
          </a:p>
          <a:p>
            <a:r>
              <a:rPr lang="en-SG" sz="2800" dirty="0"/>
              <a:t>(Viewers are cautioned on the inaccurate parts of the video)</a:t>
            </a:r>
          </a:p>
          <a:p>
            <a:r>
              <a:rPr lang="en-SG" sz="1000" dirty="0"/>
              <a:t>(Source: The Bible Stories, Abraham, By Lube Production)</a:t>
            </a:r>
          </a:p>
        </p:txBody>
      </p:sp>
      <p:pic>
        <p:nvPicPr>
          <p:cNvPr id="1026" name="Picture 2" descr="Jacob and Esau and the Inheritance | Children's Bible Lessons">
            <a:extLst>
              <a:ext uri="{FF2B5EF4-FFF2-40B4-BE49-F238E27FC236}">
                <a16:creationId xmlns:a16="http://schemas.microsoft.com/office/drawing/2014/main" id="{728F34A2-5A78-4587-A609-6AE510FFB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0" y="4298796"/>
            <a:ext cx="5118408" cy="2559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BB44155-DEAB-4CED-89DB-4382EA73C7B3}"/>
              </a:ext>
            </a:extLst>
          </p:cNvPr>
          <p:cNvSpPr txBox="1"/>
          <p:nvPr/>
        </p:nvSpPr>
        <p:spPr>
          <a:xfrm>
            <a:off x="6690733" y="6467707"/>
            <a:ext cx="511840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000" dirty="0"/>
              <a:t>Source: https://www.jw.org/en/library/books/bible-stories-lessons/3/jacob-esau-inheritance/</a:t>
            </a:r>
          </a:p>
        </p:txBody>
      </p:sp>
    </p:spTree>
    <p:extLst>
      <p:ext uri="{BB962C8B-B14F-4D97-AF65-F5344CB8AC3E}">
        <p14:creationId xmlns:p14="http://schemas.microsoft.com/office/powerpoint/2010/main" val="729894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E1CA45-FD36-43A9-8BA9-6C662DB38ACE}"/>
              </a:ext>
            </a:extLst>
          </p:cNvPr>
          <p:cNvSpPr txBox="1"/>
          <p:nvPr/>
        </p:nvSpPr>
        <p:spPr>
          <a:xfrm>
            <a:off x="1" y="0"/>
            <a:ext cx="5252224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2800" b="1" dirty="0"/>
              <a:t>(12) Spiritual Lesson:</a:t>
            </a:r>
          </a:p>
          <a:p>
            <a:r>
              <a:rPr lang="en-SG" sz="2800" dirty="0"/>
              <a:t>Esau treated serious issues with little regard </a:t>
            </a:r>
            <a:r>
              <a:rPr lang="en-SG" sz="2800" dirty="0" err="1"/>
              <a:t>eg.</a:t>
            </a:r>
            <a:r>
              <a:rPr lang="en-SG" sz="2800" dirty="0"/>
              <a:t> his birth right. </a:t>
            </a:r>
          </a:p>
          <a:p>
            <a:r>
              <a:rPr lang="en-SG" sz="2800" dirty="0"/>
              <a:t>Are we like Esau? Do we treat the following with little regard: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SG" sz="2800" dirty="0"/>
              <a:t>Our faith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SG" sz="2800" dirty="0"/>
              <a:t>Our conduct as believers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SG" sz="2800" dirty="0"/>
              <a:t>Our relationships with others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SG" sz="2800" dirty="0"/>
              <a:t>Living righteously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SG" sz="2800" dirty="0"/>
          </a:p>
          <a:p>
            <a:r>
              <a:rPr lang="en-SG" sz="2800" dirty="0"/>
              <a:t>(13) We should take our faith, conduct, relationships and righteous living with seriousness.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SG" sz="2800" dirty="0"/>
          </a:p>
        </p:txBody>
      </p:sp>
      <p:pic>
        <p:nvPicPr>
          <p:cNvPr id="2050" name="Picture 2" descr="PPT - Living Soberly, Righteously &amp;amp; Godly In This Present World PowerPoint  Presentation - ID:6696466">
            <a:extLst>
              <a:ext uri="{FF2B5EF4-FFF2-40B4-BE49-F238E27FC236}">
                <a16:creationId xmlns:a16="http://schemas.microsoft.com/office/drawing/2014/main" id="{DB5686BA-E599-47A7-B950-2C85C33758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714500"/>
            <a:ext cx="6858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01841F1-B592-4732-8576-45C9935C5277}"/>
              </a:ext>
            </a:extLst>
          </p:cNvPr>
          <p:cNvSpPr txBox="1"/>
          <p:nvPr/>
        </p:nvSpPr>
        <p:spPr>
          <a:xfrm>
            <a:off x="167269" y="6417746"/>
            <a:ext cx="481732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000" dirty="0"/>
              <a:t>Source: https://www.slideserve.com/engelbert-nathanial/living-soberly-righteously-godly-in-this-present-world</a:t>
            </a:r>
          </a:p>
        </p:txBody>
      </p:sp>
    </p:spTree>
    <p:extLst>
      <p:ext uri="{BB962C8B-B14F-4D97-AF65-F5344CB8AC3E}">
        <p14:creationId xmlns:p14="http://schemas.microsoft.com/office/powerpoint/2010/main" val="3369185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33E2E2-5917-43D6-A60E-555034C82778}"/>
              </a:ext>
            </a:extLst>
          </p:cNvPr>
          <p:cNvSpPr txBox="1"/>
          <p:nvPr/>
        </p:nvSpPr>
        <p:spPr>
          <a:xfrm>
            <a:off x="-1" y="267629"/>
            <a:ext cx="1164187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b="1" dirty="0"/>
              <a:t>(14) Spiritual Lesson:</a:t>
            </a:r>
          </a:p>
          <a:p>
            <a:r>
              <a:rPr lang="en-SG" sz="2800" dirty="0"/>
              <a:t>Jacob desired the rights and privileges of the first-born </a:t>
            </a:r>
            <a:r>
              <a:rPr lang="en-SG" sz="2800" dirty="0" err="1"/>
              <a:t>eg.</a:t>
            </a:r>
            <a:r>
              <a:rPr lang="en-SG" sz="2800" dirty="0"/>
              <a:t> authority over the brethren (Gen 4:7), double portion of inheritance (De 21:17). Jacob took advantage of Esau’s need.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SG" sz="2800" dirty="0"/>
              <a:t>Do we take advantage of the needs of others?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SG" sz="2800" dirty="0"/>
              <a:t>Selling needful products at high profit.</a:t>
            </a:r>
          </a:p>
        </p:txBody>
      </p:sp>
      <p:pic>
        <p:nvPicPr>
          <p:cNvPr id="3076" name="Picture 4" descr="Covid-19 pandemic and human rights |">
            <a:extLst>
              <a:ext uri="{FF2B5EF4-FFF2-40B4-BE49-F238E27FC236}">
                <a16:creationId xmlns:a16="http://schemas.microsoft.com/office/drawing/2014/main" id="{EB5631A3-9DC6-4AC3-B8ED-49F2A1689D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1178"/>
            <a:ext cx="5765180" cy="3836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B964AD3-9CAD-4489-A83D-28C72C7A7E04}"/>
              </a:ext>
            </a:extLst>
          </p:cNvPr>
          <p:cNvSpPr txBox="1"/>
          <p:nvPr/>
        </p:nvSpPr>
        <p:spPr>
          <a:xfrm>
            <a:off x="5820935" y="6467260"/>
            <a:ext cx="615547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000" dirty="0"/>
              <a:t>Source: https://www.cetim.ch/covid-19-pandemic-and-human-rights-2/</a:t>
            </a:r>
          </a:p>
        </p:txBody>
      </p:sp>
    </p:spTree>
    <p:extLst>
      <p:ext uri="{BB962C8B-B14F-4D97-AF65-F5344CB8AC3E}">
        <p14:creationId xmlns:p14="http://schemas.microsoft.com/office/powerpoint/2010/main" val="3562185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F146D0-6F9F-48D7-91EC-E5BD48618A64}"/>
              </a:ext>
            </a:extLst>
          </p:cNvPr>
          <p:cNvSpPr txBox="1"/>
          <p:nvPr/>
        </p:nvSpPr>
        <p:spPr>
          <a:xfrm>
            <a:off x="0" y="345688"/>
            <a:ext cx="12192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b="1" dirty="0"/>
              <a:t>(15) Spiritual Lesson</a:t>
            </a:r>
          </a:p>
          <a:p>
            <a:r>
              <a:rPr lang="en-SG" sz="2800" dirty="0"/>
              <a:t>When others are in need and you are able to help, what would you do?</a:t>
            </a:r>
          </a:p>
          <a:p>
            <a:pPr marL="514350" indent="-514350">
              <a:buAutoNum type="alphaLcParenBoth"/>
            </a:pPr>
            <a:r>
              <a:rPr lang="en-SG" sz="2800" dirty="0"/>
              <a:t>Don’t help</a:t>
            </a:r>
          </a:p>
          <a:p>
            <a:pPr marL="514350" indent="-514350">
              <a:buAutoNum type="alphaLcParenBoth"/>
            </a:pPr>
            <a:r>
              <a:rPr lang="en-SG" sz="2800" dirty="0"/>
              <a:t>Help with payment </a:t>
            </a:r>
          </a:p>
          <a:p>
            <a:pPr marL="514350" indent="-514350">
              <a:buAutoNum type="alphaLcParenBoth"/>
            </a:pPr>
            <a:r>
              <a:rPr lang="en-SG" sz="2800" dirty="0"/>
              <a:t>Help without payment</a:t>
            </a:r>
          </a:p>
          <a:p>
            <a:endParaRPr lang="en-SG" sz="2800" dirty="0"/>
          </a:p>
        </p:txBody>
      </p:sp>
      <p:pic>
        <p:nvPicPr>
          <p:cNvPr id="3" name="Picture 2" descr="KINDNESS IS SO SIMPLE - YouTube">
            <a:extLst>
              <a:ext uri="{FF2B5EF4-FFF2-40B4-BE49-F238E27FC236}">
                <a16:creationId xmlns:a16="http://schemas.microsoft.com/office/drawing/2014/main" id="{7C0A0F17-A0E5-49F9-9E09-A9A513E9E9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269" y="3088961"/>
            <a:ext cx="6431731" cy="3601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B4091EB-CB8A-4F6E-B7FD-44B822B87003}"/>
              </a:ext>
            </a:extLst>
          </p:cNvPr>
          <p:cNvSpPr txBox="1"/>
          <p:nvPr/>
        </p:nvSpPr>
        <p:spPr>
          <a:xfrm>
            <a:off x="220237" y="5183445"/>
            <a:ext cx="420679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000" dirty="0"/>
              <a:t>Source: https://www.youtube.com/watch?v=UYE2dEyRLHg&amp;list=RDCMUCnobTPLeBxWHurWHq8jzsnA&amp;start_radio=1&amp;rv=UYE2dEyRLHg&amp;t=0</a:t>
            </a:r>
          </a:p>
        </p:txBody>
      </p:sp>
    </p:spTree>
    <p:extLst>
      <p:ext uri="{BB962C8B-B14F-4D97-AF65-F5344CB8AC3E}">
        <p14:creationId xmlns:p14="http://schemas.microsoft.com/office/powerpoint/2010/main" val="2902742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641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AdSS11- Jacob &amp; Esau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AdSS11- Jacob &amp; Esau</dc:title>
  <dc:creator>Charlene Tan</dc:creator>
  <cp:lastModifiedBy>Charlene Tan</cp:lastModifiedBy>
  <cp:revision>27</cp:revision>
  <dcterms:created xsi:type="dcterms:W3CDTF">2021-12-31T08:43:55Z</dcterms:created>
  <dcterms:modified xsi:type="dcterms:W3CDTF">2022-12-04T08:29:43Z</dcterms:modified>
</cp:coreProperties>
</file>