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512191"/>
            <a:ext cx="8684260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2022195"/>
            <a:ext cx="12034520" cy="2865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hyperlink" Target="http://www.spirit-empowered.com/2016/09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://www.google.com/url?sa=i&amp;url=https%3A%2F%2Fslideplayer.com%2Fslide%2F14374723%2F&amp;psig=AOvVaw1jRucJ12EztrX6TUbhYtrx&amp;ust=1639291356364000&amp;source=images&amp;cd=vfe&amp;ved=0CAsQjRxqFwoTCOiE7a-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hyperlink" Target="http://www.istockphoto.com/hk/%E7%85%A7%E7%89%87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hyperlink" Target="http://www.cadtm.org/spip.php?page=imprimer&amp;id_article=8580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hyperlink" Target="http://www.nationsencyclopedia.com/economies/Asia-and-the-Pacific/Israel.html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anguages.oup.com/google-dictionary-en" TargetMode="External"/><Relationship Id="rId3" Type="http://schemas.openxmlformats.org/officeDocument/2006/relationships/image" Target="../media/image6.jpg"/><Relationship Id="rId4" Type="http://schemas.openxmlformats.org/officeDocument/2006/relationships/hyperlink" Target="http://www.faithgateway.com/god-has-a-plan-for-your-life-child-s-life-too/#.YbRXdL1Bwag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9952" y="305257"/>
            <a:ext cx="837692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65" b="0">
                <a:latin typeface="Calibri Light"/>
                <a:cs typeface="Calibri Light"/>
              </a:rPr>
              <a:t>AdSS4-Abraham’s </a:t>
            </a:r>
            <a:r>
              <a:rPr dirty="0" sz="4400" spc="-45" b="0">
                <a:latin typeface="Calibri Light"/>
                <a:cs typeface="Calibri Light"/>
              </a:rPr>
              <a:t>pre-ordained</a:t>
            </a:r>
            <a:r>
              <a:rPr dirty="0" sz="4400" spc="-130" b="0">
                <a:latin typeface="Calibri Light"/>
                <a:cs typeface="Calibri Light"/>
              </a:rPr>
              <a:t> </a:t>
            </a:r>
            <a:r>
              <a:rPr dirty="0" sz="4400" spc="-40" b="0">
                <a:latin typeface="Calibri Light"/>
                <a:cs typeface="Calibri Light"/>
              </a:rPr>
              <a:t>future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193418"/>
            <a:ext cx="10109835" cy="4820285"/>
          </a:xfrm>
          <a:prstGeom prst="rect">
            <a:avLst/>
          </a:prstGeom>
        </p:spPr>
        <p:txBody>
          <a:bodyPr wrap="square" lIns="0" tIns="153670" rIns="0" bIns="0" rtlCol="0" vert="horz">
            <a:spAutoFit/>
          </a:bodyPr>
          <a:lstStyle/>
          <a:p>
            <a:pPr marL="355600" marR="5080" indent="-343535">
              <a:lnSpc>
                <a:spcPct val="70000"/>
              </a:lnSpc>
              <a:spcBef>
                <a:spcPts val="1210"/>
              </a:spcBef>
              <a:buSzPct val="96774"/>
              <a:buAutoNum type="arabicParenBoth"/>
              <a:tabLst>
                <a:tab pos="452120" algn="l"/>
              </a:tabLst>
            </a:pPr>
            <a:r>
              <a:rPr dirty="0" sz="3100" spc="-10">
                <a:latin typeface="Calibri"/>
                <a:cs typeface="Calibri"/>
              </a:rPr>
              <a:t>Background: </a:t>
            </a:r>
            <a:r>
              <a:rPr dirty="0" sz="3100" spc="-5">
                <a:latin typeface="Calibri"/>
                <a:cs typeface="Calibri"/>
              </a:rPr>
              <a:t>Lot </a:t>
            </a:r>
            <a:r>
              <a:rPr dirty="0" sz="3100" spc="-10">
                <a:latin typeface="Calibri"/>
                <a:cs typeface="Calibri"/>
              </a:rPr>
              <a:t>parted </a:t>
            </a:r>
            <a:r>
              <a:rPr dirty="0" sz="3100" spc="-20">
                <a:latin typeface="Calibri"/>
                <a:cs typeface="Calibri"/>
              </a:rPr>
              <a:t>from </a:t>
            </a:r>
            <a:r>
              <a:rPr dirty="0" sz="3100" spc="-15">
                <a:latin typeface="Calibri"/>
                <a:cs typeface="Calibri"/>
              </a:rPr>
              <a:t>Abraham </a:t>
            </a:r>
            <a:r>
              <a:rPr dirty="0" sz="3100" spc="-25">
                <a:latin typeface="Calibri"/>
                <a:cs typeface="Calibri"/>
              </a:rPr>
              <a:t>for </a:t>
            </a:r>
            <a:r>
              <a:rPr dirty="0" sz="3100" spc="-5">
                <a:latin typeface="Calibri"/>
                <a:cs typeface="Calibri"/>
              </a:rPr>
              <a:t>the </a:t>
            </a:r>
            <a:r>
              <a:rPr dirty="0" sz="3100" spc="-15">
                <a:latin typeface="Calibri"/>
                <a:cs typeface="Calibri"/>
              </a:rPr>
              <a:t>fertile </a:t>
            </a:r>
            <a:r>
              <a:rPr dirty="0" sz="3100">
                <a:latin typeface="Calibri"/>
                <a:cs typeface="Calibri"/>
              </a:rPr>
              <a:t>plain </a:t>
            </a:r>
            <a:r>
              <a:rPr dirty="0" sz="3100" spc="-10">
                <a:latin typeface="Calibri"/>
                <a:cs typeface="Calibri"/>
              </a:rPr>
              <a:t>of  </a:t>
            </a:r>
            <a:r>
              <a:rPr dirty="0" sz="3100" spc="-15">
                <a:latin typeface="Calibri"/>
                <a:cs typeface="Calibri"/>
              </a:rPr>
              <a:t>Jordan.</a:t>
            </a:r>
            <a:endParaRPr sz="3100">
              <a:latin typeface="Calibri"/>
              <a:cs typeface="Calibri"/>
            </a:endParaRPr>
          </a:p>
          <a:p>
            <a:pPr marL="12700" marR="2311400">
              <a:lnSpc>
                <a:spcPts val="7220"/>
              </a:lnSpc>
              <a:spcBef>
                <a:spcPts val="805"/>
              </a:spcBef>
              <a:buSzPct val="96774"/>
              <a:buAutoNum type="arabicParenBoth"/>
              <a:tabLst>
                <a:tab pos="452120" algn="l"/>
              </a:tabLst>
            </a:pPr>
            <a:r>
              <a:rPr dirty="0" sz="3100" spc="-40">
                <a:latin typeface="Calibri"/>
                <a:cs typeface="Calibri"/>
              </a:rPr>
              <a:t>War </a:t>
            </a:r>
            <a:r>
              <a:rPr dirty="0" sz="3100" spc="-15">
                <a:latin typeface="Calibri"/>
                <a:cs typeface="Calibri"/>
              </a:rPr>
              <a:t>between </a:t>
            </a:r>
            <a:r>
              <a:rPr dirty="0" sz="3100" spc="-5">
                <a:latin typeface="Calibri"/>
                <a:cs typeface="Calibri"/>
              </a:rPr>
              <a:t>4 kings and 5 kings. (Gen14:1-2)  (3)Lot </a:t>
            </a:r>
            <a:r>
              <a:rPr dirty="0" sz="3100" spc="-20">
                <a:latin typeface="Calibri"/>
                <a:cs typeface="Calibri"/>
              </a:rPr>
              <a:t>was </a:t>
            </a:r>
            <a:r>
              <a:rPr dirty="0" sz="3100" spc="-10">
                <a:latin typeface="Calibri"/>
                <a:cs typeface="Calibri"/>
              </a:rPr>
              <a:t>abducted </a:t>
            </a:r>
            <a:r>
              <a:rPr dirty="0" sz="3100" spc="-5">
                <a:latin typeface="Calibri"/>
                <a:cs typeface="Calibri"/>
              </a:rPr>
              <a:t>by the 4 kings. </a:t>
            </a:r>
            <a:r>
              <a:rPr dirty="0" sz="3100" spc="-10">
                <a:latin typeface="Calibri"/>
                <a:cs typeface="Calibri"/>
              </a:rPr>
              <a:t>(Gen</a:t>
            </a:r>
            <a:r>
              <a:rPr dirty="0" sz="3100" spc="20">
                <a:latin typeface="Calibri"/>
                <a:cs typeface="Calibri"/>
              </a:rPr>
              <a:t> </a:t>
            </a:r>
            <a:r>
              <a:rPr dirty="0" sz="3100" spc="-5">
                <a:latin typeface="Calibri"/>
                <a:cs typeface="Calibri"/>
              </a:rPr>
              <a:t>14:12)</a:t>
            </a:r>
            <a:endParaRPr sz="3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Calibri"/>
              <a:cs typeface="Calibri"/>
            </a:endParaRPr>
          </a:p>
          <a:p>
            <a:pPr marL="355600" marR="137160" indent="-343535">
              <a:lnSpc>
                <a:spcPct val="70100"/>
              </a:lnSpc>
              <a:buSzPct val="96774"/>
              <a:buAutoNum type="arabicParenBoth" startAt="4"/>
              <a:tabLst>
                <a:tab pos="452120" algn="l"/>
              </a:tabLst>
            </a:pPr>
            <a:r>
              <a:rPr dirty="0" sz="3100" spc="-10">
                <a:latin typeface="Calibri"/>
                <a:cs typeface="Calibri"/>
              </a:rPr>
              <a:t>Abraham </a:t>
            </a:r>
            <a:r>
              <a:rPr dirty="0" sz="3100" spc="-5">
                <a:latin typeface="Calibri"/>
                <a:cs typeface="Calibri"/>
              </a:rPr>
              <a:t>and his </a:t>
            </a:r>
            <a:r>
              <a:rPr dirty="0" sz="3100" spc="-15">
                <a:latin typeface="Calibri"/>
                <a:cs typeface="Calibri"/>
              </a:rPr>
              <a:t>herdsmen </a:t>
            </a:r>
            <a:r>
              <a:rPr dirty="0" sz="3100" spc="-20">
                <a:latin typeface="Calibri"/>
                <a:cs typeface="Calibri"/>
              </a:rPr>
              <a:t>went </a:t>
            </a:r>
            <a:r>
              <a:rPr dirty="0" sz="3100" spc="-25">
                <a:latin typeface="Calibri"/>
                <a:cs typeface="Calibri"/>
              </a:rPr>
              <a:t>to </a:t>
            </a:r>
            <a:r>
              <a:rPr dirty="0" sz="3100" spc="-10">
                <a:latin typeface="Calibri"/>
                <a:cs typeface="Calibri"/>
              </a:rPr>
              <a:t>rescue Lot. </a:t>
            </a:r>
            <a:r>
              <a:rPr dirty="0" sz="3100" spc="-5">
                <a:latin typeface="Calibri"/>
                <a:cs typeface="Calibri"/>
              </a:rPr>
              <a:t>(Gen </a:t>
            </a:r>
            <a:r>
              <a:rPr dirty="0" sz="3100" spc="5">
                <a:latin typeface="Calibri"/>
                <a:cs typeface="Calibri"/>
              </a:rPr>
              <a:t>14:15-  </a:t>
            </a:r>
            <a:r>
              <a:rPr dirty="0" sz="3100" spc="-5">
                <a:latin typeface="Calibri"/>
                <a:cs typeface="Calibri"/>
              </a:rPr>
              <a:t>16)</a:t>
            </a:r>
            <a:endParaRPr sz="3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arenBoth" startAt="4"/>
            </a:pPr>
            <a:endParaRPr sz="2850">
              <a:latin typeface="Calibri"/>
              <a:cs typeface="Calibri"/>
            </a:endParaRPr>
          </a:p>
          <a:p>
            <a:pPr marL="451484" indent="-439420">
              <a:lnSpc>
                <a:spcPct val="100000"/>
              </a:lnSpc>
              <a:buSzPct val="96774"/>
              <a:buAutoNum type="arabicParenBoth" startAt="4"/>
              <a:tabLst>
                <a:tab pos="452120" algn="l"/>
              </a:tabLst>
            </a:pPr>
            <a:r>
              <a:rPr dirty="0" sz="3100" spc="-5">
                <a:latin typeface="Calibri"/>
                <a:cs typeface="Calibri"/>
              </a:rPr>
              <a:t>Another evidence of </a:t>
            </a:r>
            <a:r>
              <a:rPr dirty="0" sz="3100" spc="-35">
                <a:latin typeface="Calibri"/>
                <a:cs typeface="Calibri"/>
              </a:rPr>
              <a:t>Abraham’s </a:t>
            </a:r>
            <a:r>
              <a:rPr dirty="0" sz="3100" spc="-15">
                <a:latin typeface="Calibri"/>
                <a:cs typeface="Calibri"/>
              </a:rPr>
              <a:t>love </a:t>
            </a:r>
            <a:r>
              <a:rPr dirty="0" sz="3100" spc="-25">
                <a:latin typeface="Calibri"/>
                <a:cs typeface="Calibri"/>
              </a:rPr>
              <a:t>for</a:t>
            </a:r>
            <a:r>
              <a:rPr dirty="0" sz="3100" spc="20">
                <a:latin typeface="Calibri"/>
                <a:cs typeface="Calibri"/>
              </a:rPr>
              <a:t> </a:t>
            </a:r>
            <a:r>
              <a:rPr dirty="0" sz="3100" spc="-10">
                <a:latin typeface="Calibri"/>
                <a:cs typeface="Calibri"/>
              </a:rPr>
              <a:t>Lot.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44804"/>
            <a:ext cx="29794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(20) </a:t>
            </a:r>
            <a:r>
              <a:rPr dirty="0" spc="-20"/>
              <a:t>Personal</a:t>
            </a:r>
            <a:r>
              <a:rPr dirty="0" spc="-10"/>
              <a:t> </a:t>
            </a:r>
            <a:r>
              <a:rPr dirty="0" spc="-5"/>
              <a:t>illness: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98625"/>
            <a:ext cx="257873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20">
                <a:latin typeface="Calibri"/>
                <a:cs typeface="Calibri"/>
              </a:rPr>
              <a:t>Psalm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119: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“It is </a:t>
            </a:r>
            <a:r>
              <a:rPr dirty="0" sz="2800" spc="-15" b="1">
                <a:latin typeface="Calibri"/>
                <a:cs typeface="Calibri"/>
              </a:rPr>
              <a:t>good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0" b="1">
                <a:latin typeface="Calibri"/>
                <a:cs typeface="Calibri"/>
              </a:rPr>
              <a:t>me  that </a:t>
            </a:r>
            <a:r>
              <a:rPr dirty="0" sz="2800" spc="-5" b="1">
                <a:latin typeface="Calibri"/>
                <a:cs typeface="Calibri"/>
              </a:rPr>
              <a:t>I </a:t>
            </a:r>
            <a:r>
              <a:rPr dirty="0" sz="2800" spc="-20" b="1">
                <a:latin typeface="Calibri"/>
                <a:cs typeface="Calibri"/>
              </a:rPr>
              <a:t>have </a:t>
            </a:r>
            <a:r>
              <a:rPr dirty="0" sz="2800" spc="-5" b="1">
                <a:latin typeface="Calibri"/>
                <a:cs typeface="Calibri"/>
              </a:rPr>
              <a:t>been  </a:t>
            </a:r>
            <a:r>
              <a:rPr dirty="0" sz="2800" spc="-10" b="1">
                <a:latin typeface="Calibri"/>
                <a:cs typeface="Calibri"/>
              </a:rPr>
              <a:t>afflicted; that </a:t>
            </a:r>
            <a:r>
              <a:rPr dirty="0" sz="2800" spc="-5" b="1">
                <a:latin typeface="Calibri"/>
                <a:cs typeface="Calibri"/>
              </a:rPr>
              <a:t>I  </a:t>
            </a:r>
            <a:r>
              <a:rPr dirty="0" sz="2800" spc="-15" b="1">
                <a:latin typeface="Calibri"/>
                <a:cs typeface="Calibri"/>
              </a:rPr>
              <a:t>might </a:t>
            </a:r>
            <a:r>
              <a:rPr dirty="0" sz="2800" spc="-5" b="1">
                <a:latin typeface="Calibri"/>
                <a:cs typeface="Calibri"/>
              </a:rPr>
              <a:t>learn </a:t>
            </a:r>
            <a:r>
              <a:rPr dirty="0" sz="2800" spc="-20" b="1">
                <a:latin typeface="Calibri"/>
                <a:cs typeface="Calibri"/>
              </a:rPr>
              <a:t>thy  </a:t>
            </a:r>
            <a:r>
              <a:rPr dirty="0" sz="2800" spc="-40" b="1">
                <a:latin typeface="Calibri"/>
                <a:cs typeface="Calibri"/>
              </a:rPr>
              <a:t>statutes.”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15">
                <a:latin typeface="Calibri"/>
                <a:cs typeface="Calibri"/>
              </a:rPr>
              <a:t>Psalm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23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12235" y="0"/>
            <a:ext cx="8730996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792728" y="6638950"/>
            <a:ext cx="35839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https://bible.knowing-jesus.com/topics/Punishment,-By-God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33883"/>
            <a:ext cx="2839085" cy="60001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AutoNum type="arabicParenBoth" startAt="21"/>
              <a:tabLst>
                <a:tab pos="678180" algn="l"/>
              </a:tabLst>
            </a:pPr>
            <a:r>
              <a:rPr dirty="0" sz="2800" spc="-5" b="1">
                <a:latin typeface="Calibri"/>
                <a:cs typeface="Calibri"/>
              </a:rPr>
              <a:t>If </a:t>
            </a:r>
            <a:r>
              <a:rPr dirty="0" sz="2800" spc="-15" b="1">
                <a:latin typeface="Calibri"/>
                <a:cs typeface="Calibri"/>
              </a:rPr>
              <a:t>you </a:t>
            </a:r>
            <a:r>
              <a:rPr dirty="0" sz="2800" spc="-5" b="1">
                <a:latin typeface="Calibri"/>
                <a:cs typeface="Calibri"/>
              </a:rPr>
              <a:t>know  </a:t>
            </a:r>
            <a:r>
              <a:rPr dirty="0" sz="2800" spc="-10" b="1">
                <a:latin typeface="Calibri"/>
                <a:cs typeface="Calibri"/>
              </a:rPr>
              <a:t>that God </a:t>
            </a:r>
            <a:r>
              <a:rPr dirty="0" sz="2800" spc="-5" b="1">
                <a:latin typeface="Calibri"/>
                <a:cs typeface="Calibri"/>
              </a:rPr>
              <a:t>has  </a:t>
            </a:r>
            <a:r>
              <a:rPr dirty="0" sz="2800" spc="-10" b="1">
                <a:latin typeface="Calibri"/>
                <a:cs typeface="Calibri"/>
              </a:rPr>
              <a:t>ordained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spc="-20" b="1">
                <a:latin typeface="Calibri"/>
                <a:cs typeface="Calibri"/>
              </a:rPr>
              <a:t>events 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your </a:t>
            </a:r>
            <a:r>
              <a:rPr dirty="0" sz="2800" spc="-15" b="1">
                <a:latin typeface="Calibri"/>
                <a:cs typeface="Calibri"/>
              </a:rPr>
              <a:t>life from  eternity </a:t>
            </a:r>
            <a:r>
              <a:rPr dirty="0" sz="2800" spc="-10" b="1">
                <a:latin typeface="Calibri"/>
                <a:cs typeface="Calibri"/>
              </a:rPr>
              <a:t>past, </a:t>
            </a:r>
            <a:r>
              <a:rPr dirty="0" sz="2800" spc="-15" b="1">
                <a:latin typeface="Calibri"/>
                <a:cs typeface="Calibri"/>
              </a:rPr>
              <a:t>you  </a:t>
            </a:r>
            <a:r>
              <a:rPr dirty="0" sz="2800" spc="-5" b="1">
                <a:latin typeface="Calibri"/>
                <a:cs typeface="Calibri"/>
              </a:rPr>
              <a:t>should be  </a:t>
            </a:r>
            <a:r>
              <a:rPr dirty="0" sz="2800" spc="-20" b="1">
                <a:latin typeface="Calibri"/>
                <a:cs typeface="Calibri"/>
              </a:rPr>
              <a:t>motivated </a:t>
            </a:r>
            <a:r>
              <a:rPr dirty="0" sz="2800" spc="-15" b="1">
                <a:latin typeface="Calibri"/>
                <a:cs typeface="Calibri"/>
              </a:rPr>
              <a:t>to live </a:t>
            </a:r>
            <a:r>
              <a:rPr dirty="0" sz="2800" spc="-5" b="1">
                <a:latin typeface="Calibri"/>
                <a:cs typeface="Calibri"/>
              </a:rPr>
              <a:t>a  holy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life.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arenBoth" startAt="21"/>
            </a:pPr>
            <a:endParaRPr sz="2750">
              <a:latin typeface="Calibri"/>
              <a:cs typeface="Calibri"/>
            </a:endParaRPr>
          </a:p>
          <a:p>
            <a:pPr marL="12700" marR="67945">
              <a:lnSpc>
                <a:spcPct val="100000"/>
              </a:lnSpc>
              <a:buAutoNum type="arabicParenBoth" startAt="21"/>
              <a:tabLst>
                <a:tab pos="678180" algn="l"/>
              </a:tabLst>
            </a:pPr>
            <a:r>
              <a:rPr dirty="0" sz="2800" spc="-10" b="1">
                <a:latin typeface="Calibri"/>
                <a:cs typeface="Calibri"/>
              </a:rPr>
              <a:t>Suffering </a:t>
            </a:r>
            <a:r>
              <a:rPr dirty="0" sz="2800" spc="-5" b="1">
                <a:latin typeface="Calibri"/>
                <a:cs typeface="Calibri"/>
              </a:rPr>
              <a:t>and  </a:t>
            </a:r>
            <a:r>
              <a:rPr dirty="0" sz="2800" spc="-10" b="1">
                <a:latin typeface="Calibri"/>
                <a:cs typeface="Calibri"/>
              </a:rPr>
              <a:t>chastisement </a:t>
            </a:r>
            <a:r>
              <a:rPr dirty="0" sz="2800" spc="-15" b="1">
                <a:latin typeface="Calibri"/>
                <a:cs typeface="Calibri"/>
              </a:rPr>
              <a:t>are  </a:t>
            </a:r>
            <a:r>
              <a:rPr dirty="0" sz="2800" spc="-5" b="1">
                <a:latin typeface="Calibri"/>
                <a:cs typeface="Calibri"/>
              </a:rPr>
              <a:t>part of </a:t>
            </a:r>
            <a:r>
              <a:rPr dirty="0" sz="2800" spc="-15" b="1">
                <a:latin typeface="Calibri"/>
                <a:cs typeface="Calibri"/>
              </a:rPr>
              <a:t>believers’  </a:t>
            </a:r>
            <a:r>
              <a:rPr dirty="0" sz="2800" spc="-5" b="1">
                <a:latin typeface="Calibri"/>
                <a:cs typeface="Calibri"/>
              </a:rPr>
              <a:t>sanctification  </a:t>
            </a:r>
            <a:r>
              <a:rPr dirty="0" sz="2800" spc="-10" b="1">
                <a:latin typeface="Calibri"/>
                <a:cs typeface="Calibri"/>
              </a:rPr>
              <a:t>process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holy.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38500" y="0"/>
            <a:ext cx="8953500" cy="64297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317875" y="6515811"/>
            <a:ext cx="280479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 </a:t>
            </a:r>
            <a:r>
              <a:rPr dirty="0" sz="1000" spc="-5">
                <a:latin typeface="Calibri"/>
                <a:cs typeface="Calibri"/>
                <a:hlinkClick r:id="rId3"/>
              </a:rPr>
              <a:t>http://www.spirit-empowered.com/2016/09/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00354"/>
            <a:ext cx="8347075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>
                <a:latin typeface="Calibri"/>
                <a:cs typeface="Calibri"/>
              </a:rPr>
              <a:t>(23)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Reflection: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20">
                <a:latin typeface="Calibri"/>
                <a:cs typeface="Calibri"/>
              </a:rPr>
              <a:t>Are you </a:t>
            </a:r>
            <a:r>
              <a:rPr dirty="0" sz="2800" spc="-10">
                <a:latin typeface="Calibri"/>
                <a:cs typeface="Calibri"/>
              </a:rPr>
              <a:t>living </a:t>
            </a:r>
            <a:r>
              <a:rPr dirty="0" sz="2800" spc="-5">
                <a:latin typeface="Calibri"/>
                <a:cs typeface="Calibri"/>
              </a:rPr>
              <a:t>a </a:t>
            </a:r>
            <a:r>
              <a:rPr dirty="0" sz="2800" spc="-10">
                <a:latin typeface="Calibri"/>
                <a:cs typeface="Calibri"/>
              </a:rPr>
              <a:t>holy </a:t>
            </a:r>
            <a:r>
              <a:rPr dirty="0" sz="2800" spc="-25">
                <a:latin typeface="Calibri"/>
                <a:cs typeface="Calibri"/>
              </a:rPr>
              <a:t>life </a:t>
            </a:r>
            <a:r>
              <a:rPr dirty="0" sz="2800" spc="-10">
                <a:latin typeface="Calibri"/>
                <a:cs typeface="Calibri"/>
              </a:rPr>
              <a:t>now </a:t>
            </a:r>
            <a:r>
              <a:rPr dirty="0" sz="2800" spc="-5">
                <a:latin typeface="Calibri"/>
                <a:cs typeface="Calibri"/>
              </a:rPr>
              <a:t>– </a:t>
            </a:r>
            <a:r>
              <a:rPr dirty="0" sz="2800" spc="-10">
                <a:latin typeface="Calibri"/>
                <a:cs typeface="Calibri"/>
              </a:rPr>
              <a:t>thought, </a:t>
            </a:r>
            <a:r>
              <a:rPr dirty="0" sz="2800" spc="-5">
                <a:latin typeface="Calibri"/>
                <a:cs typeface="Calibri"/>
              </a:rPr>
              <a:t>speech,</a:t>
            </a:r>
            <a:r>
              <a:rPr dirty="0" sz="2800" spc="26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action?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10">
                <a:latin typeface="Calibri"/>
                <a:cs typeface="Calibri"/>
              </a:rPr>
              <a:t>Which </a:t>
            </a:r>
            <a:r>
              <a:rPr dirty="0" sz="2800" spc="-5">
                <a:latin typeface="Calibri"/>
                <a:cs typeface="Calibri"/>
              </a:rPr>
              <a:t>aspects of </a:t>
            </a:r>
            <a:r>
              <a:rPr dirty="0" sz="2800" spc="-15">
                <a:latin typeface="Calibri"/>
                <a:cs typeface="Calibri"/>
              </a:rPr>
              <a:t>your </a:t>
            </a:r>
            <a:r>
              <a:rPr dirty="0" sz="2800" spc="-25">
                <a:latin typeface="Calibri"/>
                <a:cs typeface="Calibri"/>
              </a:rPr>
              <a:t>life </a:t>
            </a:r>
            <a:r>
              <a:rPr dirty="0" sz="2800" spc="-15">
                <a:latin typeface="Calibri"/>
                <a:cs typeface="Calibri"/>
              </a:rPr>
              <a:t>are </a:t>
            </a:r>
            <a:r>
              <a:rPr dirty="0" sz="2800" spc="-10">
                <a:latin typeface="Calibri"/>
                <a:cs typeface="Calibri"/>
              </a:rPr>
              <a:t>not right </a:t>
            </a:r>
            <a:r>
              <a:rPr dirty="0" sz="2800" spc="-5">
                <a:latin typeface="Calibri"/>
                <a:cs typeface="Calibri"/>
              </a:rPr>
              <a:t>in </a:t>
            </a:r>
            <a:r>
              <a:rPr dirty="0" sz="2800" spc="-40">
                <a:latin typeface="Calibri"/>
                <a:cs typeface="Calibri"/>
              </a:rPr>
              <a:t>God’s</a:t>
            </a:r>
            <a:r>
              <a:rPr dirty="0" sz="2800" spc="17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sight?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10">
                <a:latin typeface="Calibri"/>
                <a:cs typeface="Calibri"/>
              </a:rPr>
              <a:t>What </a:t>
            </a:r>
            <a:r>
              <a:rPr dirty="0" sz="2800" spc="-5">
                <a:latin typeface="Calibri"/>
                <a:cs typeface="Calibri"/>
              </a:rPr>
              <a:t>will </a:t>
            </a:r>
            <a:r>
              <a:rPr dirty="0" sz="2800" spc="-20">
                <a:latin typeface="Calibri"/>
                <a:cs typeface="Calibri"/>
              </a:rPr>
              <a:t>you </a:t>
            </a:r>
            <a:r>
              <a:rPr dirty="0" sz="2800" spc="-5">
                <a:latin typeface="Calibri"/>
                <a:cs typeface="Calibri"/>
              </a:rPr>
              <a:t>do </a:t>
            </a:r>
            <a:r>
              <a:rPr dirty="0" sz="2800" spc="-20">
                <a:latin typeface="Calibri"/>
                <a:cs typeface="Calibri"/>
              </a:rPr>
              <a:t>to </a:t>
            </a:r>
            <a:r>
              <a:rPr dirty="0" sz="2800" spc="-25">
                <a:latin typeface="Calibri"/>
                <a:cs typeface="Calibri"/>
              </a:rPr>
              <a:t>make </a:t>
            </a:r>
            <a:r>
              <a:rPr dirty="0" sz="2800" spc="-10">
                <a:latin typeface="Calibri"/>
                <a:cs typeface="Calibri"/>
              </a:rPr>
              <a:t>that </a:t>
            </a:r>
            <a:r>
              <a:rPr dirty="0" sz="2800" spc="-5">
                <a:latin typeface="Calibri"/>
                <a:cs typeface="Calibri"/>
              </a:rPr>
              <a:t>aspect </a:t>
            </a:r>
            <a:r>
              <a:rPr dirty="0" sz="2800" spc="-10">
                <a:latin typeface="Calibri"/>
                <a:cs typeface="Calibri"/>
              </a:rPr>
              <a:t>right </a:t>
            </a:r>
            <a:r>
              <a:rPr dirty="0" sz="2800" spc="-30">
                <a:latin typeface="Calibri"/>
                <a:cs typeface="Calibri"/>
              </a:rPr>
              <a:t>before</a:t>
            </a:r>
            <a:r>
              <a:rPr dirty="0" sz="2800" spc="14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God?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616102"/>
            <a:ext cx="5304155" cy="937260"/>
          </a:xfrm>
          <a:prstGeom prst="rect"/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pc="-5"/>
              <a:t>(6) </a:t>
            </a:r>
            <a:r>
              <a:rPr dirty="0" spc="-30"/>
              <a:t>Abraham’s </a:t>
            </a:r>
            <a:r>
              <a:rPr dirty="0" spc="-10"/>
              <a:t>lament </a:t>
            </a:r>
            <a:r>
              <a:rPr dirty="0" spc="-15"/>
              <a:t>to </a:t>
            </a:r>
            <a:r>
              <a:rPr dirty="0" spc="-5"/>
              <a:t>God </a:t>
            </a:r>
            <a:r>
              <a:rPr dirty="0" spc="-10"/>
              <a:t>that</a:t>
            </a:r>
            <a:r>
              <a:rPr dirty="0" spc="55"/>
              <a:t> </a:t>
            </a:r>
            <a:r>
              <a:rPr dirty="0" spc="-10"/>
              <a:t>he</a:t>
            </a: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pc="-10"/>
              <a:t>had </a:t>
            </a:r>
            <a:r>
              <a:rPr dirty="0" spc="-5"/>
              <a:t>no </a:t>
            </a:r>
            <a:r>
              <a:rPr dirty="0" spc="-10"/>
              <a:t>children. (Gen</a:t>
            </a:r>
            <a:r>
              <a:rPr dirty="0" spc="65"/>
              <a:t> </a:t>
            </a:r>
            <a:r>
              <a:rPr dirty="0" spc="-5"/>
              <a:t>15:1-2)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983384"/>
            <a:ext cx="5477510" cy="3681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7100"/>
              </a:lnSpc>
              <a:spcBef>
                <a:spcPts val="100"/>
              </a:spcBef>
              <a:buAutoNum type="arabicParenBoth" startAt="7"/>
              <a:tabLst>
                <a:tab pos="490855" algn="l"/>
              </a:tabLst>
            </a:pPr>
            <a:r>
              <a:rPr dirty="0" sz="2800" spc="-5">
                <a:latin typeface="Calibri"/>
                <a:cs typeface="Calibri"/>
              </a:rPr>
              <a:t>God </a:t>
            </a:r>
            <a:r>
              <a:rPr dirty="0" sz="2800" spc="-15">
                <a:latin typeface="Calibri"/>
                <a:cs typeface="Calibri"/>
              </a:rPr>
              <a:t>declared </a:t>
            </a:r>
            <a:r>
              <a:rPr dirty="0" sz="2800" spc="-10">
                <a:latin typeface="Calibri"/>
                <a:cs typeface="Calibri"/>
              </a:rPr>
              <a:t>that </a:t>
            </a:r>
            <a:r>
              <a:rPr dirty="0" sz="2800" spc="-15">
                <a:latin typeface="Calibri"/>
                <a:cs typeface="Calibri"/>
              </a:rPr>
              <a:t>Abraham </a:t>
            </a:r>
            <a:r>
              <a:rPr dirty="0" sz="2800" spc="-10">
                <a:latin typeface="Calibri"/>
                <a:cs typeface="Calibri"/>
              </a:rPr>
              <a:t>would  </a:t>
            </a:r>
            <a:r>
              <a:rPr dirty="0" sz="2800" spc="-25">
                <a:latin typeface="Calibri"/>
                <a:cs typeface="Calibri"/>
              </a:rPr>
              <a:t>have </a:t>
            </a:r>
            <a:r>
              <a:rPr dirty="0" sz="2800" spc="-15">
                <a:latin typeface="Calibri"/>
                <a:cs typeface="Calibri"/>
              </a:rPr>
              <a:t>many </a:t>
            </a:r>
            <a:r>
              <a:rPr dirty="0" sz="2800" spc="-10">
                <a:latin typeface="Calibri"/>
                <a:cs typeface="Calibri"/>
              </a:rPr>
              <a:t>descendants </a:t>
            </a:r>
            <a:r>
              <a:rPr dirty="0" sz="2800" spc="-30">
                <a:latin typeface="Calibri"/>
                <a:cs typeface="Calibri"/>
              </a:rPr>
              <a:t>like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30">
                <a:latin typeface="Calibri"/>
                <a:cs typeface="Calibri"/>
              </a:rPr>
              <a:t>stars  </a:t>
            </a:r>
            <a:r>
              <a:rPr dirty="0" sz="2800" spc="-5">
                <a:latin typeface="Calibri"/>
                <a:cs typeface="Calibri"/>
              </a:rPr>
              <a:t>in the </a:t>
            </a:r>
            <a:r>
              <a:rPr dirty="0" sz="2800" spc="-50">
                <a:latin typeface="Calibri"/>
                <a:cs typeface="Calibri"/>
              </a:rPr>
              <a:t>sky. </a:t>
            </a:r>
            <a:r>
              <a:rPr dirty="0" sz="2800" spc="-5">
                <a:latin typeface="Calibri"/>
                <a:cs typeface="Calibri"/>
              </a:rPr>
              <a:t>(Gen</a:t>
            </a:r>
            <a:r>
              <a:rPr dirty="0" sz="2800" spc="6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15:5)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libri"/>
              <a:buAutoNum type="arabicParenBoth" startAt="7"/>
            </a:pPr>
            <a:endParaRPr sz="2900">
              <a:latin typeface="Calibri"/>
              <a:cs typeface="Calibri"/>
            </a:endParaRPr>
          </a:p>
          <a:p>
            <a:pPr marL="12700" marR="282575">
              <a:lnSpc>
                <a:spcPct val="107000"/>
              </a:lnSpc>
              <a:buAutoNum type="arabicParenBoth" startAt="7"/>
              <a:tabLst>
                <a:tab pos="490855" algn="l"/>
              </a:tabLst>
            </a:pPr>
            <a:r>
              <a:rPr dirty="0" sz="2800" spc="-15">
                <a:latin typeface="Calibri"/>
                <a:cs typeface="Calibri"/>
              </a:rPr>
              <a:t>Abraham believed </a:t>
            </a:r>
            <a:r>
              <a:rPr dirty="0" sz="2800" spc="-5">
                <a:latin typeface="Calibri"/>
                <a:cs typeface="Calibri"/>
              </a:rPr>
              <a:t>in </a:t>
            </a:r>
            <a:r>
              <a:rPr dirty="0" sz="2800" spc="-40">
                <a:latin typeface="Calibri"/>
                <a:cs typeface="Calibri"/>
              </a:rPr>
              <a:t>God’s  </a:t>
            </a:r>
            <a:r>
              <a:rPr dirty="0" sz="2800" spc="-15">
                <a:latin typeface="Calibri"/>
                <a:cs typeface="Calibri"/>
              </a:rPr>
              <a:t>declaration. </a:t>
            </a:r>
            <a:r>
              <a:rPr dirty="0" sz="2800" spc="-10">
                <a:latin typeface="Calibri"/>
                <a:cs typeface="Calibri"/>
              </a:rPr>
              <a:t>This </a:t>
            </a:r>
            <a:r>
              <a:rPr dirty="0" sz="2800" spc="-15">
                <a:latin typeface="Calibri"/>
                <a:cs typeface="Calibri"/>
              </a:rPr>
              <a:t>belief was credited  </a:t>
            </a:r>
            <a:r>
              <a:rPr dirty="0" sz="2800" spc="-20">
                <a:latin typeface="Calibri"/>
                <a:cs typeface="Calibri"/>
              </a:rPr>
              <a:t>to </a:t>
            </a:r>
            <a:r>
              <a:rPr dirty="0" sz="2800" spc="-15">
                <a:latin typeface="Calibri"/>
                <a:cs typeface="Calibri"/>
              </a:rPr>
              <a:t>Abraham </a:t>
            </a:r>
            <a:r>
              <a:rPr dirty="0" sz="2800" spc="-5">
                <a:latin typeface="Calibri"/>
                <a:cs typeface="Calibri"/>
              </a:rPr>
              <a:t>as </a:t>
            </a:r>
            <a:r>
              <a:rPr dirty="0" sz="2800" spc="-10">
                <a:latin typeface="Calibri"/>
                <a:cs typeface="Calibri"/>
              </a:rPr>
              <a:t>righteousness. (Gen  </a:t>
            </a:r>
            <a:r>
              <a:rPr dirty="0" sz="2800" spc="-5">
                <a:latin typeface="Calibri"/>
                <a:cs typeface="Calibri"/>
              </a:rPr>
              <a:t>15:6)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17691" y="719327"/>
            <a:ext cx="6274308" cy="51739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43331" y="6047333"/>
            <a:ext cx="1148524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  https:</a:t>
            </a:r>
            <a:r>
              <a:rPr dirty="0" sz="1000" spc="-5">
                <a:latin typeface="Calibri"/>
                <a:cs typeface="Calibri"/>
                <a:hlinkClick r:id="rId3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3"/>
              </a:rPr>
              <a:t>w.google.com/url?sa=i&amp;url=https%3A%2F%2Fslideplayer.com%2Fslide%2F14374723%2F&amp;psig=AOvVaw1jRucJ12EztrX6TUbhYtrx&amp;ust=1639291356364000&amp;source=images&amp;cd=vfe&amp;ved=0CAsQjRxqFwoTCOiE7a- </a:t>
            </a:r>
            <a:r>
              <a:rPr dirty="0" sz="1000" spc="-5">
                <a:latin typeface="Calibri"/>
                <a:cs typeface="Calibri"/>
              </a:rPr>
              <a:t> S2_QCFQAAAAAdAAAAABAD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549376"/>
            <a:ext cx="11508105" cy="139446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7000"/>
              </a:lnSpc>
              <a:spcBef>
                <a:spcPts val="90"/>
              </a:spcBef>
            </a:pPr>
            <a:r>
              <a:rPr dirty="0" spc="-5" b="1">
                <a:latin typeface="Calibri"/>
                <a:cs typeface="Calibri"/>
              </a:rPr>
              <a:t>(9) Spiritual Lesson: </a:t>
            </a:r>
            <a:r>
              <a:rPr dirty="0" spc="-90"/>
              <a:t>Today, </a:t>
            </a:r>
            <a:r>
              <a:rPr dirty="0" spc="-15"/>
              <a:t>there </a:t>
            </a:r>
            <a:r>
              <a:rPr dirty="0" spc="-20"/>
              <a:t>are many </a:t>
            </a:r>
            <a:r>
              <a:rPr dirty="0" spc="-10"/>
              <a:t>Jewish people. They </a:t>
            </a:r>
            <a:r>
              <a:rPr dirty="0" spc="-20"/>
              <a:t>are </a:t>
            </a:r>
            <a:r>
              <a:rPr dirty="0"/>
              <a:t>all </a:t>
            </a:r>
            <a:r>
              <a:rPr dirty="0" spc="-10"/>
              <a:t>the  descendants </a:t>
            </a:r>
            <a:r>
              <a:rPr dirty="0" spc="-5"/>
              <a:t>of </a:t>
            </a:r>
            <a:r>
              <a:rPr dirty="0" spc="-10"/>
              <a:t>Abraham. </a:t>
            </a:r>
            <a:r>
              <a:rPr dirty="0" spc="-5"/>
              <a:t>God has </a:t>
            </a:r>
            <a:r>
              <a:rPr dirty="0" spc="-15"/>
              <a:t>pre-ordained </a:t>
            </a:r>
            <a:r>
              <a:rPr dirty="0" spc="-30"/>
              <a:t>Abraham’s </a:t>
            </a:r>
            <a:r>
              <a:rPr dirty="0" spc="-15"/>
              <a:t>future </a:t>
            </a:r>
            <a:r>
              <a:rPr dirty="0" spc="-10"/>
              <a:t>descendants.  </a:t>
            </a:r>
            <a:r>
              <a:rPr dirty="0" spc="-5"/>
              <a:t>God also </a:t>
            </a:r>
            <a:r>
              <a:rPr dirty="0" spc="-15"/>
              <a:t>pre-ordains </a:t>
            </a:r>
            <a:r>
              <a:rPr dirty="0" spc="-10"/>
              <a:t>our</a:t>
            </a:r>
            <a:r>
              <a:rPr dirty="0" spc="75"/>
              <a:t> </a:t>
            </a:r>
            <a:r>
              <a:rPr dirty="0" spc="-15"/>
              <a:t>future.</a:t>
            </a:r>
          </a:p>
        </p:txBody>
      </p:sp>
      <p:sp>
        <p:nvSpPr>
          <p:cNvPr id="3" name="object 3"/>
          <p:cNvSpPr/>
          <p:nvPr/>
        </p:nvSpPr>
        <p:spPr>
          <a:xfrm>
            <a:off x="134112" y="2010154"/>
            <a:ext cx="7638288" cy="48478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323326" y="5887008"/>
            <a:ext cx="313309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  https:</a:t>
            </a:r>
            <a:r>
              <a:rPr dirty="0" sz="1000" spc="-5">
                <a:latin typeface="Calibri"/>
                <a:cs typeface="Calibri"/>
                <a:hlinkClick r:id="rId3"/>
              </a:rPr>
              <a:t>//www.istockp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  <a:hlinkClick r:id="rId3"/>
              </a:rPr>
              <a:t>oto.com/hk/%E7%85%A7%E7%89%87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000" spc="-5">
                <a:latin typeface="Calibri"/>
                <a:cs typeface="Calibri"/>
              </a:rPr>
              <a:t>/group-of-people-waving-the-flag-of-israel-gm524372433-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000" spc="-5">
                <a:latin typeface="Calibri"/>
                <a:cs typeface="Calibri"/>
              </a:rPr>
              <a:t>51578412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18236"/>
            <a:ext cx="6373495" cy="9372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100"/>
              </a:spcBef>
            </a:pPr>
            <a:r>
              <a:rPr dirty="0" spc="-10"/>
              <a:t>(10) </a:t>
            </a:r>
            <a:r>
              <a:rPr dirty="0" spc="-5"/>
              <a:t>God </a:t>
            </a:r>
            <a:r>
              <a:rPr dirty="0" spc="-10"/>
              <a:t>said that </a:t>
            </a:r>
            <a:r>
              <a:rPr dirty="0" spc="-5"/>
              <a:t>He </a:t>
            </a:r>
            <a:r>
              <a:rPr dirty="0" spc="-10"/>
              <a:t>would give the </a:t>
            </a:r>
            <a:r>
              <a:rPr dirty="0" spc="-5"/>
              <a:t>land </a:t>
            </a:r>
            <a:r>
              <a:rPr dirty="0" spc="-10"/>
              <a:t>of  Canaan </a:t>
            </a:r>
            <a:r>
              <a:rPr dirty="0" spc="-15"/>
              <a:t>to </a:t>
            </a:r>
            <a:r>
              <a:rPr dirty="0" spc="-10"/>
              <a:t>Abraham. (Gen</a:t>
            </a:r>
            <a:r>
              <a:rPr dirty="0" spc="55"/>
              <a:t> </a:t>
            </a:r>
            <a:r>
              <a:rPr dirty="0" spc="-5"/>
              <a:t>15:7)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816735"/>
            <a:ext cx="6636384" cy="2279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69925" indent="-657860">
              <a:lnSpc>
                <a:spcPct val="100000"/>
              </a:lnSpc>
              <a:spcBef>
                <a:spcPts val="95"/>
              </a:spcBef>
              <a:buAutoNum type="arabicParenBoth" startAt="11"/>
              <a:tabLst>
                <a:tab pos="670560" algn="l"/>
              </a:tabLst>
            </a:pPr>
            <a:r>
              <a:rPr dirty="0" sz="2800" spc="-15">
                <a:latin typeface="Calibri"/>
                <a:cs typeface="Calibri"/>
              </a:rPr>
              <a:t>Abraham was </a:t>
            </a:r>
            <a:r>
              <a:rPr dirty="0" sz="2800" spc="-10">
                <a:latin typeface="Calibri"/>
                <a:cs typeface="Calibri"/>
              </a:rPr>
              <a:t>doubtful. (Gen</a:t>
            </a:r>
            <a:r>
              <a:rPr dirty="0" sz="2800" spc="11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15:8)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arenBoth" startAt="11"/>
            </a:pPr>
            <a:endParaRPr sz="2950">
              <a:latin typeface="Calibri"/>
              <a:cs typeface="Calibri"/>
            </a:endParaRPr>
          </a:p>
          <a:p>
            <a:pPr marL="12700" marR="5080">
              <a:lnSpc>
                <a:spcPct val="107000"/>
              </a:lnSpc>
              <a:buAutoNum type="arabicParenBoth" startAt="11"/>
              <a:tabLst>
                <a:tab pos="670560" algn="l"/>
              </a:tabLst>
            </a:pPr>
            <a:r>
              <a:rPr dirty="0" sz="2800" spc="-5">
                <a:latin typeface="Calibri"/>
                <a:cs typeface="Calibri"/>
              </a:rPr>
              <a:t>God made a </a:t>
            </a:r>
            <a:r>
              <a:rPr dirty="0" sz="2800" spc="-15">
                <a:latin typeface="Calibri"/>
                <a:cs typeface="Calibri"/>
              </a:rPr>
              <a:t>covenant </a:t>
            </a:r>
            <a:r>
              <a:rPr dirty="0" sz="2800" spc="-5">
                <a:latin typeface="Calibri"/>
                <a:cs typeface="Calibri"/>
              </a:rPr>
              <a:t>with </a:t>
            </a:r>
            <a:r>
              <a:rPr dirty="0" sz="2800" spc="-15">
                <a:latin typeface="Calibri"/>
                <a:cs typeface="Calibri"/>
              </a:rPr>
              <a:t>Abraham </a:t>
            </a:r>
            <a:r>
              <a:rPr dirty="0" sz="2800" spc="-10">
                <a:latin typeface="Calibri"/>
                <a:cs typeface="Calibri"/>
              </a:rPr>
              <a:t>that  </a:t>
            </a:r>
            <a:r>
              <a:rPr dirty="0" sz="2800" spc="-5">
                <a:latin typeface="Calibri"/>
                <a:cs typeface="Calibri"/>
              </a:rPr>
              <a:t>He </a:t>
            </a:r>
            <a:r>
              <a:rPr dirty="0" sz="2800" spc="-10">
                <a:latin typeface="Calibri"/>
                <a:cs typeface="Calibri"/>
              </a:rPr>
              <a:t>would let </a:t>
            </a:r>
            <a:r>
              <a:rPr dirty="0" sz="2800" spc="-15">
                <a:latin typeface="Calibri"/>
                <a:cs typeface="Calibri"/>
              </a:rPr>
              <a:t>Abraham </a:t>
            </a:r>
            <a:r>
              <a:rPr dirty="0" sz="2800" spc="-5">
                <a:latin typeface="Calibri"/>
                <a:cs typeface="Calibri"/>
              </a:rPr>
              <a:t>and </a:t>
            </a:r>
            <a:r>
              <a:rPr dirty="0" sz="2800" spc="-10">
                <a:latin typeface="Calibri"/>
                <a:cs typeface="Calibri"/>
              </a:rPr>
              <a:t>his descendants  </a:t>
            </a:r>
            <a:r>
              <a:rPr dirty="0" sz="2800" spc="-25">
                <a:latin typeface="Calibri"/>
                <a:cs typeface="Calibri"/>
              </a:rPr>
              <a:t>have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5">
                <a:latin typeface="Calibri"/>
                <a:cs typeface="Calibri"/>
              </a:rPr>
              <a:t>promised </a:t>
            </a:r>
            <a:r>
              <a:rPr dirty="0" sz="2800" spc="-5">
                <a:latin typeface="Calibri"/>
                <a:cs typeface="Calibri"/>
              </a:rPr>
              <a:t>land. (Gen</a:t>
            </a:r>
            <a:r>
              <a:rPr dirty="0" sz="2800" spc="8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15:18)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94219" y="0"/>
            <a:ext cx="4928616" cy="6818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8683" y="6198819"/>
            <a:ext cx="38512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  <a:hlinkClick r:id="rId3"/>
              </a:rPr>
              <a:t>http://www.cadtm.org/spip.php?page=imprimer&amp;id_article=8580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549376"/>
            <a:ext cx="5683250" cy="139446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07000"/>
              </a:lnSpc>
              <a:spcBef>
                <a:spcPts val="90"/>
              </a:spcBef>
            </a:pPr>
            <a:r>
              <a:rPr dirty="0" spc="-5" b="1">
                <a:latin typeface="Calibri"/>
                <a:cs typeface="Calibri"/>
              </a:rPr>
              <a:t>(13) Spiritual Lesson: </a:t>
            </a:r>
            <a:r>
              <a:rPr dirty="0" spc="-90"/>
              <a:t>Today, </a:t>
            </a:r>
            <a:r>
              <a:rPr dirty="0" spc="-5"/>
              <a:t>the Jewish  </a:t>
            </a:r>
            <a:r>
              <a:rPr dirty="0" spc="-10"/>
              <a:t>people </a:t>
            </a:r>
            <a:r>
              <a:rPr dirty="0" spc="-25"/>
              <a:t>have </a:t>
            </a:r>
            <a:r>
              <a:rPr dirty="0" spc="-5"/>
              <a:t>the </a:t>
            </a:r>
            <a:r>
              <a:rPr dirty="0" spc="-10"/>
              <a:t>nation Israel, </a:t>
            </a:r>
            <a:r>
              <a:rPr dirty="0" spc="-15"/>
              <a:t>formerly  </a:t>
            </a:r>
            <a:r>
              <a:rPr dirty="0" spc="-10"/>
              <a:t>known </a:t>
            </a:r>
            <a:r>
              <a:rPr dirty="0" spc="-5"/>
              <a:t>as</a:t>
            </a:r>
            <a:r>
              <a:rPr dirty="0" spc="20"/>
              <a:t> </a:t>
            </a:r>
            <a:r>
              <a:rPr dirty="0" spc="-10"/>
              <a:t>Canaan.</a:t>
            </a:r>
          </a:p>
        </p:txBody>
      </p:sp>
      <p:sp>
        <p:nvSpPr>
          <p:cNvPr id="3" name="object 3"/>
          <p:cNvSpPr/>
          <p:nvPr/>
        </p:nvSpPr>
        <p:spPr>
          <a:xfrm>
            <a:off x="6359652" y="0"/>
            <a:ext cx="5832348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8739" y="5116271"/>
            <a:ext cx="5982970" cy="1604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84480">
              <a:lnSpc>
                <a:spcPct val="106800"/>
              </a:lnSpc>
              <a:spcBef>
                <a:spcPts val="100"/>
              </a:spcBef>
              <a:buAutoNum type="arabicParenBoth" startAt="14"/>
              <a:tabLst>
                <a:tab pos="670560" algn="l"/>
              </a:tabLst>
            </a:pPr>
            <a:r>
              <a:rPr dirty="0" sz="2800" spc="-5">
                <a:latin typeface="Calibri"/>
                <a:cs typeface="Calibri"/>
              </a:rPr>
              <a:t>God </a:t>
            </a:r>
            <a:r>
              <a:rPr dirty="0" sz="2800" spc="-10">
                <a:latin typeface="Calibri"/>
                <a:cs typeface="Calibri"/>
              </a:rPr>
              <a:t>had </a:t>
            </a:r>
            <a:r>
              <a:rPr dirty="0" sz="2800" spc="-15">
                <a:latin typeface="Calibri"/>
                <a:cs typeface="Calibri"/>
              </a:rPr>
              <a:t>pre-ordained </a:t>
            </a:r>
            <a:r>
              <a:rPr dirty="0" sz="2800" spc="-10">
                <a:latin typeface="Calibri"/>
                <a:cs typeface="Calibri"/>
              </a:rPr>
              <a:t>that Canaan  would </a:t>
            </a:r>
            <a:r>
              <a:rPr dirty="0" sz="2800" spc="-5">
                <a:latin typeface="Calibri"/>
                <a:cs typeface="Calibri"/>
              </a:rPr>
              <a:t>be </a:t>
            </a:r>
            <a:r>
              <a:rPr dirty="0" sz="2800" spc="-10">
                <a:latin typeface="Calibri"/>
                <a:cs typeface="Calibri"/>
              </a:rPr>
              <a:t>given </a:t>
            </a:r>
            <a:r>
              <a:rPr dirty="0" sz="2800" spc="-20">
                <a:latin typeface="Calibri"/>
                <a:cs typeface="Calibri"/>
              </a:rPr>
              <a:t>to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Abraham.</a:t>
            </a:r>
            <a:endParaRPr sz="2800">
              <a:latin typeface="Calibri"/>
              <a:cs typeface="Calibri"/>
            </a:endParaRPr>
          </a:p>
          <a:p>
            <a:pPr marL="669925" indent="-657860">
              <a:lnSpc>
                <a:spcPct val="100000"/>
              </a:lnSpc>
              <a:spcBef>
                <a:spcPts val="240"/>
              </a:spcBef>
              <a:buAutoNum type="arabicParenBoth" startAt="14"/>
              <a:tabLst>
                <a:tab pos="670560" algn="l"/>
              </a:tabLst>
            </a:pPr>
            <a:r>
              <a:rPr dirty="0" sz="2800" spc="-5">
                <a:latin typeface="Calibri"/>
                <a:cs typeface="Calibri"/>
              </a:rPr>
              <a:t>God also </a:t>
            </a:r>
            <a:r>
              <a:rPr dirty="0" sz="2800" spc="-15">
                <a:latin typeface="Calibri"/>
                <a:cs typeface="Calibri"/>
              </a:rPr>
              <a:t>pre-ordains </a:t>
            </a:r>
            <a:r>
              <a:rPr dirty="0" sz="2800" spc="-5">
                <a:latin typeface="Calibri"/>
                <a:cs typeface="Calibri"/>
              </a:rPr>
              <a:t>our</a:t>
            </a:r>
            <a:r>
              <a:rPr dirty="0" sz="2800" spc="5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future.</a:t>
            </a:r>
            <a:endParaRPr sz="2800">
              <a:latin typeface="Calibri"/>
              <a:cs typeface="Calibri"/>
            </a:endParaRPr>
          </a:p>
          <a:p>
            <a:pPr marL="1264285">
              <a:lnSpc>
                <a:spcPct val="100000"/>
              </a:lnSpc>
              <a:spcBef>
                <a:spcPts val="450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3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</a:t>
            </a:r>
            <a:r>
              <a:rPr dirty="0" sz="1000" spc="-5">
                <a:latin typeface="Calibri"/>
                <a:cs typeface="Calibri"/>
                <a:hlinkClick r:id="rId3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3"/>
              </a:rPr>
              <a:t>w.nationsencyclopedia.com/economies/Asia-and-the-Pacific/Israel.html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9079" y="2225039"/>
            <a:ext cx="5216525" cy="76200"/>
          </a:xfrm>
          <a:custGeom>
            <a:avLst/>
            <a:gdLst/>
            <a:ahLst/>
            <a:cxnLst/>
            <a:rect l="l" t="t" r="r" b="b"/>
            <a:pathLst>
              <a:path w="5216525" h="76200">
                <a:moveTo>
                  <a:pt x="5139817" y="0"/>
                </a:moveTo>
                <a:lnTo>
                  <a:pt x="5139817" y="76200"/>
                </a:lnTo>
                <a:lnTo>
                  <a:pt x="5203317" y="44450"/>
                </a:lnTo>
                <a:lnTo>
                  <a:pt x="5152517" y="44450"/>
                </a:lnTo>
                <a:lnTo>
                  <a:pt x="5152517" y="31750"/>
                </a:lnTo>
                <a:lnTo>
                  <a:pt x="5203317" y="31750"/>
                </a:lnTo>
                <a:lnTo>
                  <a:pt x="5139817" y="0"/>
                </a:lnTo>
                <a:close/>
              </a:path>
              <a:path w="5216525" h="76200">
                <a:moveTo>
                  <a:pt x="5139817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139817" y="44450"/>
                </a:lnTo>
                <a:lnTo>
                  <a:pt x="5139817" y="31750"/>
                </a:lnTo>
                <a:close/>
              </a:path>
              <a:path w="5216525" h="76200">
                <a:moveTo>
                  <a:pt x="5203317" y="31750"/>
                </a:moveTo>
                <a:lnTo>
                  <a:pt x="5152517" y="31750"/>
                </a:lnTo>
                <a:lnTo>
                  <a:pt x="5152517" y="44450"/>
                </a:lnTo>
                <a:lnTo>
                  <a:pt x="5203317" y="44450"/>
                </a:lnTo>
                <a:lnTo>
                  <a:pt x="5216017" y="38100"/>
                </a:lnTo>
                <a:lnTo>
                  <a:pt x="5203317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3295" y="2185416"/>
            <a:ext cx="76200" cy="334645"/>
          </a:xfrm>
          <a:custGeom>
            <a:avLst/>
            <a:gdLst/>
            <a:ahLst/>
            <a:cxnLst/>
            <a:rect l="l" t="t" r="r" b="b"/>
            <a:pathLst>
              <a:path w="76200" h="334644">
                <a:moveTo>
                  <a:pt x="31750" y="258318"/>
                </a:moveTo>
                <a:lnTo>
                  <a:pt x="0" y="258318"/>
                </a:lnTo>
                <a:lnTo>
                  <a:pt x="38100" y="334518"/>
                </a:lnTo>
                <a:lnTo>
                  <a:pt x="69850" y="271018"/>
                </a:lnTo>
                <a:lnTo>
                  <a:pt x="31750" y="271018"/>
                </a:lnTo>
                <a:lnTo>
                  <a:pt x="31750" y="258318"/>
                </a:lnTo>
                <a:close/>
              </a:path>
              <a:path w="76200" h="334644">
                <a:moveTo>
                  <a:pt x="44450" y="0"/>
                </a:moveTo>
                <a:lnTo>
                  <a:pt x="31750" y="0"/>
                </a:lnTo>
                <a:lnTo>
                  <a:pt x="31750" y="271018"/>
                </a:lnTo>
                <a:lnTo>
                  <a:pt x="44450" y="271018"/>
                </a:lnTo>
                <a:lnTo>
                  <a:pt x="44450" y="0"/>
                </a:lnTo>
                <a:close/>
              </a:path>
              <a:path w="76200" h="334644">
                <a:moveTo>
                  <a:pt x="76200" y="258318"/>
                </a:moveTo>
                <a:lnTo>
                  <a:pt x="44450" y="258318"/>
                </a:lnTo>
                <a:lnTo>
                  <a:pt x="44450" y="271018"/>
                </a:lnTo>
                <a:lnTo>
                  <a:pt x="69850" y="271018"/>
                </a:lnTo>
                <a:lnTo>
                  <a:pt x="76200" y="258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38124" y="2486914"/>
            <a:ext cx="2534285" cy="2220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c1900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BC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35">
                <a:latin typeface="Calibri"/>
                <a:cs typeface="Calibri"/>
              </a:rPr>
              <a:t>God’s </a:t>
            </a:r>
            <a:r>
              <a:rPr dirty="0" sz="2400" spc="-20">
                <a:latin typeface="Calibri"/>
                <a:cs typeface="Calibri"/>
              </a:rPr>
              <a:t>word </a:t>
            </a:r>
            <a:r>
              <a:rPr dirty="0" sz="2400" spc="-15">
                <a:latin typeface="Calibri"/>
                <a:cs typeface="Calibri"/>
              </a:rPr>
              <a:t>to  </a:t>
            </a:r>
            <a:r>
              <a:rPr dirty="0" sz="2400" spc="-10">
                <a:latin typeface="Calibri"/>
                <a:cs typeface="Calibri"/>
              </a:rPr>
              <a:t>Abraham that  </a:t>
            </a:r>
            <a:r>
              <a:rPr dirty="0" sz="2400" spc="-5">
                <a:latin typeface="Calibri"/>
                <a:cs typeface="Calibri"/>
              </a:rPr>
              <a:t>Canaan </a:t>
            </a:r>
            <a:r>
              <a:rPr dirty="0" sz="2400" spc="-10">
                <a:latin typeface="Calibri"/>
                <a:cs typeface="Calibri"/>
              </a:rPr>
              <a:t>would </a:t>
            </a:r>
            <a:r>
              <a:rPr dirty="0" sz="2400" spc="-5">
                <a:latin typeface="Calibri"/>
                <a:cs typeface="Calibri"/>
              </a:rPr>
              <a:t>be  </a:t>
            </a:r>
            <a:r>
              <a:rPr dirty="0" sz="2400" spc="-10">
                <a:latin typeface="Calibri"/>
                <a:cs typeface="Calibri"/>
              </a:rPr>
              <a:t>given </a:t>
            </a:r>
            <a:r>
              <a:rPr dirty="0" sz="2400" spc="-15">
                <a:latin typeface="Calibri"/>
                <a:cs typeface="Calibri"/>
              </a:rPr>
              <a:t>to </a:t>
            </a:r>
            <a:r>
              <a:rPr dirty="0" sz="2400" spc="-10">
                <a:latin typeface="Calibri"/>
                <a:cs typeface="Calibri"/>
              </a:rPr>
              <a:t>Abraham  </a:t>
            </a:r>
            <a:r>
              <a:rPr dirty="0" sz="2400">
                <a:latin typeface="Calibri"/>
                <a:cs typeface="Calibri"/>
              </a:rPr>
              <a:t>and </a:t>
            </a:r>
            <a:r>
              <a:rPr dirty="0" sz="2400" spc="-5">
                <a:latin typeface="Calibri"/>
                <a:cs typeface="Calibri"/>
              </a:rPr>
              <a:t>his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descendants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968240" y="2185416"/>
            <a:ext cx="76200" cy="334645"/>
          </a:xfrm>
          <a:custGeom>
            <a:avLst/>
            <a:gdLst/>
            <a:ahLst/>
            <a:cxnLst/>
            <a:rect l="l" t="t" r="r" b="b"/>
            <a:pathLst>
              <a:path w="76200" h="334644">
                <a:moveTo>
                  <a:pt x="31750" y="258318"/>
                </a:moveTo>
                <a:lnTo>
                  <a:pt x="0" y="258318"/>
                </a:lnTo>
                <a:lnTo>
                  <a:pt x="38100" y="334518"/>
                </a:lnTo>
                <a:lnTo>
                  <a:pt x="69850" y="271018"/>
                </a:lnTo>
                <a:lnTo>
                  <a:pt x="31750" y="271018"/>
                </a:lnTo>
                <a:lnTo>
                  <a:pt x="31750" y="258318"/>
                </a:lnTo>
                <a:close/>
              </a:path>
              <a:path w="76200" h="334644">
                <a:moveTo>
                  <a:pt x="44450" y="0"/>
                </a:moveTo>
                <a:lnTo>
                  <a:pt x="31750" y="0"/>
                </a:lnTo>
                <a:lnTo>
                  <a:pt x="31750" y="271018"/>
                </a:lnTo>
                <a:lnTo>
                  <a:pt x="44450" y="271018"/>
                </a:lnTo>
                <a:lnTo>
                  <a:pt x="44450" y="0"/>
                </a:lnTo>
                <a:close/>
              </a:path>
              <a:path w="76200" h="334644">
                <a:moveTo>
                  <a:pt x="76200" y="258318"/>
                </a:moveTo>
                <a:lnTo>
                  <a:pt x="44450" y="258318"/>
                </a:lnTo>
                <a:lnTo>
                  <a:pt x="44450" y="271018"/>
                </a:lnTo>
                <a:lnTo>
                  <a:pt x="69850" y="271018"/>
                </a:lnTo>
                <a:lnTo>
                  <a:pt x="76200" y="258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725671" y="2534158"/>
            <a:ext cx="187515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alibri"/>
                <a:cs typeface="Calibri"/>
              </a:rPr>
              <a:t>AD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1948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Calibri"/>
                <a:cs typeface="Calibri"/>
              </a:rPr>
              <a:t>The  </a:t>
            </a:r>
            <a:r>
              <a:rPr dirty="0" sz="2400" spc="-10">
                <a:latin typeface="Calibri"/>
                <a:cs typeface="Calibri"/>
              </a:rPr>
              <a:t>establishment 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>
                <a:latin typeface="Calibri"/>
                <a:cs typeface="Calibri"/>
              </a:rPr>
              <a:t>the modern  </a:t>
            </a:r>
            <a:r>
              <a:rPr dirty="0" sz="2400" spc="-5">
                <a:latin typeface="Calibri"/>
                <a:cs typeface="Calibri"/>
              </a:rPr>
              <a:t>nation of</a:t>
            </a:r>
            <a:r>
              <a:rPr dirty="0" sz="2400" spc="-10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Israel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43687"/>
            <a:ext cx="11457940" cy="9366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95"/>
              </a:spcBef>
            </a:pPr>
            <a:r>
              <a:rPr dirty="0" spc="-10"/>
              <a:t>(16) </a:t>
            </a:r>
            <a:r>
              <a:rPr dirty="0" spc="-5"/>
              <a:t>God also disclosed </a:t>
            </a:r>
            <a:r>
              <a:rPr dirty="0" spc="-20"/>
              <a:t>to </a:t>
            </a:r>
            <a:r>
              <a:rPr dirty="0" spc="-15"/>
              <a:t>Abraham </a:t>
            </a:r>
            <a:r>
              <a:rPr dirty="0" spc="-10"/>
              <a:t>that </a:t>
            </a:r>
            <a:r>
              <a:rPr dirty="0" spc="-5"/>
              <a:t>his </a:t>
            </a:r>
            <a:r>
              <a:rPr dirty="0" spc="-10"/>
              <a:t>descendants would </a:t>
            </a:r>
            <a:r>
              <a:rPr dirty="0" spc="-5"/>
              <a:t>be </a:t>
            </a:r>
            <a:r>
              <a:rPr dirty="0" spc="-15"/>
              <a:t>enslaved </a:t>
            </a:r>
            <a:r>
              <a:rPr dirty="0" spc="-30"/>
              <a:t>for  </a:t>
            </a:r>
            <a:r>
              <a:rPr dirty="0" spc="-5"/>
              <a:t>400 </a:t>
            </a:r>
            <a:r>
              <a:rPr dirty="0" spc="-20"/>
              <a:t>years. </a:t>
            </a:r>
            <a:r>
              <a:rPr dirty="0" spc="-35"/>
              <a:t>Thereafter, </a:t>
            </a:r>
            <a:r>
              <a:rPr dirty="0" spc="-10"/>
              <a:t>they </a:t>
            </a:r>
            <a:r>
              <a:rPr dirty="0" spc="-15"/>
              <a:t>would return </a:t>
            </a:r>
            <a:r>
              <a:rPr dirty="0" spc="-20"/>
              <a:t>to </a:t>
            </a:r>
            <a:r>
              <a:rPr dirty="0" spc="-5"/>
              <a:t>Canaan. </a:t>
            </a:r>
            <a:r>
              <a:rPr dirty="0"/>
              <a:t>(Gen</a:t>
            </a:r>
            <a:r>
              <a:rPr dirty="0" spc="170"/>
              <a:t> </a:t>
            </a:r>
            <a:r>
              <a:rPr dirty="0"/>
              <a:t>15:13-16)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3258310"/>
            <a:ext cx="12191999" cy="3584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33929" y="6622795"/>
            <a:ext cx="563880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6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https://en.wikipedia.org/wiki/The_Exodus#/media/File:1867_Edward_Poynter_-_Israel_in_Egypt.jpg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11808" y="1338072"/>
            <a:ext cx="76200" cy="356870"/>
          </a:xfrm>
          <a:custGeom>
            <a:avLst/>
            <a:gdLst/>
            <a:ahLst/>
            <a:cxnLst/>
            <a:rect l="l" t="t" r="r" b="b"/>
            <a:pathLst>
              <a:path w="76200" h="356869">
                <a:moveTo>
                  <a:pt x="31750" y="280669"/>
                </a:moveTo>
                <a:lnTo>
                  <a:pt x="0" y="280669"/>
                </a:lnTo>
                <a:lnTo>
                  <a:pt x="38100" y="356869"/>
                </a:lnTo>
                <a:lnTo>
                  <a:pt x="69850" y="293369"/>
                </a:lnTo>
                <a:lnTo>
                  <a:pt x="31750" y="293369"/>
                </a:lnTo>
                <a:lnTo>
                  <a:pt x="31750" y="280669"/>
                </a:lnTo>
                <a:close/>
              </a:path>
              <a:path w="76200" h="356869">
                <a:moveTo>
                  <a:pt x="44450" y="0"/>
                </a:moveTo>
                <a:lnTo>
                  <a:pt x="31750" y="0"/>
                </a:lnTo>
                <a:lnTo>
                  <a:pt x="31750" y="293369"/>
                </a:lnTo>
                <a:lnTo>
                  <a:pt x="44450" y="293369"/>
                </a:lnTo>
                <a:lnTo>
                  <a:pt x="44450" y="0"/>
                </a:lnTo>
                <a:close/>
              </a:path>
              <a:path w="76200" h="356869">
                <a:moveTo>
                  <a:pt x="76200" y="280669"/>
                </a:moveTo>
                <a:lnTo>
                  <a:pt x="44450" y="280669"/>
                </a:lnTo>
                <a:lnTo>
                  <a:pt x="44450" y="293369"/>
                </a:lnTo>
                <a:lnTo>
                  <a:pt x="69850" y="293369"/>
                </a:lnTo>
                <a:lnTo>
                  <a:pt x="76200" y="280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20039" y="1688719"/>
            <a:ext cx="3956685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c1900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BC</a:t>
            </a:r>
            <a:endParaRPr sz="24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2400" spc="-35">
                <a:latin typeface="Calibri"/>
                <a:cs typeface="Calibri"/>
              </a:rPr>
              <a:t>God’s </a:t>
            </a:r>
            <a:r>
              <a:rPr dirty="0" sz="2400" spc="-20">
                <a:latin typeface="Calibri"/>
                <a:cs typeface="Calibri"/>
              </a:rPr>
              <a:t>word </a:t>
            </a:r>
            <a:r>
              <a:rPr dirty="0" sz="2400" spc="-15">
                <a:latin typeface="Calibri"/>
                <a:cs typeface="Calibri"/>
              </a:rPr>
              <a:t>to </a:t>
            </a:r>
            <a:r>
              <a:rPr dirty="0" sz="2400" spc="-10">
                <a:latin typeface="Calibri"/>
                <a:cs typeface="Calibri"/>
              </a:rPr>
              <a:t>Abraham that </a:t>
            </a:r>
            <a:r>
              <a:rPr dirty="0" sz="2400" spc="-5">
                <a:latin typeface="Calibri"/>
                <a:cs typeface="Calibri"/>
              </a:rPr>
              <a:t>his  descendants </a:t>
            </a:r>
            <a:r>
              <a:rPr dirty="0" sz="2400" spc="-10">
                <a:latin typeface="Calibri"/>
                <a:cs typeface="Calibri"/>
              </a:rPr>
              <a:t>would </a:t>
            </a:r>
            <a:r>
              <a:rPr dirty="0" sz="2400" spc="-5">
                <a:latin typeface="Calibri"/>
                <a:cs typeface="Calibri"/>
              </a:rPr>
              <a:t>be </a:t>
            </a:r>
            <a:r>
              <a:rPr dirty="0" sz="2400" spc="-10">
                <a:latin typeface="Calibri"/>
                <a:cs typeface="Calibri"/>
              </a:rPr>
              <a:t>enslaved  </a:t>
            </a:r>
            <a:r>
              <a:rPr dirty="0" sz="2400" spc="-20">
                <a:latin typeface="Calibri"/>
                <a:cs typeface="Calibri"/>
              </a:rPr>
              <a:t>for </a:t>
            </a:r>
            <a:r>
              <a:rPr dirty="0" sz="2400">
                <a:latin typeface="Calibri"/>
                <a:cs typeface="Calibri"/>
              </a:rPr>
              <a:t>about </a:t>
            </a:r>
            <a:r>
              <a:rPr dirty="0" sz="2400" spc="-5">
                <a:latin typeface="Calibri"/>
                <a:cs typeface="Calibri"/>
              </a:rPr>
              <a:t>400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years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48798" y="1998726"/>
            <a:ext cx="182372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alibri"/>
                <a:cs typeface="Calibri"/>
              </a:rPr>
              <a:t>Moses led the  </a:t>
            </a:r>
            <a:r>
              <a:rPr dirty="0" sz="2400" spc="-10">
                <a:latin typeface="Calibri"/>
                <a:cs typeface="Calibri"/>
              </a:rPr>
              <a:t>Israelite </a:t>
            </a:r>
            <a:r>
              <a:rPr dirty="0" sz="2400" spc="-5">
                <a:latin typeface="Calibri"/>
                <a:cs typeface="Calibri"/>
              </a:rPr>
              <a:t>out</a:t>
            </a:r>
            <a:r>
              <a:rPr dirty="0" sz="2400" spc="-9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  Egypt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097768" y="1338072"/>
            <a:ext cx="76200" cy="574040"/>
          </a:xfrm>
          <a:custGeom>
            <a:avLst/>
            <a:gdLst/>
            <a:ahLst/>
            <a:cxnLst/>
            <a:rect l="l" t="t" r="r" b="b"/>
            <a:pathLst>
              <a:path w="76200" h="574039">
                <a:moveTo>
                  <a:pt x="31750" y="497713"/>
                </a:moveTo>
                <a:lnTo>
                  <a:pt x="0" y="497713"/>
                </a:lnTo>
                <a:lnTo>
                  <a:pt x="38100" y="573913"/>
                </a:lnTo>
                <a:lnTo>
                  <a:pt x="69850" y="510413"/>
                </a:lnTo>
                <a:lnTo>
                  <a:pt x="31750" y="510413"/>
                </a:lnTo>
                <a:lnTo>
                  <a:pt x="31750" y="497713"/>
                </a:lnTo>
                <a:close/>
              </a:path>
              <a:path w="76200" h="574039">
                <a:moveTo>
                  <a:pt x="44450" y="0"/>
                </a:moveTo>
                <a:lnTo>
                  <a:pt x="31750" y="0"/>
                </a:lnTo>
                <a:lnTo>
                  <a:pt x="31750" y="510413"/>
                </a:lnTo>
                <a:lnTo>
                  <a:pt x="44450" y="510413"/>
                </a:lnTo>
                <a:lnTo>
                  <a:pt x="44450" y="0"/>
                </a:lnTo>
                <a:close/>
              </a:path>
              <a:path w="76200" h="574039">
                <a:moveTo>
                  <a:pt x="76200" y="497713"/>
                </a:moveTo>
                <a:lnTo>
                  <a:pt x="44450" y="497713"/>
                </a:lnTo>
                <a:lnTo>
                  <a:pt x="44450" y="510413"/>
                </a:lnTo>
                <a:lnTo>
                  <a:pt x="69850" y="510413"/>
                </a:lnTo>
                <a:lnTo>
                  <a:pt x="76200" y="4977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539866" y="1485317"/>
            <a:ext cx="4308475" cy="1659889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741045">
              <a:lnSpc>
                <a:spcPct val="100000"/>
              </a:lnSpc>
              <a:spcBef>
                <a:spcPts val="775"/>
              </a:spcBef>
            </a:pPr>
            <a:r>
              <a:rPr dirty="0" sz="2400" spc="-10">
                <a:latin typeface="Calibri"/>
                <a:cs typeface="Calibri"/>
              </a:rPr>
              <a:t>Slavery </a:t>
            </a:r>
            <a:r>
              <a:rPr dirty="0" sz="2400">
                <a:latin typeface="Calibri"/>
                <a:cs typeface="Calibri"/>
              </a:rPr>
              <a:t>in </a:t>
            </a:r>
            <a:r>
              <a:rPr dirty="0" sz="2400" spc="-10">
                <a:latin typeface="Calibri"/>
                <a:cs typeface="Calibri"/>
              </a:rPr>
              <a:t>Egypt (Exod</a:t>
            </a:r>
            <a:r>
              <a:rPr dirty="0" sz="2400" spc="-9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12:40)</a:t>
            </a:r>
            <a:endParaRPr sz="2400">
              <a:latin typeface="Calibri"/>
              <a:cs typeface="Calibri"/>
            </a:endParaRPr>
          </a:p>
          <a:p>
            <a:pPr marL="12700" marR="2467610">
              <a:lnSpc>
                <a:spcPct val="100000"/>
              </a:lnSpc>
              <a:spcBef>
                <a:spcPts val="670"/>
              </a:spcBef>
            </a:pPr>
            <a:r>
              <a:rPr dirty="0" sz="2400" spc="-5">
                <a:latin typeface="Calibri"/>
                <a:cs typeface="Calibri"/>
              </a:rPr>
              <a:t>Jacob </a:t>
            </a:r>
            <a:r>
              <a:rPr dirty="0" sz="2400">
                <a:latin typeface="Calibri"/>
                <a:cs typeface="Calibri"/>
              </a:rPr>
              <a:t>and  </a:t>
            </a:r>
            <a:r>
              <a:rPr dirty="0" sz="2400" spc="-10">
                <a:latin typeface="Calibri"/>
                <a:cs typeface="Calibri"/>
              </a:rPr>
              <a:t>family dwelt</a:t>
            </a:r>
            <a:r>
              <a:rPr dirty="0" sz="2400" spc="-8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  </a:t>
            </a:r>
            <a:r>
              <a:rPr dirty="0" sz="2400" spc="-5">
                <a:latin typeface="Calibri"/>
                <a:cs typeface="Calibri"/>
              </a:rPr>
              <a:t>Egypt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70803" y="1309116"/>
            <a:ext cx="76200" cy="603250"/>
          </a:xfrm>
          <a:custGeom>
            <a:avLst/>
            <a:gdLst/>
            <a:ahLst/>
            <a:cxnLst/>
            <a:rect l="l" t="t" r="r" b="b"/>
            <a:pathLst>
              <a:path w="76200" h="603250">
                <a:moveTo>
                  <a:pt x="31750" y="527050"/>
                </a:moveTo>
                <a:lnTo>
                  <a:pt x="0" y="527050"/>
                </a:lnTo>
                <a:lnTo>
                  <a:pt x="38100" y="603250"/>
                </a:lnTo>
                <a:lnTo>
                  <a:pt x="69850" y="539750"/>
                </a:lnTo>
                <a:lnTo>
                  <a:pt x="31750" y="539750"/>
                </a:lnTo>
                <a:lnTo>
                  <a:pt x="31750" y="527050"/>
                </a:lnTo>
                <a:close/>
              </a:path>
              <a:path w="76200" h="603250">
                <a:moveTo>
                  <a:pt x="44450" y="0"/>
                </a:moveTo>
                <a:lnTo>
                  <a:pt x="31750" y="0"/>
                </a:lnTo>
                <a:lnTo>
                  <a:pt x="31750" y="539750"/>
                </a:lnTo>
                <a:lnTo>
                  <a:pt x="44450" y="539750"/>
                </a:lnTo>
                <a:lnTo>
                  <a:pt x="44450" y="0"/>
                </a:lnTo>
                <a:close/>
              </a:path>
              <a:path w="76200" h="603250">
                <a:moveTo>
                  <a:pt x="76200" y="527050"/>
                </a:moveTo>
                <a:lnTo>
                  <a:pt x="44450" y="527050"/>
                </a:lnTo>
                <a:lnTo>
                  <a:pt x="44450" y="539750"/>
                </a:lnTo>
                <a:lnTo>
                  <a:pt x="69850" y="539750"/>
                </a:lnTo>
                <a:lnTo>
                  <a:pt x="76200" y="527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48739" y="1299972"/>
            <a:ext cx="10281920" cy="76200"/>
          </a:xfrm>
          <a:custGeom>
            <a:avLst/>
            <a:gdLst/>
            <a:ahLst/>
            <a:cxnLst/>
            <a:rect l="l" t="t" r="r" b="b"/>
            <a:pathLst>
              <a:path w="10281920" h="76200">
                <a:moveTo>
                  <a:pt x="10205212" y="0"/>
                </a:moveTo>
                <a:lnTo>
                  <a:pt x="10205212" y="76200"/>
                </a:lnTo>
                <a:lnTo>
                  <a:pt x="10268712" y="44450"/>
                </a:lnTo>
                <a:lnTo>
                  <a:pt x="10217912" y="44450"/>
                </a:lnTo>
                <a:lnTo>
                  <a:pt x="10217912" y="31750"/>
                </a:lnTo>
                <a:lnTo>
                  <a:pt x="10268712" y="31750"/>
                </a:lnTo>
                <a:lnTo>
                  <a:pt x="10205212" y="0"/>
                </a:lnTo>
                <a:close/>
              </a:path>
              <a:path w="10281920" h="76200">
                <a:moveTo>
                  <a:pt x="10205212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0205212" y="44450"/>
                </a:lnTo>
                <a:lnTo>
                  <a:pt x="10205212" y="31750"/>
                </a:lnTo>
                <a:close/>
              </a:path>
              <a:path w="10281920" h="76200">
                <a:moveTo>
                  <a:pt x="10268712" y="31750"/>
                </a:moveTo>
                <a:lnTo>
                  <a:pt x="10217912" y="31750"/>
                </a:lnTo>
                <a:lnTo>
                  <a:pt x="10217912" y="44450"/>
                </a:lnTo>
                <a:lnTo>
                  <a:pt x="10268712" y="44450"/>
                </a:lnTo>
                <a:lnTo>
                  <a:pt x="10281412" y="38100"/>
                </a:lnTo>
                <a:lnTo>
                  <a:pt x="1026871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08903" y="1519427"/>
            <a:ext cx="5427345" cy="76200"/>
          </a:xfrm>
          <a:custGeom>
            <a:avLst/>
            <a:gdLst/>
            <a:ahLst/>
            <a:cxnLst/>
            <a:rect l="l" t="t" r="r" b="b"/>
            <a:pathLst>
              <a:path w="5427345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5427345" h="76200">
                <a:moveTo>
                  <a:pt x="5350764" y="0"/>
                </a:moveTo>
                <a:lnTo>
                  <a:pt x="5350764" y="76200"/>
                </a:lnTo>
                <a:lnTo>
                  <a:pt x="5414264" y="44450"/>
                </a:lnTo>
                <a:lnTo>
                  <a:pt x="5363464" y="44450"/>
                </a:lnTo>
                <a:lnTo>
                  <a:pt x="5363464" y="31750"/>
                </a:lnTo>
                <a:lnTo>
                  <a:pt x="5414264" y="31750"/>
                </a:lnTo>
                <a:lnTo>
                  <a:pt x="5350764" y="0"/>
                </a:lnTo>
                <a:close/>
              </a:path>
              <a:path w="5427345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5427345" h="76200">
                <a:moveTo>
                  <a:pt x="5350764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5350764" y="44450"/>
                </a:lnTo>
                <a:lnTo>
                  <a:pt x="5350764" y="31750"/>
                </a:lnTo>
                <a:close/>
              </a:path>
              <a:path w="5427345" h="76200">
                <a:moveTo>
                  <a:pt x="5414264" y="31750"/>
                </a:moveTo>
                <a:lnTo>
                  <a:pt x="5363464" y="31750"/>
                </a:lnTo>
                <a:lnTo>
                  <a:pt x="5363464" y="44450"/>
                </a:lnTo>
                <a:lnTo>
                  <a:pt x="5414264" y="44450"/>
                </a:lnTo>
                <a:lnTo>
                  <a:pt x="5426964" y="38100"/>
                </a:lnTo>
                <a:lnTo>
                  <a:pt x="541426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(17) Video:</a:t>
            </a:r>
            <a:r>
              <a:rPr dirty="0" spc="40"/>
              <a:t> </a:t>
            </a:r>
            <a:r>
              <a:rPr dirty="0" spc="-5"/>
              <a:t>1:51:20-1:54:20</a:t>
            </a:r>
          </a:p>
          <a:p>
            <a:pPr marL="12700">
              <a:lnSpc>
                <a:spcPct val="100000"/>
              </a:lnSpc>
            </a:pPr>
            <a:r>
              <a:rPr dirty="0" spc="-20"/>
              <a:t>(Viewers </a:t>
            </a:r>
            <a:r>
              <a:rPr dirty="0" spc="-15"/>
              <a:t>are </a:t>
            </a:r>
            <a:r>
              <a:rPr dirty="0" spc="-10"/>
              <a:t>cautioned </a:t>
            </a:r>
            <a:r>
              <a:rPr dirty="0" spc="-5"/>
              <a:t>on the </a:t>
            </a:r>
            <a:r>
              <a:rPr dirty="0" spc="-20"/>
              <a:t>inaccurate </a:t>
            </a:r>
            <a:r>
              <a:rPr dirty="0" spc="-5"/>
              <a:t>parts of the</a:t>
            </a:r>
            <a:r>
              <a:rPr dirty="0" spc="170"/>
              <a:t> </a:t>
            </a:r>
            <a:r>
              <a:rPr dirty="0" spc="-10"/>
              <a:t>video)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81124"/>
            <a:ext cx="1873250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(Source: </a:t>
            </a:r>
            <a:r>
              <a:rPr dirty="0" sz="1000" spc="-10">
                <a:latin typeface="Calibri"/>
                <a:cs typeface="Calibri"/>
              </a:rPr>
              <a:t>The </a:t>
            </a:r>
            <a:r>
              <a:rPr dirty="0" sz="1000" spc="-5">
                <a:latin typeface="Calibri"/>
                <a:cs typeface="Calibri"/>
              </a:rPr>
              <a:t>Bible Stories, Abraham  By Lube Production)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48716"/>
            <a:ext cx="5050155" cy="9372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100"/>
              </a:spcBef>
            </a:pPr>
            <a:r>
              <a:rPr dirty="0" spc="-5" b="1">
                <a:latin typeface="Calibri"/>
                <a:cs typeface="Calibri"/>
              </a:rPr>
              <a:t>(18) Spiritual Lesson: </a:t>
            </a:r>
            <a:r>
              <a:rPr dirty="0" spc="-10" b="1">
                <a:latin typeface="Calibri"/>
                <a:cs typeface="Calibri"/>
              </a:rPr>
              <a:t>Our </a:t>
            </a:r>
            <a:r>
              <a:rPr dirty="0" spc="-15" b="1">
                <a:latin typeface="Calibri"/>
                <a:cs typeface="Calibri"/>
              </a:rPr>
              <a:t>future </a:t>
            </a:r>
            <a:r>
              <a:rPr dirty="0" spc="-5" b="1">
                <a:latin typeface="Calibri"/>
                <a:cs typeface="Calibri"/>
              </a:rPr>
              <a:t>is  </a:t>
            </a:r>
            <a:r>
              <a:rPr dirty="0" spc="-10" b="1">
                <a:latin typeface="Calibri"/>
                <a:cs typeface="Calibri"/>
              </a:rPr>
              <a:t>ordained by</a:t>
            </a:r>
            <a:r>
              <a:rPr dirty="0" spc="35" b="1">
                <a:latin typeface="Calibri"/>
                <a:cs typeface="Calibri"/>
              </a:rPr>
              <a:t> </a:t>
            </a:r>
            <a:r>
              <a:rPr dirty="0" spc="-10" b="1">
                <a:latin typeface="Calibri"/>
                <a:cs typeface="Calibri"/>
              </a:rPr>
              <a:t>God.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2022195"/>
            <a:ext cx="6193790" cy="2865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900" marR="970280" indent="-457200">
              <a:lnSpc>
                <a:spcPct val="106800"/>
              </a:lnSpc>
              <a:spcBef>
                <a:spcPts val="9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25">
                <a:latin typeface="Times New Roman"/>
                <a:cs typeface="Times New Roman"/>
              </a:rPr>
              <a:t>Westminster </a:t>
            </a:r>
            <a:r>
              <a:rPr dirty="0" sz="2800" spc="-5">
                <a:latin typeface="Times New Roman"/>
                <a:cs typeface="Times New Roman"/>
              </a:rPr>
              <a:t>Confession of Faith,  Chapter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3: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6900"/>
              </a:lnSpc>
              <a:spcBef>
                <a:spcPts val="815"/>
              </a:spcBef>
            </a:pPr>
            <a:r>
              <a:rPr dirty="0" sz="2800" spc="-5" i="1">
                <a:latin typeface="Times New Roman"/>
                <a:cs typeface="Times New Roman"/>
              </a:rPr>
              <a:t>“I. God </a:t>
            </a:r>
            <a:r>
              <a:rPr dirty="0" sz="2800" spc="-30" i="1">
                <a:latin typeface="Times New Roman"/>
                <a:cs typeface="Times New Roman"/>
              </a:rPr>
              <a:t>from </a:t>
            </a:r>
            <a:r>
              <a:rPr dirty="0" sz="2800" i="1">
                <a:latin typeface="Times New Roman"/>
                <a:cs typeface="Times New Roman"/>
              </a:rPr>
              <a:t>all </a:t>
            </a:r>
            <a:r>
              <a:rPr dirty="0" sz="2800" spc="-5" i="1">
                <a:latin typeface="Times New Roman"/>
                <a:cs typeface="Times New Roman"/>
              </a:rPr>
              <a:t>eternity </a:t>
            </a:r>
            <a:r>
              <a:rPr dirty="0" sz="2800" i="1">
                <a:latin typeface="Times New Roman"/>
                <a:cs typeface="Times New Roman"/>
              </a:rPr>
              <a:t>did </a:t>
            </a:r>
            <a:r>
              <a:rPr dirty="0" sz="2800" spc="-5" i="1">
                <a:latin typeface="Times New Roman"/>
                <a:cs typeface="Times New Roman"/>
              </a:rPr>
              <a:t>by the </a:t>
            </a:r>
            <a:r>
              <a:rPr dirty="0" sz="2800" spc="-10" i="1">
                <a:latin typeface="Times New Roman"/>
                <a:cs typeface="Times New Roman"/>
              </a:rPr>
              <a:t>most  </a:t>
            </a:r>
            <a:r>
              <a:rPr dirty="0" sz="2800" spc="-5" i="1">
                <a:latin typeface="Times New Roman"/>
                <a:cs typeface="Times New Roman"/>
              </a:rPr>
              <a:t>and holy counsel of </a:t>
            </a:r>
            <a:r>
              <a:rPr dirty="0" sz="2800" i="1">
                <a:latin typeface="Times New Roman"/>
                <a:cs typeface="Times New Roman"/>
              </a:rPr>
              <a:t>his </a:t>
            </a:r>
            <a:r>
              <a:rPr dirty="0" sz="2800" spc="-5" i="1">
                <a:latin typeface="Times New Roman"/>
                <a:cs typeface="Times New Roman"/>
              </a:rPr>
              <a:t>own will, </a:t>
            </a:r>
            <a:r>
              <a:rPr dirty="0" sz="2800" spc="-25" i="1">
                <a:latin typeface="Times New Roman"/>
                <a:cs typeface="Times New Roman"/>
              </a:rPr>
              <a:t>freely </a:t>
            </a:r>
            <a:r>
              <a:rPr dirty="0" sz="2800" spc="-5" i="1">
                <a:latin typeface="Times New Roman"/>
                <a:cs typeface="Times New Roman"/>
              </a:rPr>
              <a:t>and  unchangeably </a:t>
            </a:r>
            <a:r>
              <a:rPr dirty="0" sz="2800" spc="-20" i="1">
                <a:latin typeface="Times New Roman"/>
                <a:cs typeface="Times New Roman"/>
              </a:rPr>
              <a:t>ordain </a:t>
            </a:r>
            <a:r>
              <a:rPr dirty="0" sz="2800" spc="-5" i="1">
                <a:latin typeface="Times New Roman"/>
                <a:cs typeface="Times New Roman"/>
              </a:rPr>
              <a:t>whatsoever comes </a:t>
            </a:r>
            <a:r>
              <a:rPr dirty="0" sz="2800" i="1">
                <a:latin typeface="Times New Roman"/>
                <a:cs typeface="Times New Roman"/>
              </a:rPr>
              <a:t>to  </a:t>
            </a:r>
            <a:r>
              <a:rPr dirty="0" sz="2800" spc="-5" i="1">
                <a:latin typeface="Times New Roman"/>
                <a:cs typeface="Times New Roman"/>
              </a:rPr>
              <a:t>pass;”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5554471"/>
            <a:ext cx="3478529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Times New Roman"/>
                <a:cs typeface="Times New Roman"/>
              </a:rPr>
              <a:t>“Ordain” </a:t>
            </a:r>
            <a:r>
              <a:rPr dirty="0" sz="2800" spc="-10">
                <a:latin typeface="Times New Roman"/>
                <a:cs typeface="Times New Roman"/>
              </a:rPr>
              <a:t>means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“order”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40022" y="5783071"/>
            <a:ext cx="20967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Times New Roman"/>
                <a:cs typeface="Times New Roman"/>
              </a:rPr>
              <a:t>(</a:t>
            </a:r>
            <a:r>
              <a:rPr dirty="0" u="sng" sz="10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Definitions </a:t>
            </a:r>
            <a:r>
              <a:rPr dirty="0" u="sng" sz="10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from Oxford </a:t>
            </a:r>
            <a:r>
              <a:rPr dirty="0" u="sng" sz="10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Languages</a:t>
            </a:r>
            <a:r>
              <a:rPr dirty="0" sz="1000" spc="-105">
                <a:solidFill>
                  <a:srgbClr val="0462C1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000" spc="-5">
                <a:solidFill>
                  <a:srgbClr val="6F7579"/>
                </a:solidFill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512052" y="0"/>
            <a:ext cx="5676900" cy="56753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592061" y="5814771"/>
            <a:ext cx="51949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</a:t>
            </a:r>
            <a:r>
              <a:rPr dirty="0" sz="1000" spc="-5">
                <a:latin typeface="Calibri"/>
                <a:cs typeface="Calibri"/>
                <a:hlinkClick r:id="rId4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4"/>
              </a:rPr>
              <a:t>w.faithgateway.com/god-has-a-plan-for-your-life-child-s-life-too/#.YbRXdL1Bwag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88747"/>
            <a:ext cx="3670935" cy="173291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(19)We </a:t>
            </a:r>
            <a:r>
              <a:rPr dirty="0" spc="-5"/>
              <a:t>should </a:t>
            </a:r>
            <a:r>
              <a:rPr dirty="0" spc="-20"/>
              <a:t>feel  </a:t>
            </a:r>
            <a:r>
              <a:rPr dirty="0" spc="-15"/>
              <a:t>secure </a:t>
            </a:r>
            <a:r>
              <a:rPr dirty="0" spc="-10"/>
              <a:t>that </a:t>
            </a:r>
            <a:r>
              <a:rPr dirty="0" spc="-5"/>
              <a:t>God </a:t>
            </a:r>
            <a:r>
              <a:rPr dirty="0" spc="-10"/>
              <a:t>has  </a:t>
            </a:r>
            <a:r>
              <a:rPr dirty="0" spc="-15"/>
              <a:t>ordained </a:t>
            </a:r>
            <a:r>
              <a:rPr dirty="0" spc="-5"/>
              <a:t>all the </a:t>
            </a:r>
            <a:r>
              <a:rPr dirty="0" spc="-15"/>
              <a:t>events  </a:t>
            </a:r>
            <a:r>
              <a:rPr dirty="0" spc="-5"/>
              <a:t>in our </a:t>
            </a:r>
            <a:r>
              <a:rPr dirty="0" spc="-20"/>
              <a:t>life.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423286"/>
            <a:ext cx="325437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20">
                <a:latin typeface="Calibri"/>
                <a:cs typeface="Calibri"/>
              </a:rPr>
              <a:t>Suffering </a:t>
            </a:r>
            <a:r>
              <a:rPr dirty="0" sz="2800" spc="-5">
                <a:latin typeface="Calibri"/>
                <a:cs typeface="Calibri"/>
              </a:rPr>
              <a:t>in </a:t>
            </a:r>
            <a:r>
              <a:rPr dirty="0" sz="2800" spc="-10">
                <a:latin typeface="Calibri"/>
                <a:cs typeface="Calibri"/>
              </a:rPr>
              <a:t>captivity</a:t>
            </a:r>
            <a:endParaRPr sz="2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2800" spc="-5">
                <a:latin typeface="Calibri"/>
                <a:cs typeface="Calibri"/>
              </a:rPr>
              <a:t>– </a:t>
            </a:r>
            <a:r>
              <a:rPr dirty="0" sz="2800" spc="-10">
                <a:latin typeface="Calibri"/>
                <a:cs typeface="Calibri"/>
              </a:rPr>
              <a:t>Jeremiah </a:t>
            </a:r>
            <a:r>
              <a:rPr dirty="0" sz="2800" spc="-5">
                <a:latin typeface="Calibri"/>
                <a:cs typeface="Calibri"/>
              </a:rPr>
              <a:t>29:11:</a:t>
            </a:r>
            <a:endParaRPr sz="2800">
              <a:latin typeface="Calibri"/>
              <a:cs typeface="Calibri"/>
            </a:endParaRPr>
          </a:p>
          <a:p>
            <a:pPr marL="12700" marR="78740" indent="457200">
              <a:lnSpc>
                <a:spcPct val="100000"/>
              </a:lnSpc>
            </a:pPr>
            <a:r>
              <a:rPr dirty="0" sz="2800" spc="-15" b="1">
                <a:solidFill>
                  <a:srgbClr val="445F84"/>
                </a:solidFill>
                <a:latin typeface="Calibri"/>
                <a:cs typeface="Calibri"/>
              </a:rPr>
              <a:t>“For </a:t>
            </a:r>
            <a:r>
              <a:rPr dirty="0" sz="2800" spc="-5" b="1">
                <a:solidFill>
                  <a:srgbClr val="445F84"/>
                </a:solidFill>
                <a:latin typeface="Calibri"/>
                <a:cs typeface="Calibri"/>
              </a:rPr>
              <a:t>I know the  </a:t>
            </a:r>
            <a:r>
              <a:rPr dirty="0" sz="2800" spc="-10" b="1">
                <a:solidFill>
                  <a:srgbClr val="445F84"/>
                </a:solidFill>
                <a:latin typeface="Calibri"/>
                <a:cs typeface="Calibri"/>
              </a:rPr>
              <a:t>thoughts that </a:t>
            </a:r>
            <a:r>
              <a:rPr dirty="0" sz="2800" spc="-5" b="1">
                <a:solidFill>
                  <a:srgbClr val="445F84"/>
                </a:solidFill>
                <a:latin typeface="Calibri"/>
                <a:cs typeface="Calibri"/>
              </a:rPr>
              <a:t>I think  </a:t>
            </a:r>
            <a:r>
              <a:rPr dirty="0" sz="2800" spc="-20" b="1">
                <a:solidFill>
                  <a:srgbClr val="445F84"/>
                </a:solidFill>
                <a:latin typeface="Calibri"/>
                <a:cs typeface="Calibri"/>
              </a:rPr>
              <a:t>toward </a:t>
            </a:r>
            <a:r>
              <a:rPr dirty="0" sz="2800" spc="-10" b="1">
                <a:solidFill>
                  <a:srgbClr val="445F84"/>
                </a:solidFill>
                <a:latin typeface="Calibri"/>
                <a:cs typeface="Calibri"/>
              </a:rPr>
              <a:t>you, </a:t>
            </a:r>
            <a:r>
              <a:rPr dirty="0" sz="2800" spc="-5" b="1">
                <a:solidFill>
                  <a:srgbClr val="445F84"/>
                </a:solidFill>
                <a:latin typeface="Calibri"/>
                <a:cs typeface="Calibri"/>
              </a:rPr>
              <a:t>saith the  </a:t>
            </a:r>
            <a:r>
              <a:rPr dirty="0" sz="2800" spc="-25" b="1">
                <a:solidFill>
                  <a:srgbClr val="445F84"/>
                </a:solidFill>
                <a:latin typeface="Calibri"/>
                <a:cs typeface="Calibri"/>
              </a:rPr>
              <a:t>LORD, </a:t>
            </a:r>
            <a:r>
              <a:rPr dirty="0" sz="2800" spc="-10" b="1">
                <a:solidFill>
                  <a:srgbClr val="445F84"/>
                </a:solidFill>
                <a:latin typeface="Calibri"/>
                <a:cs typeface="Calibri"/>
              </a:rPr>
              <a:t>thoughts </a:t>
            </a:r>
            <a:r>
              <a:rPr dirty="0" sz="2800" spc="-5" b="1">
                <a:solidFill>
                  <a:srgbClr val="445F84"/>
                </a:solidFill>
                <a:latin typeface="Calibri"/>
                <a:cs typeface="Calibri"/>
              </a:rPr>
              <a:t>of  peace, and not of  </a:t>
            </a:r>
            <a:r>
              <a:rPr dirty="0" sz="2800" spc="-10" b="1">
                <a:solidFill>
                  <a:srgbClr val="445F84"/>
                </a:solidFill>
                <a:latin typeface="Calibri"/>
                <a:cs typeface="Calibri"/>
              </a:rPr>
              <a:t>evil, </a:t>
            </a:r>
            <a:r>
              <a:rPr dirty="0" sz="2800" spc="-15" b="1">
                <a:solidFill>
                  <a:srgbClr val="445F84"/>
                </a:solidFill>
                <a:latin typeface="Calibri"/>
                <a:cs typeface="Calibri"/>
              </a:rPr>
              <a:t>to give you </a:t>
            </a:r>
            <a:r>
              <a:rPr dirty="0" sz="2800" spc="-5" b="1">
                <a:solidFill>
                  <a:srgbClr val="445F84"/>
                </a:solidFill>
                <a:latin typeface="Calibri"/>
                <a:cs typeface="Calibri"/>
              </a:rPr>
              <a:t>an  </a:t>
            </a:r>
            <a:r>
              <a:rPr dirty="0" sz="2800" spc="-20" b="1">
                <a:solidFill>
                  <a:srgbClr val="445F84"/>
                </a:solidFill>
                <a:latin typeface="Calibri"/>
                <a:cs typeface="Calibri"/>
              </a:rPr>
              <a:t>expected</a:t>
            </a:r>
            <a:r>
              <a:rPr dirty="0" sz="2800" spc="25" b="1">
                <a:solidFill>
                  <a:srgbClr val="445F84"/>
                </a:solidFill>
                <a:latin typeface="Calibri"/>
                <a:cs typeface="Calibri"/>
              </a:rPr>
              <a:t> </a:t>
            </a:r>
            <a:r>
              <a:rPr dirty="0" sz="2800" spc="-50" b="1">
                <a:solidFill>
                  <a:srgbClr val="445F84"/>
                </a:solidFill>
                <a:latin typeface="Calibri"/>
                <a:cs typeface="Calibri"/>
              </a:rPr>
              <a:t>end.”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91355" y="0"/>
            <a:ext cx="8200644" cy="6403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104631" y="3653028"/>
            <a:ext cx="76200" cy="1773555"/>
          </a:xfrm>
          <a:custGeom>
            <a:avLst/>
            <a:gdLst/>
            <a:ahLst/>
            <a:cxnLst/>
            <a:rect l="l" t="t" r="r" b="b"/>
            <a:pathLst>
              <a:path w="76200" h="1773554">
                <a:moveTo>
                  <a:pt x="31750" y="1696847"/>
                </a:moveTo>
                <a:lnTo>
                  <a:pt x="0" y="1696847"/>
                </a:lnTo>
                <a:lnTo>
                  <a:pt x="38100" y="1773047"/>
                </a:lnTo>
                <a:lnTo>
                  <a:pt x="69850" y="1709547"/>
                </a:lnTo>
                <a:lnTo>
                  <a:pt x="31750" y="1709547"/>
                </a:lnTo>
                <a:lnTo>
                  <a:pt x="31750" y="1696847"/>
                </a:lnTo>
                <a:close/>
              </a:path>
              <a:path w="76200" h="1773554">
                <a:moveTo>
                  <a:pt x="44450" y="0"/>
                </a:moveTo>
                <a:lnTo>
                  <a:pt x="31750" y="0"/>
                </a:lnTo>
                <a:lnTo>
                  <a:pt x="31750" y="1709547"/>
                </a:lnTo>
                <a:lnTo>
                  <a:pt x="44450" y="1709547"/>
                </a:lnTo>
                <a:lnTo>
                  <a:pt x="44450" y="0"/>
                </a:lnTo>
                <a:close/>
              </a:path>
              <a:path w="76200" h="1773554">
                <a:moveTo>
                  <a:pt x="76200" y="1696847"/>
                </a:moveTo>
                <a:lnTo>
                  <a:pt x="44450" y="1696847"/>
                </a:lnTo>
                <a:lnTo>
                  <a:pt x="44450" y="1709547"/>
                </a:lnTo>
                <a:lnTo>
                  <a:pt x="69850" y="1709547"/>
                </a:lnTo>
                <a:lnTo>
                  <a:pt x="76200" y="16968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756145" y="5445963"/>
            <a:ext cx="219265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538 </a:t>
            </a:r>
            <a:r>
              <a:rPr dirty="0" sz="1800" spc="-5" b="1">
                <a:latin typeface="Calibri"/>
                <a:cs typeface="Calibri"/>
              </a:rPr>
              <a:t>BC: 1</a:t>
            </a:r>
            <a:r>
              <a:rPr dirty="0" baseline="25462" sz="1800" spc="-7" b="1">
                <a:latin typeface="Calibri"/>
                <a:cs typeface="Calibri"/>
              </a:rPr>
              <a:t>st </a:t>
            </a:r>
            <a:r>
              <a:rPr dirty="0" sz="1800" spc="-5" b="1">
                <a:latin typeface="Calibri"/>
                <a:cs typeface="Calibri"/>
              </a:rPr>
              <a:t>Jewish  people </a:t>
            </a:r>
            <a:r>
              <a:rPr dirty="0" sz="1800" spc="-10" b="1">
                <a:latin typeface="Calibri"/>
                <a:cs typeface="Calibri"/>
              </a:rPr>
              <a:t>return to</a:t>
            </a:r>
            <a:r>
              <a:rPr dirty="0" sz="1800" spc="-8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Israel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5000" y="6384442"/>
            <a:ext cx="332740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https://redemptionutah.com/esther-timeline-and-map/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Charlene Tan</dc:creator>
  <dc:title>AdSS4-Abraham’s pre-ordained future</dc:title>
  <dcterms:created xsi:type="dcterms:W3CDTF">2022-05-12T17:07:20Z</dcterms:created>
  <dcterms:modified xsi:type="dcterms:W3CDTF">2022-05-12T17:07:20Z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2021-12-31T00:00:00Z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2022-05-12T00:00:00Z</vt:filetime>
  </property>
</Properties>
</file>