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20523"/>
            <a:ext cx="500824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1614" y="1165098"/>
            <a:ext cx="11748770" cy="2159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hyperlink" Target="http://www.biblestudytools.com/bible-study/topical-studies/prayers-of-thanks-and-gratitude-to-god.html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hyperlink" Target="http://www.goodsalt.com/details/lfwas1294.html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http://www.pinterest.com/pin/414683078167698990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://www.weforum.org/agenda/2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jlifehacks.com/materialism-happiness/" TargetMode="External"/><Relationship Id="rId3" Type="http://schemas.openxmlformats.org/officeDocument/2006/relationships/image" Target="../media/image8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1373" y="349707"/>
            <a:ext cx="851027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25" b="0">
                <a:latin typeface="Calibri Light"/>
                <a:cs typeface="Calibri Light"/>
              </a:rPr>
              <a:t>AdSS3-</a:t>
            </a:r>
            <a:r>
              <a:rPr dirty="0" sz="4400" spc="-25"/>
              <a:t>Abraham </a:t>
            </a:r>
            <a:r>
              <a:rPr dirty="0" sz="4400"/>
              <a:t>and </a:t>
            </a:r>
            <a:r>
              <a:rPr dirty="0" sz="4400" spc="-5"/>
              <a:t>Lot </a:t>
            </a:r>
            <a:r>
              <a:rPr dirty="0" sz="4400" spc="-10"/>
              <a:t>parted</a:t>
            </a:r>
            <a:r>
              <a:rPr dirty="0" sz="4400" spc="-55"/>
              <a:t> </a:t>
            </a:r>
            <a:r>
              <a:rPr dirty="0" sz="4400" spc="-45"/>
              <a:t>ways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6075" y="1501009"/>
            <a:ext cx="6482080" cy="407352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451484" indent="-439420">
              <a:lnSpc>
                <a:spcPct val="100000"/>
              </a:lnSpc>
              <a:spcBef>
                <a:spcPts val="489"/>
              </a:spcBef>
              <a:buSzPct val="96774"/>
              <a:buAutoNum type="arabicParenBoth"/>
              <a:tabLst>
                <a:tab pos="452120" algn="l"/>
              </a:tabLst>
            </a:pPr>
            <a:r>
              <a:rPr dirty="0" sz="3100" spc="-10">
                <a:latin typeface="Calibri"/>
                <a:cs typeface="Calibri"/>
              </a:rPr>
              <a:t>Background</a:t>
            </a:r>
            <a:endParaRPr sz="3100">
              <a:latin typeface="Calibri"/>
              <a:cs typeface="Calibri"/>
            </a:endParaRPr>
          </a:p>
          <a:p>
            <a:pPr lvl="1" marL="698500" marR="84455" indent="-228600">
              <a:lnSpc>
                <a:spcPts val="3610"/>
              </a:lnSpc>
              <a:spcBef>
                <a:spcPts val="5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3100" spc="-5">
                <a:latin typeface="Calibri"/>
                <a:cs typeface="Calibri"/>
              </a:rPr>
              <a:t>In Egypt, </a:t>
            </a:r>
            <a:r>
              <a:rPr dirty="0" sz="3100" spc="-10">
                <a:latin typeface="Calibri"/>
                <a:cs typeface="Calibri"/>
              </a:rPr>
              <a:t>Pharoah </a:t>
            </a:r>
            <a:r>
              <a:rPr dirty="0" sz="3100" spc="-20">
                <a:latin typeface="Calibri"/>
                <a:cs typeface="Calibri"/>
              </a:rPr>
              <a:t>took </a:t>
            </a:r>
            <a:r>
              <a:rPr dirty="0" sz="3100" spc="-15">
                <a:latin typeface="Calibri"/>
                <a:cs typeface="Calibri"/>
              </a:rPr>
              <a:t>Sarah </a:t>
            </a:r>
            <a:r>
              <a:rPr dirty="0" sz="3100" spc="-25">
                <a:latin typeface="Calibri"/>
                <a:cs typeface="Calibri"/>
              </a:rPr>
              <a:t>for </a:t>
            </a:r>
            <a:r>
              <a:rPr dirty="0" sz="3100" spc="-10">
                <a:latin typeface="Calibri"/>
                <a:cs typeface="Calibri"/>
              </a:rPr>
              <a:t>his  </a:t>
            </a:r>
            <a:r>
              <a:rPr dirty="0" sz="3100" spc="-20">
                <a:latin typeface="Calibri"/>
                <a:cs typeface="Calibri"/>
              </a:rPr>
              <a:t>wife.</a:t>
            </a:r>
            <a:endParaRPr sz="3100">
              <a:latin typeface="Calibri"/>
              <a:cs typeface="Calibri"/>
            </a:endParaRPr>
          </a:p>
          <a:p>
            <a:pPr lvl="1" marL="698500" marR="363855" indent="-228600">
              <a:lnSpc>
                <a:spcPts val="362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3100" spc="-10">
                <a:latin typeface="Calibri"/>
                <a:cs typeface="Calibri"/>
              </a:rPr>
              <a:t>Abraham </a:t>
            </a:r>
            <a:r>
              <a:rPr dirty="0" sz="3100" spc="-5">
                <a:latin typeface="Calibri"/>
                <a:cs typeface="Calibri"/>
              </a:rPr>
              <a:t>had lied </a:t>
            </a:r>
            <a:r>
              <a:rPr dirty="0" sz="3100" spc="-25">
                <a:latin typeface="Calibri"/>
                <a:cs typeface="Calibri"/>
              </a:rPr>
              <a:t>to </a:t>
            </a:r>
            <a:r>
              <a:rPr dirty="0" sz="3100" spc="-10">
                <a:latin typeface="Calibri"/>
                <a:cs typeface="Calibri"/>
              </a:rPr>
              <a:t>Pharoah </a:t>
            </a:r>
            <a:r>
              <a:rPr dirty="0" sz="3100" spc="-15">
                <a:latin typeface="Calibri"/>
                <a:cs typeface="Calibri"/>
              </a:rPr>
              <a:t>that  Sarah </a:t>
            </a:r>
            <a:r>
              <a:rPr dirty="0" sz="3100" spc="-20">
                <a:latin typeface="Calibri"/>
                <a:cs typeface="Calibri"/>
              </a:rPr>
              <a:t>was </a:t>
            </a:r>
            <a:r>
              <a:rPr dirty="0" sz="3100" spc="-5">
                <a:latin typeface="Calibri"/>
                <a:cs typeface="Calibri"/>
              </a:rPr>
              <a:t>his</a:t>
            </a:r>
            <a:r>
              <a:rPr dirty="0" sz="3100" spc="20">
                <a:latin typeface="Calibri"/>
                <a:cs typeface="Calibri"/>
              </a:rPr>
              <a:t> </a:t>
            </a:r>
            <a:r>
              <a:rPr dirty="0" sz="3100" spc="-65">
                <a:latin typeface="Calibri"/>
                <a:cs typeface="Calibri"/>
              </a:rPr>
              <a:t>sister.</a:t>
            </a:r>
            <a:endParaRPr sz="3100">
              <a:latin typeface="Calibri"/>
              <a:cs typeface="Calibri"/>
            </a:endParaRPr>
          </a:p>
          <a:p>
            <a:pPr lvl="1" marL="698500" marR="181610" indent="-228600">
              <a:lnSpc>
                <a:spcPts val="3610"/>
              </a:lnSpc>
              <a:spcBef>
                <a:spcPts val="484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3100" spc="-5">
                <a:latin typeface="Calibri"/>
                <a:cs typeface="Calibri"/>
              </a:rPr>
              <a:t>God </a:t>
            </a:r>
            <a:r>
              <a:rPr dirty="0" sz="3100" spc="-10">
                <a:latin typeface="Calibri"/>
                <a:cs typeface="Calibri"/>
              </a:rPr>
              <a:t>intervened </a:t>
            </a:r>
            <a:r>
              <a:rPr dirty="0" sz="3100" spc="-5">
                <a:latin typeface="Calibri"/>
                <a:cs typeface="Calibri"/>
              </a:rPr>
              <a:t>and </a:t>
            </a:r>
            <a:r>
              <a:rPr dirty="0" sz="3100" spc="-25">
                <a:latin typeface="Calibri"/>
                <a:cs typeface="Calibri"/>
              </a:rPr>
              <a:t>restored </a:t>
            </a:r>
            <a:r>
              <a:rPr dirty="0" sz="3100" spc="-15">
                <a:latin typeface="Calibri"/>
                <a:cs typeface="Calibri"/>
              </a:rPr>
              <a:t>Sarah  </a:t>
            </a:r>
            <a:r>
              <a:rPr dirty="0" sz="3100" spc="-5">
                <a:latin typeface="Calibri"/>
                <a:cs typeface="Calibri"/>
              </a:rPr>
              <a:t>back </a:t>
            </a:r>
            <a:r>
              <a:rPr dirty="0" sz="3100" spc="-25">
                <a:latin typeface="Calibri"/>
                <a:cs typeface="Calibri"/>
              </a:rPr>
              <a:t>to</a:t>
            </a:r>
            <a:r>
              <a:rPr dirty="0" sz="3100" spc="-10">
                <a:latin typeface="Calibri"/>
                <a:cs typeface="Calibri"/>
              </a:rPr>
              <a:t> Abraham.</a:t>
            </a:r>
            <a:endParaRPr sz="3100">
              <a:latin typeface="Calibri"/>
              <a:cs typeface="Calibri"/>
            </a:endParaRPr>
          </a:p>
          <a:p>
            <a:pPr marL="538480" indent="-526415">
              <a:lnSpc>
                <a:spcPct val="100000"/>
              </a:lnSpc>
              <a:spcBef>
                <a:spcPts val="790"/>
              </a:spcBef>
              <a:buSzPct val="96774"/>
              <a:buAutoNum type="arabicParenBoth"/>
              <a:tabLst>
                <a:tab pos="539115" algn="l"/>
              </a:tabLst>
            </a:pPr>
            <a:r>
              <a:rPr dirty="0" sz="3100" spc="-10">
                <a:latin typeface="Calibri"/>
                <a:cs typeface="Calibri"/>
              </a:rPr>
              <a:t>Abraham became </a:t>
            </a:r>
            <a:r>
              <a:rPr dirty="0" sz="3100" spc="-15">
                <a:latin typeface="Calibri"/>
                <a:cs typeface="Calibri"/>
              </a:rPr>
              <a:t>wealthy </a:t>
            </a:r>
            <a:r>
              <a:rPr dirty="0" sz="3100" spc="-10">
                <a:latin typeface="Calibri"/>
                <a:cs typeface="Calibri"/>
              </a:rPr>
              <a:t>(Gen</a:t>
            </a:r>
            <a:r>
              <a:rPr dirty="0" sz="3100" spc="-65">
                <a:latin typeface="Calibri"/>
                <a:cs typeface="Calibri"/>
              </a:rPr>
              <a:t> </a:t>
            </a:r>
            <a:r>
              <a:rPr dirty="0" sz="3100" spc="-5">
                <a:latin typeface="Calibri"/>
                <a:cs typeface="Calibri"/>
              </a:rPr>
              <a:t>13:2)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58811" y="1577339"/>
            <a:ext cx="4933188" cy="3703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272273" y="5590743"/>
            <a:ext cx="3897629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3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https://scripturescript.files.wordpress.com/2014/02/abraham1.jpg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44550"/>
            <a:ext cx="9679305" cy="13646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arenBoth" startAt="3"/>
              <a:tabLst>
                <a:tab pos="528320" algn="l"/>
              </a:tabLst>
            </a:pPr>
            <a:r>
              <a:rPr dirty="0" sz="2800" spc="-15">
                <a:latin typeface="Calibri"/>
                <a:cs typeface="Calibri"/>
              </a:rPr>
              <a:t>Abraham </a:t>
            </a:r>
            <a:r>
              <a:rPr dirty="0" sz="2800" spc="-10">
                <a:latin typeface="Calibri"/>
                <a:cs typeface="Calibri"/>
              </a:rPr>
              <a:t>called </a:t>
            </a:r>
            <a:r>
              <a:rPr dirty="0" sz="2800" spc="-20">
                <a:latin typeface="Calibri"/>
                <a:cs typeface="Calibri"/>
              </a:rPr>
              <a:t>to </a:t>
            </a:r>
            <a:r>
              <a:rPr dirty="0" sz="2800" spc="-5">
                <a:latin typeface="Calibri"/>
                <a:cs typeface="Calibri"/>
              </a:rPr>
              <a:t>God. </a:t>
            </a:r>
            <a:r>
              <a:rPr dirty="0" sz="2800" spc="-10">
                <a:latin typeface="Calibri"/>
                <a:cs typeface="Calibri"/>
              </a:rPr>
              <a:t>(Gen</a:t>
            </a:r>
            <a:r>
              <a:rPr dirty="0" sz="2800" spc="7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13:4)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arenBoth" startAt="3"/>
            </a:pPr>
            <a:endParaRPr sz="31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arenBoth" startAt="3"/>
              <a:tabLst>
                <a:tab pos="528320" algn="l"/>
                <a:tab pos="3101975" algn="l"/>
              </a:tabLst>
            </a:pPr>
            <a:r>
              <a:rPr dirty="0" sz="2800" spc="-10" b="1">
                <a:latin typeface="Calibri"/>
                <a:cs typeface="Calibri"/>
              </a:rPr>
              <a:t>Spiritual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Lesson:	</a:t>
            </a:r>
            <a:r>
              <a:rPr dirty="0" sz="2800" spc="-10">
                <a:latin typeface="Calibri"/>
                <a:cs typeface="Calibri"/>
              </a:rPr>
              <a:t>Give thanks </a:t>
            </a:r>
            <a:r>
              <a:rPr dirty="0" sz="2800" spc="-15">
                <a:latin typeface="Calibri"/>
                <a:cs typeface="Calibri"/>
              </a:rPr>
              <a:t>to </a:t>
            </a:r>
            <a:r>
              <a:rPr dirty="0" sz="2800" spc="-5">
                <a:latin typeface="Calibri"/>
                <a:cs typeface="Calibri"/>
              </a:rPr>
              <a:t>God when He has blessed</a:t>
            </a:r>
            <a:r>
              <a:rPr dirty="0" sz="2800" spc="145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you.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2081783"/>
            <a:ext cx="12191999" cy="43662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70889" y="6561226"/>
            <a:ext cx="597344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</a:t>
            </a:r>
            <a:r>
              <a:rPr dirty="0" sz="1000" spc="-5">
                <a:latin typeface="Calibri"/>
                <a:cs typeface="Calibri"/>
                <a:hlinkClick r:id="rId3"/>
              </a:rPr>
              <a:t>://w</a:t>
            </a:r>
            <a:r>
              <a:rPr dirty="0" sz="1000" spc="-5">
                <a:latin typeface="Calibri"/>
                <a:cs typeface="Calibri"/>
              </a:rPr>
              <a:t>ww</a:t>
            </a:r>
            <a:r>
              <a:rPr dirty="0" sz="1000" spc="-5">
                <a:latin typeface="Calibri"/>
                <a:cs typeface="Calibri"/>
                <a:hlinkClick r:id="rId3"/>
              </a:rPr>
              <a:t>.biblestudytools.com/bible-study/topical-studies/prayers-of-thanks-and-gratitude-to-god.html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13878"/>
            <a:ext cx="4566920" cy="937894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6800"/>
              </a:lnSpc>
              <a:spcBef>
                <a:spcPts val="105"/>
              </a:spcBef>
            </a:pPr>
            <a:r>
              <a:rPr dirty="0" spc="-5" b="0">
                <a:latin typeface="Calibri"/>
                <a:cs typeface="Calibri"/>
              </a:rPr>
              <a:t>(5) </a:t>
            </a:r>
            <a:r>
              <a:rPr dirty="0" spc="-15" b="0">
                <a:latin typeface="Calibri"/>
                <a:cs typeface="Calibri"/>
              </a:rPr>
              <a:t>Dispute </a:t>
            </a:r>
            <a:r>
              <a:rPr dirty="0" spc="-10" b="0">
                <a:latin typeface="Calibri"/>
                <a:cs typeface="Calibri"/>
              </a:rPr>
              <a:t>between </a:t>
            </a:r>
            <a:r>
              <a:rPr dirty="0" spc="-30" b="0">
                <a:latin typeface="Calibri"/>
                <a:cs typeface="Calibri"/>
              </a:rPr>
              <a:t>Abraham’s  </a:t>
            </a:r>
            <a:r>
              <a:rPr dirty="0" spc="-15" b="0">
                <a:latin typeface="Calibri"/>
                <a:cs typeface="Calibri"/>
              </a:rPr>
              <a:t>herdsmen </a:t>
            </a:r>
            <a:r>
              <a:rPr dirty="0" spc="-5" b="0">
                <a:latin typeface="Calibri"/>
                <a:cs typeface="Calibri"/>
              </a:rPr>
              <a:t>and </a:t>
            </a:r>
            <a:r>
              <a:rPr dirty="0" spc="-20" b="0">
                <a:latin typeface="Calibri"/>
                <a:cs typeface="Calibri"/>
              </a:rPr>
              <a:t>Lot’s</a:t>
            </a:r>
            <a:r>
              <a:rPr dirty="0" spc="35" b="0">
                <a:latin typeface="Calibri"/>
                <a:cs typeface="Calibri"/>
              </a:rPr>
              <a:t> </a:t>
            </a:r>
            <a:r>
              <a:rPr dirty="0" spc="-15" b="0">
                <a:latin typeface="Calibri"/>
                <a:cs typeface="Calibri"/>
              </a:rPr>
              <a:t>herdsmen.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27861"/>
            <a:ext cx="4364990" cy="32200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900" marR="5080" indent="-457200">
              <a:lnSpc>
                <a:spcPct val="106800"/>
              </a:lnSpc>
              <a:spcBef>
                <a:spcPts val="9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5">
                <a:latin typeface="Calibri"/>
                <a:cs typeface="Calibri"/>
              </a:rPr>
              <a:t>Both </a:t>
            </a:r>
            <a:r>
              <a:rPr dirty="0" sz="2800" spc="-10">
                <a:latin typeface="Calibri"/>
                <a:cs typeface="Calibri"/>
              </a:rPr>
              <a:t>Abraham </a:t>
            </a:r>
            <a:r>
              <a:rPr dirty="0" sz="2800" spc="-5">
                <a:latin typeface="Calibri"/>
                <a:cs typeface="Calibri"/>
              </a:rPr>
              <a:t>and Lot had  </a:t>
            </a:r>
            <a:r>
              <a:rPr dirty="0" sz="2800" spc="-15">
                <a:latin typeface="Calibri"/>
                <a:cs typeface="Calibri"/>
              </a:rPr>
              <a:t>many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livestock.</a:t>
            </a:r>
            <a:endParaRPr sz="2800">
              <a:latin typeface="Calibri"/>
              <a:cs typeface="Calibri"/>
            </a:endParaRPr>
          </a:p>
          <a:p>
            <a:pPr marL="469900" marR="346710" indent="-457200">
              <a:lnSpc>
                <a:spcPct val="107000"/>
              </a:lnSpc>
              <a:spcBef>
                <a:spcPts val="1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5">
                <a:latin typeface="Calibri"/>
                <a:cs typeface="Calibri"/>
              </a:rPr>
              <a:t>The land </a:t>
            </a:r>
            <a:r>
              <a:rPr dirty="0" sz="2800" spc="-15">
                <a:latin typeface="Calibri"/>
                <a:cs typeface="Calibri"/>
              </a:rPr>
              <a:t>was </a:t>
            </a:r>
            <a:r>
              <a:rPr dirty="0" sz="2800" spc="-10">
                <a:latin typeface="Calibri"/>
                <a:cs typeface="Calibri"/>
              </a:rPr>
              <a:t>not </a:t>
            </a:r>
            <a:r>
              <a:rPr dirty="0" sz="2800" spc="-5">
                <a:latin typeface="Calibri"/>
                <a:cs typeface="Calibri"/>
              </a:rPr>
              <a:t>able </a:t>
            </a:r>
            <a:r>
              <a:rPr dirty="0" sz="2800" spc="-15">
                <a:latin typeface="Calibri"/>
                <a:cs typeface="Calibri"/>
              </a:rPr>
              <a:t>to  </a:t>
            </a:r>
            <a:r>
              <a:rPr dirty="0" sz="2800" spc="-10">
                <a:latin typeface="Calibri"/>
                <a:cs typeface="Calibri"/>
              </a:rPr>
              <a:t>accommodate both of  </a:t>
            </a:r>
            <a:r>
              <a:rPr dirty="0" sz="2800" spc="-5">
                <a:latin typeface="Calibri"/>
                <a:cs typeface="Calibri"/>
              </a:rPr>
              <a:t>them </a:t>
            </a:r>
            <a:r>
              <a:rPr dirty="0" sz="2800" spc="-10">
                <a:latin typeface="Calibri"/>
                <a:cs typeface="Calibri"/>
              </a:rPr>
              <a:t>together </a:t>
            </a:r>
            <a:r>
              <a:rPr dirty="0" sz="2800" spc="-5">
                <a:latin typeface="Calibri"/>
                <a:cs typeface="Calibri"/>
              </a:rPr>
              <a:t>and their  </a:t>
            </a:r>
            <a:r>
              <a:rPr dirty="0" sz="2800" spc="-15">
                <a:latin typeface="Calibri"/>
                <a:cs typeface="Calibri"/>
              </a:rPr>
              <a:t>livestock.</a:t>
            </a:r>
            <a:endParaRPr sz="2800">
              <a:latin typeface="Calibri"/>
              <a:cs typeface="Calibri"/>
            </a:endParaRPr>
          </a:p>
          <a:p>
            <a:pPr marL="2522855">
              <a:lnSpc>
                <a:spcPct val="100000"/>
              </a:lnSpc>
              <a:spcBef>
                <a:spcPts val="225"/>
              </a:spcBef>
            </a:pPr>
            <a:r>
              <a:rPr dirty="0" sz="2800" spc="-5">
                <a:latin typeface="Calibri"/>
                <a:cs typeface="Calibri"/>
              </a:rPr>
              <a:t>Gen: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13:6-7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29428" y="467868"/>
            <a:ext cx="6862572" cy="5353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175628" y="6119876"/>
            <a:ext cx="306768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</a:t>
            </a:r>
            <a:r>
              <a:rPr dirty="0" sz="1000" spc="-5">
                <a:latin typeface="Calibri"/>
                <a:cs typeface="Calibri"/>
                <a:hlinkClick r:id="rId3"/>
              </a:rPr>
              <a:t>//w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  <a:hlinkClick r:id="rId3"/>
              </a:rPr>
              <a:t>w.goodsalt.com/details/lfwas1294.html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444754"/>
            <a:ext cx="39223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 b="0">
                <a:latin typeface="Calibri"/>
                <a:cs typeface="Calibri"/>
              </a:rPr>
              <a:t>(6) </a:t>
            </a:r>
            <a:r>
              <a:rPr dirty="0" spc="-15" b="0">
                <a:latin typeface="Calibri"/>
                <a:cs typeface="Calibri"/>
              </a:rPr>
              <a:t>Abraham </a:t>
            </a:r>
            <a:r>
              <a:rPr dirty="0" spc="-35" b="0">
                <a:latin typeface="Calibri"/>
                <a:cs typeface="Calibri"/>
              </a:rPr>
              <a:t>gave </a:t>
            </a:r>
            <a:r>
              <a:rPr dirty="0" spc="-5" b="0">
                <a:latin typeface="Calibri"/>
                <a:cs typeface="Calibri"/>
              </a:rPr>
              <a:t>in </a:t>
            </a:r>
            <a:r>
              <a:rPr dirty="0" spc="-20" b="0">
                <a:latin typeface="Calibri"/>
                <a:cs typeface="Calibri"/>
              </a:rPr>
              <a:t>to</a:t>
            </a:r>
            <a:r>
              <a:rPr dirty="0" spc="55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Lot.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868688"/>
            <a:ext cx="4681855" cy="53314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927100" marR="38100" indent="-457200">
              <a:lnSpc>
                <a:spcPct val="107200"/>
              </a:lnSpc>
              <a:spcBef>
                <a:spcPts val="105"/>
              </a:spcBef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dirty="0" sz="2800" spc="-10">
                <a:latin typeface="Calibri"/>
                <a:cs typeface="Calibri"/>
              </a:rPr>
              <a:t>Abraham </a:t>
            </a:r>
            <a:r>
              <a:rPr dirty="0" sz="2800" spc="-5">
                <a:latin typeface="Calibri"/>
                <a:cs typeface="Calibri"/>
              </a:rPr>
              <a:t>appealed </a:t>
            </a:r>
            <a:r>
              <a:rPr dirty="0" sz="2800" spc="-15">
                <a:latin typeface="Calibri"/>
                <a:cs typeface="Calibri"/>
              </a:rPr>
              <a:t>to </a:t>
            </a:r>
            <a:r>
              <a:rPr dirty="0" sz="2800" spc="-10">
                <a:latin typeface="Calibri"/>
                <a:cs typeface="Calibri"/>
              </a:rPr>
              <a:t>Lot  that there </a:t>
            </a:r>
            <a:r>
              <a:rPr dirty="0" sz="2800" spc="-5">
                <a:latin typeface="Calibri"/>
                <a:cs typeface="Calibri"/>
              </a:rPr>
              <a:t>be no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quarrels.</a:t>
            </a:r>
            <a:endParaRPr sz="2800">
              <a:latin typeface="Calibri"/>
              <a:cs typeface="Calibri"/>
            </a:endParaRPr>
          </a:p>
          <a:p>
            <a:pPr marL="927100" marR="241935" indent="-457200">
              <a:lnSpc>
                <a:spcPts val="3600"/>
              </a:lnSpc>
              <a:spcBef>
                <a:spcPts val="145"/>
              </a:spcBef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dirty="0" sz="2800" spc="-10">
                <a:latin typeface="Calibri"/>
                <a:cs typeface="Calibri"/>
              </a:rPr>
              <a:t>Abraham </a:t>
            </a:r>
            <a:r>
              <a:rPr dirty="0" sz="2800" spc="-35">
                <a:latin typeface="Calibri"/>
                <a:cs typeface="Calibri"/>
              </a:rPr>
              <a:t>gave </a:t>
            </a:r>
            <a:r>
              <a:rPr dirty="0" sz="2800" spc="-5">
                <a:latin typeface="Calibri"/>
                <a:cs typeface="Calibri"/>
              </a:rPr>
              <a:t>Lot the  option </a:t>
            </a:r>
            <a:r>
              <a:rPr dirty="0" sz="2800" spc="-25">
                <a:latin typeface="Calibri"/>
                <a:cs typeface="Calibri"/>
              </a:rPr>
              <a:t>for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15">
                <a:latin typeface="Calibri"/>
                <a:cs typeface="Calibri"/>
              </a:rPr>
              <a:t>best</a:t>
            </a:r>
            <a:r>
              <a:rPr dirty="0" sz="2800" spc="5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land.</a:t>
            </a:r>
            <a:endParaRPr sz="2800">
              <a:latin typeface="Calibri"/>
              <a:cs typeface="Calibri"/>
            </a:endParaRPr>
          </a:p>
          <a:p>
            <a:pPr marL="927100" marR="829310" indent="-457200">
              <a:lnSpc>
                <a:spcPts val="3590"/>
              </a:lnSpc>
              <a:spcBef>
                <a:spcPts val="10"/>
              </a:spcBef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dirty="0" sz="2800" spc="-5">
                <a:latin typeface="Calibri"/>
                <a:cs typeface="Calibri"/>
              </a:rPr>
              <a:t>Lot </a:t>
            </a:r>
            <a:r>
              <a:rPr dirty="0" sz="2800" spc="-10">
                <a:latin typeface="Calibri"/>
                <a:cs typeface="Calibri"/>
              </a:rPr>
              <a:t>took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10">
                <a:latin typeface="Calibri"/>
                <a:cs typeface="Calibri"/>
              </a:rPr>
              <a:t>plain of  </a:t>
            </a:r>
            <a:r>
              <a:rPr dirty="0" sz="2800" spc="-15">
                <a:latin typeface="Calibri"/>
                <a:cs typeface="Calibri"/>
              </a:rPr>
              <a:t>Jordan</a:t>
            </a:r>
            <a:endParaRPr sz="2800">
              <a:latin typeface="Calibri"/>
              <a:cs typeface="Calibri"/>
            </a:endParaRPr>
          </a:p>
          <a:p>
            <a:pPr marL="2899410">
              <a:lnSpc>
                <a:spcPct val="100000"/>
              </a:lnSpc>
              <a:spcBef>
                <a:spcPts val="85"/>
              </a:spcBef>
            </a:pPr>
            <a:r>
              <a:rPr dirty="0" sz="2800" spc="-5">
                <a:latin typeface="Calibri"/>
                <a:cs typeface="Calibri"/>
              </a:rPr>
              <a:t>Gen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13:8-11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5">
                <a:latin typeface="Calibri"/>
                <a:cs typeface="Calibri"/>
              </a:rPr>
              <a:t>(7) </a:t>
            </a:r>
            <a:r>
              <a:rPr dirty="0" sz="2800" spc="-10">
                <a:latin typeface="Calibri"/>
                <a:cs typeface="Calibri"/>
              </a:rPr>
              <a:t>Video:</a:t>
            </a:r>
            <a:r>
              <a:rPr dirty="0" sz="2800">
                <a:latin typeface="Calibri"/>
                <a:cs typeface="Calibri"/>
              </a:rPr>
              <a:t> 01:27:30-01:30:58</a:t>
            </a:r>
            <a:endParaRPr sz="2800">
              <a:latin typeface="Calibri"/>
              <a:cs typeface="Calibri"/>
            </a:endParaRPr>
          </a:p>
          <a:p>
            <a:pPr marL="12700" marR="323850">
              <a:lnSpc>
                <a:spcPct val="100000"/>
              </a:lnSpc>
              <a:spcBef>
                <a:spcPts val="160"/>
              </a:spcBef>
            </a:pPr>
            <a:r>
              <a:rPr dirty="0" sz="2800" spc="-20">
                <a:latin typeface="Calibri"/>
                <a:cs typeface="Calibri"/>
              </a:rPr>
              <a:t>(Viewers </a:t>
            </a:r>
            <a:r>
              <a:rPr dirty="0" sz="2800" spc="-15">
                <a:latin typeface="Calibri"/>
                <a:cs typeface="Calibri"/>
              </a:rPr>
              <a:t>are </a:t>
            </a:r>
            <a:r>
              <a:rPr dirty="0" sz="2800" spc="-10">
                <a:latin typeface="Calibri"/>
                <a:cs typeface="Calibri"/>
              </a:rPr>
              <a:t>cautioned </a:t>
            </a:r>
            <a:r>
              <a:rPr dirty="0" sz="2800" spc="-5">
                <a:latin typeface="Calibri"/>
                <a:cs typeface="Calibri"/>
              </a:rPr>
              <a:t>on the  </a:t>
            </a:r>
            <a:r>
              <a:rPr dirty="0" sz="2800" spc="-15">
                <a:latin typeface="Calibri"/>
                <a:cs typeface="Calibri"/>
              </a:rPr>
              <a:t>inaccurate </a:t>
            </a:r>
            <a:r>
              <a:rPr dirty="0" sz="2800" spc="-10">
                <a:latin typeface="Calibri"/>
                <a:cs typeface="Calibri"/>
              </a:rPr>
              <a:t>parts </a:t>
            </a:r>
            <a:r>
              <a:rPr dirty="0" sz="2800" spc="-5">
                <a:latin typeface="Calibri"/>
                <a:cs typeface="Calibri"/>
              </a:rPr>
              <a:t>of the</a:t>
            </a:r>
            <a:r>
              <a:rPr dirty="0" sz="2800" spc="2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video)</a:t>
            </a:r>
            <a:endParaRPr sz="2800">
              <a:latin typeface="Calibri"/>
              <a:cs typeface="Calibri"/>
            </a:endParaRPr>
          </a:p>
          <a:p>
            <a:pPr marL="12700" marR="2813685">
              <a:lnSpc>
                <a:spcPct val="100000"/>
              </a:lnSpc>
              <a:spcBef>
                <a:spcPts val="120"/>
              </a:spcBef>
            </a:pPr>
            <a:r>
              <a:rPr dirty="0" sz="1000" spc="-5">
                <a:latin typeface="Calibri"/>
                <a:cs typeface="Calibri"/>
              </a:rPr>
              <a:t>(Source: </a:t>
            </a:r>
            <a:r>
              <a:rPr dirty="0" sz="1000" spc="-10">
                <a:latin typeface="Calibri"/>
                <a:cs typeface="Calibri"/>
              </a:rPr>
              <a:t>The </a:t>
            </a:r>
            <a:r>
              <a:rPr dirty="0" sz="1000" spc="-5">
                <a:latin typeface="Calibri"/>
                <a:cs typeface="Calibri"/>
              </a:rPr>
              <a:t>Bible Stories, Abraham  By Lube Production)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43271" y="0"/>
            <a:ext cx="7348728" cy="60106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922646" y="6138164"/>
            <a:ext cx="44964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2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https://rkwetzel.wordpress.com/2016/06/02/day-4-jordan-river-valley-part-8/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9473" y="4020692"/>
            <a:ext cx="1007744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Calibri"/>
                <a:cs typeface="Calibri"/>
              </a:rPr>
              <a:t>Dead</a:t>
            </a:r>
            <a:r>
              <a:rPr dirty="0" sz="2000" spc="-65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Sea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69834" y="1485748"/>
            <a:ext cx="756285" cy="69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0645">
              <a:lnSpc>
                <a:spcPct val="109000"/>
              </a:lnSpc>
              <a:spcBef>
                <a:spcPts val="100"/>
              </a:spcBef>
            </a:pPr>
            <a:r>
              <a:rPr dirty="0" sz="2000" b="1">
                <a:latin typeface="Calibri"/>
                <a:cs typeface="Calibri"/>
              </a:rPr>
              <a:t>Sea</a:t>
            </a:r>
            <a:r>
              <a:rPr dirty="0" sz="2000" spc="-90" b="1">
                <a:latin typeface="Calibri"/>
                <a:cs typeface="Calibri"/>
              </a:rPr>
              <a:t> </a:t>
            </a:r>
            <a:r>
              <a:rPr dirty="0" sz="2000" b="1">
                <a:latin typeface="Calibri"/>
                <a:cs typeface="Calibri"/>
              </a:rPr>
              <a:t>of  </a:t>
            </a:r>
            <a:r>
              <a:rPr dirty="0" sz="2000" spc="-5" b="1">
                <a:latin typeface="Calibri"/>
                <a:cs typeface="Calibri"/>
              </a:rPr>
              <a:t>G</a:t>
            </a:r>
            <a:r>
              <a:rPr dirty="0" sz="2000" spc="-15" b="1">
                <a:latin typeface="Calibri"/>
                <a:cs typeface="Calibri"/>
              </a:rPr>
              <a:t>a</a:t>
            </a:r>
            <a:r>
              <a:rPr dirty="0" sz="2000" b="1">
                <a:latin typeface="Calibri"/>
                <a:cs typeface="Calibri"/>
              </a:rPr>
              <a:t>lilee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0523"/>
            <a:ext cx="27133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 b="0">
                <a:latin typeface="Calibri"/>
                <a:cs typeface="Calibri"/>
              </a:rPr>
              <a:t>(8) </a:t>
            </a:r>
            <a:r>
              <a:rPr dirty="0" spc="-30" b="0">
                <a:latin typeface="Calibri"/>
                <a:cs typeface="Calibri"/>
              </a:rPr>
              <a:t>Abraham’s</a:t>
            </a:r>
            <a:r>
              <a:rPr dirty="0" spc="-20" b="0">
                <a:latin typeface="Calibri"/>
                <a:cs typeface="Calibri"/>
              </a:rPr>
              <a:t> </a:t>
            </a:r>
            <a:r>
              <a:rPr dirty="0" spc="-15" b="0">
                <a:latin typeface="Calibri"/>
                <a:cs typeface="Calibri"/>
              </a:rPr>
              <a:t>love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36345"/>
            <a:ext cx="4752340" cy="1569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15">
                <a:latin typeface="Calibri"/>
                <a:cs typeface="Calibri"/>
              </a:rPr>
              <a:t>Love </a:t>
            </a:r>
            <a:r>
              <a:rPr dirty="0" sz="2800" spc="-25">
                <a:latin typeface="Calibri"/>
                <a:cs typeface="Calibri"/>
              </a:rPr>
              <a:t>for</a:t>
            </a:r>
            <a:r>
              <a:rPr dirty="0" sz="2800" spc="2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Lot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45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15">
                <a:latin typeface="Calibri"/>
                <a:cs typeface="Calibri"/>
              </a:rPr>
              <a:t>Love </a:t>
            </a:r>
            <a:r>
              <a:rPr dirty="0" sz="2800" spc="-25">
                <a:latin typeface="Calibri"/>
                <a:cs typeface="Calibri"/>
              </a:rPr>
              <a:t>for </a:t>
            </a:r>
            <a:r>
              <a:rPr dirty="0" sz="2800" spc="-5">
                <a:latin typeface="Calibri"/>
                <a:cs typeface="Calibri"/>
              </a:rPr>
              <a:t>the </a:t>
            </a:r>
            <a:r>
              <a:rPr dirty="0" sz="2800" spc="-10">
                <a:latin typeface="Calibri"/>
                <a:cs typeface="Calibri"/>
              </a:rPr>
              <a:t>people </a:t>
            </a:r>
            <a:r>
              <a:rPr dirty="0" sz="2800" spc="-5">
                <a:latin typeface="Calibri"/>
                <a:cs typeface="Calibri"/>
              </a:rPr>
              <a:t>of</a:t>
            </a:r>
            <a:r>
              <a:rPr dirty="0" sz="2800" spc="4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Sodom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59323" y="0"/>
            <a:ext cx="5047487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12547" y="6012586"/>
            <a:ext cx="333819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5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</a:t>
            </a:r>
            <a:r>
              <a:rPr dirty="0" sz="1000" spc="-5">
                <a:latin typeface="Calibri"/>
                <a:cs typeface="Calibri"/>
                <a:hlinkClick r:id="rId3"/>
              </a:rPr>
              <a:t>//w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  <a:hlinkClick r:id="rId3"/>
              </a:rPr>
              <a:t>w.pinterest.com/pin/414683078167698990/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10972"/>
            <a:ext cx="51396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5" b="0">
                <a:latin typeface="Calibri"/>
                <a:cs typeface="Calibri"/>
              </a:rPr>
              <a:t>(9)Lot’s </a:t>
            </a:r>
            <a:r>
              <a:rPr dirty="0" spc="-5" b="0">
                <a:latin typeface="Calibri"/>
                <a:cs typeface="Calibri"/>
              </a:rPr>
              <a:t>choice – the </a:t>
            </a:r>
            <a:r>
              <a:rPr dirty="0" spc="-10" b="0">
                <a:latin typeface="Calibri"/>
                <a:cs typeface="Calibri"/>
              </a:rPr>
              <a:t>plain </a:t>
            </a:r>
            <a:r>
              <a:rPr dirty="0" spc="-5" b="0">
                <a:latin typeface="Calibri"/>
                <a:cs typeface="Calibri"/>
              </a:rPr>
              <a:t>of</a:t>
            </a:r>
            <a:r>
              <a:rPr dirty="0" spc="80" b="0">
                <a:latin typeface="Calibri"/>
                <a:cs typeface="Calibri"/>
              </a:rPr>
              <a:t> </a:t>
            </a:r>
            <a:r>
              <a:rPr dirty="0" spc="-15" b="0">
                <a:latin typeface="Calibri"/>
                <a:cs typeface="Calibri"/>
              </a:rPr>
              <a:t>Jordan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84225" marR="62865" indent="-4572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783590" algn="l"/>
                <a:tab pos="784225" algn="l"/>
              </a:tabLst>
            </a:pPr>
            <a:r>
              <a:rPr dirty="0" spc="-10"/>
              <a:t>Material </a:t>
            </a:r>
            <a:r>
              <a:rPr dirty="0" spc="-15"/>
              <a:t>considerations </a:t>
            </a:r>
            <a:r>
              <a:rPr dirty="0" spc="-20"/>
              <a:t>(well-watered </a:t>
            </a:r>
            <a:r>
              <a:rPr dirty="0" spc="-5"/>
              <a:t>plain, </a:t>
            </a:r>
            <a:r>
              <a:rPr dirty="0" spc="-30"/>
              <a:t>like </a:t>
            </a:r>
            <a:r>
              <a:rPr dirty="0" spc="-5"/>
              <a:t>the </a:t>
            </a:r>
            <a:r>
              <a:rPr dirty="0" spc="-20"/>
              <a:t>garden </a:t>
            </a:r>
            <a:r>
              <a:rPr dirty="0" spc="-5"/>
              <a:t>of the </a:t>
            </a:r>
            <a:r>
              <a:rPr dirty="0" spc="-15"/>
              <a:t>Lord, </a:t>
            </a:r>
            <a:r>
              <a:rPr dirty="0" spc="-30"/>
              <a:t>like  </a:t>
            </a:r>
            <a:r>
              <a:rPr dirty="0" spc="-5"/>
              <a:t>the land of Egypt).</a:t>
            </a:r>
            <a:r>
              <a:rPr dirty="0" spc="55"/>
              <a:t> </a:t>
            </a:r>
            <a:r>
              <a:rPr dirty="0" spc="-10"/>
              <a:t>(Gen:13:10)</a:t>
            </a:r>
          </a:p>
          <a:p>
            <a:pPr marL="784225" marR="5080" indent="-457200">
              <a:lnSpc>
                <a:spcPct val="100000"/>
              </a:lnSpc>
              <a:buFont typeface="Arial"/>
              <a:buChar char="•"/>
              <a:tabLst>
                <a:tab pos="783590" algn="l"/>
                <a:tab pos="784225" algn="l"/>
              </a:tabLst>
            </a:pPr>
            <a:r>
              <a:rPr dirty="0" spc="-5"/>
              <a:t>It </a:t>
            </a:r>
            <a:r>
              <a:rPr dirty="0" spc="-15"/>
              <a:t>was </a:t>
            </a:r>
            <a:r>
              <a:rPr dirty="0" spc="-5"/>
              <a:t>also near Sodom </a:t>
            </a:r>
            <a:r>
              <a:rPr dirty="0" spc="-10"/>
              <a:t>where </a:t>
            </a:r>
            <a:r>
              <a:rPr dirty="0" spc="-15"/>
              <a:t>profitable trade </a:t>
            </a:r>
            <a:r>
              <a:rPr dirty="0" spc="-10"/>
              <a:t>could </a:t>
            </a:r>
            <a:r>
              <a:rPr dirty="0" spc="-5"/>
              <a:t>be carried out with the  </a:t>
            </a:r>
            <a:r>
              <a:rPr dirty="0" spc="-15"/>
              <a:t>city-dwellers.</a:t>
            </a:r>
          </a:p>
          <a:p>
            <a:pPr marL="784225" indent="-457200">
              <a:lnSpc>
                <a:spcPct val="100000"/>
              </a:lnSpc>
              <a:buFont typeface="Arial"/>
              <a:buChar char="•"/>
              <a:tabLst>
                <a:tab pos="783590" algn="l"/>
                <a:tab pos="784225" algn="l"/>
              </a:tabLst>
            </a:pPr>
            <a:r>
              <a:rPr dirty="0" spc="-25"/>
              <a:t>Subsequently, </a:t>
            </a:r>
            <a:r>
              <a:rPr dirty="0" spc="-5"/>
              <a:t>due </a:t>
            </a:r>
            <a:r>
              <a:rPr dirty="0" spc="-15"/>
              <a:t>to </a:t>
            </a:r>
            <a:r>
              <a:rPr dirty="0" spc="-30"/>
              <a:t>Sodom’s </a:t>
            </a:r>
            <a:r>
              <a:rPr dirty="0" spc="-10"/>
              <a:t>influence, </a:t>
            </a:r>
            <a:r>
              <a:rPr dirty="0" spc="-5"/>
              <a:t>Lot </a:t>
            </a:r>
            <a:r>
              <a:rPr dirty="0" spc="-10"/>
              <a:t>became </a:t>
            </a:r>
            <a:r>
              <a:rPr dirty="0" spc="-5"/>
              <a:t>carnal. (Gen</a:t>
            </a:r>
            <a:r>
              <a:rPr dirty="0" spc="285"/>
              <a:t> </a:t>
            </a:r>
            <a:r>
              <a:rPr dirty="0" spc="-5"/>
              <a:t>19:8)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3428998"/>
            <a:ext cx="9601199" cy="3384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850373" y="6098540"/>
            <a:ext cx="19373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  </a:t>
            </a:r>
            <a:r>
              <a:rPr dirty="0" sz="1000" spc="-5">
                <a:latin typeface="Calibri"/>
                <a:cs typeface="Calibri"/>
              </a:rPr>
              <a:t>http</a:t>
            </a:r>
            <a:r>
              <a:rPr dirty="0" sz="1000" spc="-15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:</a:t>
            </a:r>
            <a:r>
              <a:rPr dirty="0" sz="1000" spc="-10">
                <a:latin typeface="Calibri"/>
                <a:cs typeface="Calibri"/>
                <a:hlinkClick r:id="rId3"/>
              </a:rPr>
              <a:t>//</a:t>
            </a:r>
            <a:r>
              <a:rPr dirty="0" sz="1000" spc="-15">
                <a:latin typeface="Calibri"/>
                <a:cs typeface="Calibri"/>
                <a:hlinkClick r:id="rId3"/>
              </a:rPr>
              <a:t>w</a:t>
            </a:r>
            <a:r>
              <a:rPr dirty="0" sz="1000" spc="-10">
                <a:latin typeface="Calibri"/>
                <a:cs typeface="Calibri"/>
              </a:rPr>
              <a:t>w</a:t>
            </a:r>
            <a:r>
              <a:rPr dirty="0" sz="1000" spc="-10">
                <a:latin typeface="Calibri"/>
                <a:cs typeface="Calibri"/>
                <a:hlinkClick r:id="rId3"/>
              </a:rPr>
              <a:t>w.wef</a:t>
            </a:r>
            <a:r>
              <a:rPr dirty="0" sz="1000" spc="-5">
                <a:latin typeface="Calibri"/>
                <a:cs typeface="Calibri"/>
                <a:hlinkClick r:id="rId3"/>
              </a:rPr>
              <a:t>or</a:t>
            </a:r>
            <a:r>
              <a:rPr dirty="0" sz="1000">
                <a:latin typeface="Calibri"/>
                <a:cs typeface="Calibri"/>
                <a:hlinkClick r:id="rId3"/>
              </a:rPr>
              <a:t>u</a:t>
            </a:r>
            <a:r>
              <a:rPr dirty="0" sz="1000" spc="-10">
                <a:latin typeface="Calibri"/>
                <a:cs typeface="Calibri"/>
                <a:hlinkClick r:id="rId3"/>
              </a:rPr>
              <a:t>m.</a:t>
            </a:r>
            <a:r>
              <a:rPr dirty="0" sz="1000" spc="-5">
                <a:latin typeface="Calibri"/>
                <a:cs typeface="Calibri"/>
                <a:hlinkClick r:id="rId3"/>
              </a:rPr>
              <a:t>org/ag</a:t>
            </a:r>
            <a:r>
              <a:rPr dirty="0" sz="1000" spc="-10">
                <a:latin typeface="Calibri"/>
                <a:cs typeface="Calibri"/>
                <a:hlinkClick r:id="rId3"/>
              </a:rPr>
              <a:t>e</a:t>
            </a:r>
            <a:r>
              <a:rPr dirty="0" sz="1000" spc="-5">
                <a:latin typeface="Calibri"/>
                <a:cs typeface="Calibri"/>
                <a:hlinkClick r:id="rId3"/>
              </a:rPr>
              <a:t>nda/2 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019/10/wealth-household-  economie/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(9) </a:t>
            </a:r>
            <a:r>
              <a:rPr dirty="0" spc="-10"/>
              <a:t>Spiritual </a:t>
            </a:r>
            <a:r>
              <a:rPr dirty="0" spc="-5"/>
              <a:t>Lesson: </a:t>
            </a:r>
            <a:r>
              <a:rPr dirty="0" spc="-10"/>
              <a:t>Christian</a:t>
            </a:r>
            <a:r>
              <a:rPr dirty="0" spc="70"/>
              <a:t> </a:t>
            </a:r>
            <a:r>
              <a:rPr dirty="0" spc="-15"/>
              <a:t>love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447610"/>
            <a:ext cx="7810500" cy="2816225"/>
          </a:xfrm>
          <a:prstGeom prst="rect">
            <a:avLst/>
          </a:prstGeom>
        </p:spPr>
        <p:txBody>
          <a:bodyPr wrap="square" lIns="0" tIns="143510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13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10">
                <a:latin typeface="Calibri"/>
                <a:cs typeface="Calibri"/>
              </a:rPr>
              <a:t>Abraham has </a:t>
            </a:r>
            <a:r>
              <a:rPr dirty="0" sz="2800" spc="-15">
                <a:latin typeface="Calibri"/>
                <a:cs typeface="Calibri"/>
              </a:rPr>
              <a:t>love </a:t>
            </a:r>
            <a:r>
              <a:rPr dirty="0" sz="2800" spc="-25">
                <a:latin typeface="Calibri"/>
                <a:cs typeface="Calibri"/>
              </a:rPr>
              <a:t>for </a:t>
            </a:r>
            <a:r>
              <a:rPr dirty="0" sz="2800" spc="-5">
                <a:latin typeface="Calibri"/>
                <a:cs typeface="Calibri"/>
              </a:rPr>
              <a:t>Lot and the </a:t>
            </a:r>
            <a:r>
              <a:rPr dirty="0" sz="2800" spc="-10">
                <a:latin typeface="Calibri"/>
                <a:cs typeface="Calibri"/>
              </a:rPr>
              <a:t>common</a:t>
            </a:r>
            <a:r>
              <a:rPr dirty="0" sz="2800" spc="15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people</a:t>
            </a:r>
            <a:r>
              <a:rPr dirty="0" sz="2800" spc="-15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03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dirty="0" sz="2800" spc="-5">
                <a:latin typeface="Calibri"/>
                <a:cs typeface="Calibri"/>
              </a:rPr>
              <a:t>As </a:t>
            </a:r>
            <a:r>
              <a:rPr dirty="0" sz="2800" spc="-10">
                <a:latin typeface="Calibri"/>
                <a:cs typeface="Calibri"/>
              </a:rPr>
              <a:t>Christians, </a:t>
            </a:r>
            <a:r>
              <a:rPr dirty="0" sz="2800" spc="-15">
                <a:latin typeface="Calibri"/>
                <a:cs typeface="Calibri"/>
              </a:rPr>
              <a:t>we </a:t>
            </a:r>
            <a:r>
              <a:rPr dirty="0" sz="2800" spc="-5">
                <a:latin typeface="Calibri"/>
                <a:cs typeface="Calibri"/>
              </a:rPr>
              <a:t>should also </a:t>
            </a:r>
            <a:r>
              <a:rPr dirty="0" sz="2800" spc="-10">
                <a:latin typeface="Calibri"/>
                <a:cs typeface="Calibri"/>
              </a:rPr>
              <a:t>show </a:t>
            </a:r>
            <a:r>
              <a:rPr dirty="0" sz="2800" spc="-15">
                <a:latin typeface="Calibri"/>
                <a:cs typeface="Calibri"/>
              </a:rPr>
              <a:t>love </a:t>
            </a:r>
            <a:r>
              <a:rPr dirty="0" sz="2800" spc="-25">
                <a:latin typeface="Calibri"/>
                <a:cs typeface="Calibri"/>
              </a:rPr>
              <a:t>for</a:t>
            </a:r>
            <a:r>
              <a:rPr dirty="0" sz="2800" spc="20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others:</a:t>
            </a:r>
            <a:endParaRPr sz="2800">
              <a:latin typeface="Calibri"/>
              <a:cs typeface="Calibri"/>
            </a:endParaRPr>
          </a:p>
          <a:p>
            <a:pPr lvl="1" marL="927100" indent="-457834">
              <a:lnSpc>
                <a:spcPct val="100000"/>
              </a:lnSpc>
              <a:spcBef>
                <a:spcPts val="1035"/>
              </a:spcBef>
              <a:buFont typeface="Arial"/>
              <a:buChar char="•"/>
              <a:tabLst>
                <a:tab pos="927100" algn="l"/>
                <a:tab pos="927735" algn="l"/>
              </a:tabLst>
            </a:pPr>
            <a:r>
              <a:rPr dirty="0" sz="2800" spc="-20">
                <a:latin typeface="Calibri"/>
                <a:cs typeface="Calibri"/>
              </a:rPr>
              <a:t>Family </a:t>
            </a:r>
            <a:r>
              <a:rPr dirty="0" sz="2800" spc="-5">
                <a:latin typeface="Calibri"/>
                <a:cs typeface="Calibri"/>
              </a:rPr>
              <a:t>and </a:t>
            </a:r>
            <a:r>
              <a:rPr dirty="0" sz="2800" spc="-15">
                <a:latin typeface="Calibri"/>
                <a:cs typeface="Calibri"/>
              </a:rPr>
              <a:t>relatives </a:t>
            </a:r>
            <a:r>
              <a:rPr dirty="0" sz="2800" spc="-5">
                <a:latin typeface="Calibri"/>
                <a:cs typeface="Calibri"/>
              </a:rPr>
              <a:t>who </a:t>
            </a:r>
            <a:r>
              <a:rPr dirty="0" sz="2800" spc="-20">
                <a:latin typeface="Calibri"/>
                <a:cs typeface="Calibri"/>
              </a:rPr>
              <a:t>are </a:t>
            </a:r>
            <a:r>
              <a:rPr dirty="0" sz="2800" spc="-10">
                <a:latin typeface="Calibri"/>
                <a:cs typeface="Calibri"/>
              </a:rPr>
              <a:t>junior </a:t>
            </a:r>
            <a:r>
              <a:rPr dirty="0" sz="2800" spc="-20">
                <a:latin typeface="Calibri"/>
                <a:cs typeface="Calibri"/>
              </a:rPr>
              <a:t>to</a:t>
            </a:r>
            <a:r>
              <a:rPr dirty="0" sz="2800" spc="10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us.</a:t>
            </a:r>
            <a:endParaRPr sz="2800">
              <a:latin typeface="Calibri"/>
              <a:cs typeface="Calibri"/>
            </a:endParaRPr>
          </a:p>
          <a:p>
            <a:pPr lvl="1" marL="927100" indent="-457834">
              <a:lnSpc>
                <a:spcPct val="100000"/>
              </a:lnSpc>
              <a:spcBef>
                <a:spcPts val="1045"/>
              </a:spcBef>
              <a:buFont typeface="Arial"/>
              <a:buChar char="•"/>
              <a:tabLst>
                <a:tab pos="927100" algn="l"/>
                <a:tab pos="927735" algn="l"/>
              </a:tabLst>
            </a:pPr>
            <a:r>
              <a:rPr dirty="0" sz="2800" spc="-40">
                <a:latin typeface="Calibri"/>
                <a:cs typeface="Calibri"/>
              </a:rPr>
              <a:t>At </a:t>
            </a:r>
            <a:r>
              <a:rPr dirty="0" sz="2800" spc="-10">
                <a:latin typeface="Calibri"/>
                <a:cs typeface="Calibri"/>
              </a:rPr>
              <a:t>workplace, our</a:t>
            </a:r>
            <a:r>
              <a:rPr dirty="0" sz="2800" spc="6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colleagues.</a:t>
            </a:r>
            <a:endParaRPr sz="2800">
              <a:latin typeface="Calibri"/>
              <a:cs typeface="Calibri"/>
            </a:endParaRPr>
          </a:p>
          <a:p>
            <a:pPr lvl="1" marL="927100" indent="-457834">
              <a:lnSpc>
                <a:spcPct val="100000"/>
              </a:lnSpc>
              <a:spcBef>
                <a:spcPts val="1035"/>
              </a:spcBef>
              <a:buFont typeface="Arial"/>
              <a:buChar char="•"/>
              <a:tabLst>
                <a:tab pos="927100" algn="l"/>
                <a:tab pos="927735" algn="l"/>
              </a:tabLst>
            </a:pPr>
            <a:r>
              <a:rPr dirty="0" sz="2800" spc="-10">
                <a:latin typeface="Calibri"/>
                <a:cs typeface="Calibri"/>
              </a:rPr>
              <a:t>Neighbours, friends, </a:t>
            </a:r>
            <a:r>
              <a:rPr dirty="0" sz="2800" spc="-30">
                <a:latin typeface="Calibri"/>
                <a:cs typeface="Calibri"/>
              </a:rPr>
              <a:t>workers </a:t>
            </a:r>
            <a:r>
              <a:rPr dirty="0" sz="2800" spc="-5">
                <a:latin typeface="Calibri"/>
                <a:cs typeface="Calibri"/>
              </a:rPr>
              <a:t>and </a:t>
            </a:r>
            <a:r>
              <a:rPr dirty="0" sz="2800" spc="-10">
                <a:latin typeface="Calibri"/>
                <a:cs typeface="Calibri"/>
              </a:rPr>
              <a:t>cleaners</a:t>
            </a:r>
            <a:r>
              <a:rPr dirty="0" sz="2800" spc="13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etc.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6844" y="3428998"/>
            <a:ext cx="7807452" cy="34229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543670" y="6071108"/>
            <a:ext cx="354139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 https://i.swncdn.com/media/400w/cms/CW/family/friends-  people/67049-gettyimages-1094812112-rawpixel.400w.tn.jpg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32994"/>
            <a:ext cx="24352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Spiritual </a:t>
            </a:r>
            <a:r>
              <a:rPr dirty="0" spc="-5"/>
              <a:t>Lesson: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86992"/>
            <a:ext cx="11210925" cy="1305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5">
                <a:latin typeface="Calibri"/>
                <a:cs typeface="Calibri"/>
              </a:rPr>
              <a:t>Do </a:t>
            </a:r>
            <a:r>
              <a:rPr dirty="0" sz="2800" spc="-10">
                <a:latin typeface="Calibri"/>
                <a:cs typeface="Calibri"/>
              </a:rPr>
              <a:t>not </a:t>
            </a:r>
            <a:r>
              <a:rPr dirty="0" sz="2800" spc="-5">
                <a:latin typeface="Calibri"/>
                <a:cs typeface="Calibri"/>
              </a:rPr>
              <a:t>be </a:t>
            </a:r>
            <a:r>
              <a:rPr dirty="0" sz="2800" spc="-30">
                <a:latin typeface="Calibri"/>
                <a:cs typeface="Calibri"/>
              </a:rPr>
              <a:t>like </a:t>
            </a:r>
            <a:r>
              <a:rPr dirty="0" sz="2800" spc="-5">
                <a:latin typeface="Calibri"/>
                <a:cs typeface="Calibri"/>
              </a:rPr>
              <a:t>Lot in making </a:t>
            </a:r>
            <a:r>
              <a:rPr dirty="0" sz="2800" spc="-10">
                <a:latin typeface="Calibri"/>
                <a:cs typeface="Calibri"/>
              </a:rPr>
              <a:t>decisions based </a:t>
            </a:r>
            <a:r>
              <a:rPr dirty="0" sz="2800" spc="-5">
                <a:latin typeface="Calibri"/>
                <a:cs typeface="Calibri"/>
              </a:rPr>
              <a:t>on </a:t>
            </a:r>
            <a:r>
              <a:rPr dirty="0" sz="2800" spc="-10">
                <a:latin typeface="Calibri"/>
                <a:cs typeface="Calibri"/>
              </a:rPr>
              <a:t>material </a:t>
            </a:r>
            <a:r>
              <a:rPr dirty="0" sz="2800" spc="-15">
                <a:latin typeface="Calibri"/>
                <a:cs typeface="Calibri"/>
              </a:rPr>
              <a:t>consideration</a:t>
            </a:r>
            <a:r>
              <a:rPr dirty="0" sz="2800" spc="215">
                <a:latin typeface="Calibri"/>
                <a:cs typeface="Calibri"/>
              </a:rPr>
              <a:t> </a:t>
            </a:r>
            <a:r>
              <a:rPr dirty="0" sz="2800" spc="-45">
                <a:latin typeface="Calibri"/>
                <a:cs typeface="Calibri"/>
              </a:rPr>
              <a:t>only.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10">
                <a:latin typeface="Calibri"/>
                <a:cs typeface="Calibri"/>
              </a:rPr>
              <a:t>Spiritual </a:t>
            </a:r>
            <a:r>
              <a:rPr dirty="0" sz="2800" spc="-15">
                <a:latin typeface="Calibri"/>
                <a:cs typeface="Calibri"/>
              </a:rPr>
              <a:t>consideration </a:t>
            </a:r>
            <a:r>
              <a:rPr dirty="0" sz="2800" spc="-5">
                <a:latin typeface="Calibri"/>
                <a:cs typeface="Calibri"/>
              </a:rPr>
              <a:t>is </a:t>
            </a:r>
            <a:r>
              <a:rPr dirty="0" sz="2800" spc="-15">
                <a:latin typeface="Calibri"/>
                <a:cs typeface="Calibri"/>
              </a:rPr>
              <a:t>most important </a:t>
            </a:r>
            <a:r>
              <a:rPr dirty="0" sz="2800" spc="-5">
                <a:latin typeface="Calibri"/>
                <a:cs typeface="Calibri"/>
              </a:rPr>
              <a:t>when making</a:t>
            </a:r>
            <a:r>
              <a:rPr dirty="0" sz="2800" spc="204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decisions</a:t>
            </a:r>
            <a:r>
              <a:rPr dirty="0" sz="1800" spc="-1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83906" y="6292697"/>
            <a:ext cx="3201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</a:t>
            </a:r>
            <a:r>
              <a:rPr dirty="0" sz="1000" spc="-5">
                <a:latin typeface="Calibri"/>
                <a:cs typeface="Calibri"/>
                <a:hlinkClick r:id="rId2"/>
              </a:rPr>
              <a:t>//w</a:t>
            </a:r>
            <a:r>
              <a:rPr dirty="0" sz="1000" spc="-5">
                <a:latin typeface="Calibri"/>
                <a:cs typeface="Calibri"/>
              </a:rPr>
              <a:t>w</a:t>
            </a:r>
            <a:r>
              <a:rPr dirty="0" sz="1000" spc="-5">
                <a:latin typeface="Calibri"/>
                <a:cs typeface="Calibri"/>
                <a:hlinkClick r:id="rId2"/>
              </a:rPr>
              <a:t>w.njlifehacks.com/materialism-happiness/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06211" y="2754743"/>
            <a:ext cx="5005998" cy="36738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22579"/>
            <a:ext cx="22282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 b="0">
                <a:latin typeface="Calibri"/>
                <a:cs typeface="Calibri"/>
              </a:rPr>
              <a:t>(10)</a:t>
            </a:r>
            <a:r>
              <a:rPr dirty="0" spc="-35" b="0">
                <a:latin typeface="Calibri"/>
                <a:cs typeface="Calibri"/>
              </a:rPr>
              <a:t> </a:t>
            </a:r>
            <a:r>
              <a:rPr dirty="0" spc="-15" b="0">
                <a:latin typeface="Calibri"/>
                <a:cs typeface="Calibri"/>
              </a:rPr>
              <a:t>Reflection: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76273"/>
            <a:ext cx="4605020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20">
                <a:latin typeface="Calibri"/>
                <a:cs typeface="Calibri"/>
              </a:rPr>
              <a:t>Are you </a:t>
            </a:r>
            <a:r>
              <a:rPr dirty="0" sz="2800" spc="-5">
                <a:latin typeface="Calibri"/>
                <a:cs typeface="Calibri"/>
              </a:rPr>
              <a:t>a Lot or an</a:t>
            </a:r>
            <a:r>
              <a:rPr dirty="0" sz="2800" spc="4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Abraham?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750">
              <a:latin typeface="Calibri"/>
              <a:cs typeface="Calibri"/>
            </a:endParaRPr>
          </a:p>
          <a:p>
            <a:pPr marL="299085" marR="28638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2800" spc="-5">
                <a:latin typeface="Calibri"/>
                <a:cs typeface="Calibri"/>
              </a:rPr>
              <a:t>If </a:t>
            </a:r>
            <a:r>
              <a:rPr dirty="0" sz="2800" spc="-20">
                <a:latin typeface="Calibri"/>
                <a:cs typeface="Calibri"/>
              </a:rPr>
              <a:t>you </a:t>
            </a:r>
            <a:r>
              <a:rPr dirty="0" sz="2800" spc="-15">
                <a:latin typeface="Calibri"/>
                <a:cs typeface="Calibri"/>
              </a:rPr>
              <a:t>are </a:t>
            </a:r>
            <a:r>
              <a:rPr dirty="0" sz="2800" spc="-5">
                <a:latin typeface="Calibri"/>
                <a:cs typeface="Calibri"/>
              </a:rPr>
              <a:t>a Lot, </a:t>
            </a:r>
            <a:r>
              <a:rPr dirty="0" sz="2800" spc="-10">
                <a:latin typeface="Calibri"/>
                <a:cs typeface="Calibri"/>
              </a:rPr>
              <a:t>what would  </a:t>
            </a:r>
            <a:r>
              <a:rPr dirty="0" sz="2800" spc="-20">
                <a:latin typeface="Calibri"/>
                <a:cs typeface="Calibri"/>
              </a:rPr>
              <a:t>you </a:t>
            </a:r>
            <a:r>
              <a:rPr dirty="0" sz="2800" spc="-5">
                <a:latin typeface="Calibri"/>
                <a:cs typeface="Calibri"/>
              </a:rPr>
              <a:t>do </a:t>
            </a:r>
            <a:r>
              <a:rPr dirty="0" sz="2800" spc="-20">
                <a:latin typeface="Calibri"/>
                <a:cs typeface="Calibri"/>
              </a:rPr>
              <a:t>to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change?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75732" y="99058"/>
            <a:ext cx="6716267" cy="6758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57352" y="6282944"/>
            <a:ext cx="42824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Calibri"/>
                <a:cs typeface="Calibri"/>
              </a:rPr>
              <a:t>Source:</a:t>
            </a:r>
            <a:r>
              <a:rPr dirty="0" sz="1000" spc="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https://pod.co/lamp-and-light-bible-study/genesis-15-24-abraham-and-lot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Charlene Tan</dc:creator>
  <dc:title>AdSS3-Abraham and Lot parted ways</dc:title>
  <dcterms:created xsi:type="dcterms:W3CDTF">2022-05-12T17:06:46Z</dcterms:created>
  <dcterms:modified xsi:type="dcterms:W3CDTF">2022-05-12T17:06:46Z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2021-12-31T00:00:00Z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2022-05-12T00:00:00Z</vt:filetime>
  </property>
</Properties>
</file>