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14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2488" y="471297"/>
            <a:ext cx="1805305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9053" y="1658873"/>
            <a:ext cx="10673892" cy="3439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olivetree.com/the-family-tree-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linkedin.com/pulse/doing-gods-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9036" y="383235"/>
            <a:ext cx="93198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>
                <a:latin typeface="Calibri Light"/>
                <a:cs typeface="Calibri Light"/>
              </a:rPr>
              <a:t>Spiritual Lessons </a:t>
            </a:r>
            <a:r>
              <a:rPr sz="4400" spc="-45" dirty="0">
                <a:latin typeface="Calibri Light"/>
                <a:cs typeface="Calibri Light"/>
              </a:rPr>
              <a:t>from </a:t>
            </a:r>
            <a:r>
              <a:rPr sz="4400" spc="-20" dirty="0">
                <a:latin typeface="Calibri Light"/>
                <a:cs typeface="Calibri Light"/>
              </a:rPr>
              <a:t>the </a:t>
            </a:r>
            <a:r>
              <a:rPr sz="4400" spc="-50" dirty="0">
                <a:latin typeface="Calibri Light"/>
                <a:cs typeface="Calibri Light"/>
              </a:rPr>
              <a:t>Life </a:t>
            </a:r>
            <a:r>
              <a:rPr sz="4400" spc="-15" dirty="0">
                <a:latin typeface="Calibri Light"/>
                <a:cs typeface="Calibri Light"/>
              </a:rPr>
              <a:t>of</a:t>
            </a:r>
            <a:r>
              <a:rPr sz="4400" spc="-370" dirty="0">
                <a:latin typeface="Calibri Light"/>
                <a:cs typeface="Calibri Light"/>
              </a:rPr>
              <a:t> </a:t>
            </a:r>
            <a:r>
              <a:rPr sz="4400" spc="-45" dirty="0">
                <a:latin typeface="Calibri Light"/>
                <a:cs typeface="Calibri Light"/>
              </a:rPr>
              <a:t>Abraham</a:t>
            </a:r>
            <a:endParaRPr sz="440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252690"/>
            <a:ext cx="10077450" cy="105092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775"/>
              </a:spcBef>
              <a:buAutoNum type="arabicParenBoth"/>
              <a:tabLst>
                <a:tab pos="528320" algn="l"/>
              </a:tabLst>
            </a:pPr>
            <a:r>
              <a:rPr sz="2800" spc="-15" dirty="0">
                <a:latin typeface="Calibri"/>
                <a:cs typeface="Calibri"/>
              </a:rPr>
              <a:t>Abraham was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native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Ur </a:t>
            </a:r>
            <a:r>
              <a:rPr sz="2800" spc="-5" dirty="0">
                <a:latin typeface="Calibri"/>
                <a:cs typeface="Calibri"/>
              </a:rPr>
              <a:t>(in modern </a:t>
            </a:r>
            <a:r>
              <a:rPr sz="2800" spc="-25" dirty="0">
                <a:latin typeface="Calibri"/>
                <a:cs typeface="Calibri"/>
              </a:rPr>
              <a:t>day </a:t>
            </a:r>
            <a:r>
              <a:rPr sz="2800" spc="-15" dirty="0">
                <a:latin typeface="Calibri"/>
                <a:cs typeface="Calibri"/>
              </a:rPr>
              <a:t>Iraq)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Mesopotamia.</a:t>
            </a:r>
            <a:endParaRPr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75"/>
              </a:spcBef>
              <a:buAutoNum type="arabicParenBoth"/>
              <a:tabLst>
                <a:tab pos="528320" algn="l"/>
              </a:tabLst>
            </a:pPr>
            <a:r>
              <a:rPr sz="2800" spc="-5" dirty="0">
                <a:latin typeface="Calibri"/>
                <a:cs typeface="Calibri"/>
              </a:rPr>
              <a:t>Born c1996 BC. </a:t>
            </a:r>
            <a:r>
              <a:rPr sz="2800" spc="-10" dirty="0">
                <a:latin typeface="Calibri"/>
                <a:cs typeface="Calibri"/>
              </a:rPr>
              <a:t>Died </a:t>
            </a:r>
            <a:r>
              <a:rPr sz="2800" spc="-5" dirty="0">
                <a:latin typeface="Calibri"/>
                <a:cs typeface="Calibri"/>
              </a:rPr>
              <a:t>c1815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BC.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09700" y="2528316"/>
            <a:ext cx="6786372" cy="40355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276335" y="6119266"/>
            <a:ext cx="287528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Source: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https</a:t>
            </a:r>
            <a:r>
              <a:rPr sz="1000" spc="-5" dirty="0">
                <a:latin typeface="Calibri"/>
                <a:cs typeface="Calibri"/>
                <a:hlinkClick r:id="rId3"/>
              </a:rPr>
              <a:t>://w</a:t>
            </a:r>
            <a:r>
              <a:rPr sz="1000" spc="-5" dirty="0">
                <a:latin typeface="Calibri"/>
                <a:cs typeface="Calibri"/>
              </a:rPr>
              <a:t>ww</a:t>
            </a:r>
            <a:r>
              <a:rPr sz="1000" spc="-5" dirty="0">
                <a:latin typeface="Calibri"/>
                <a:cs typeface="Calibri"/>
                <a:hlinkClick r:id="rId3"/>
              </a:rPr>
              <a:t>.myolivetree.com/the-family-tree-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5" dirty="0">
                <a:latin typeface="Calibri"/>
                <a:cs typeface="Calibri"/>
              </a:rPr>
              <a:t>of-the-bible-from-abraham-to-jesus-to-you/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911722" y="834974"/>
            <a:ext cx="178498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4471C4"/>
                </a:solidFill>
                <a:latin typeface="Calibri"/>
                <a:cs typeface="Calibri"/>
              </a:rPr>
              <a:t>Modern</a:t>
            </a:r>
            <a:r>
              <a:rPr sz="2800" spc="-50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4471C4"/>
                </a:solidFill>
                <a:latin typeface="Calibri"/>
                <a:cs typeface="Calibri"/>
              </a:rPr>
              <a:t>day  </a:t>
            </a:r>
            <a:r>
              <a:rPr sz="2800" spc="-50" dirty="0">
                <a:solidFill>
                  <a:srgbClr val="4471C4"/>
                </a:solidFill>
                <a:latin typeface="Calibri"/>
                <a:cs typeface="Calibri"/>
              </a:rPr>
              <a:t>Turkey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68471" y="4394961"/>
            <a:ext cx="7047865" cy="879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4471C4"/>
                </a:solidFill>
                <a:latin typeface="Calibri"/>
                <a:cs typeface="Calibri"/>
              </a:rPr>
              <a:t>Modern </a:t>
            </a:r>
            <a:r>
              <a:rPr sz="2800" spc="-25" dirty="0">
                <a:solidFill>
                  <a:srgbClr val="4471C4"/>
                </a:solidFill>
                <a:latin typeface="Calibri"/>
                <a:cs typeface="Calibri"/>
              </a:rPr>
              <a:t>day</a:t>
            </a:r>
            <a:r>
              <a:rPr sz="2800" spc="20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4471C4"/>
                </a:solidFill>
                <a:latin typeface="Calibri"/>
                <a:cs typeface="Calibri"/>
              </a:rPr>
              <a:t>Israel</a:t>
            </a:r>
            <a:endParaRPr sz="2800">
              <a:latin typeface="Calibri"/>
              <a:cs typeface="Calibri"/>
            </a:endParaRPr>
          </a:p>
          <a:p>
            <a:pPr marL="4632325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4471C4"/>
                </a:solidFill>
                <a:latin typeface="Calibri"/>
                <a:cs typeface="Calibri"/>
              </a:rPr>
              <a:t>Modern </a:t>
            </a:r>
            <a:r>
              <a:rPr sz="2800" spc="-25" dirty="0">
                <a:solidFill>
                  <a:srgbClr val="4471C4"/>
                </a:solidFill>
                <a:latin typeface="Calibri"/>
                <a:cs typeface="Calibri"/>
              </a:rPr>
              <a:t>day</a:t>
            </a:r>
            <a:r>
              <a:rPr sz="2800" spc="-30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4471C4"/>
                </a:solidFill>
                <a:latin typeface="Calibri"/>
                <a:cs typeface="Calibri"/>
              </a:rPr>
              <a:t>Iraq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46234" y="196341"/>
            <a:ext cx="275844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Gen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11:26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tabLst>
                <a:tab pos="1851660" algn="l"/>
              </a:tabLst>
            </a:pPr>
            <a:r>
              <a:rPr sz="1800" b="1" dirty="0">
                <a:latin typeface="Calibri"/>
                <a:cs typeface="Calibri"/>
              </a:rPr>
              <a:t>Gen </a:t>
            </a:r>
            <a:r>
              <a:rPr sz="1800" b="1" spc="-5" dirty="0">
                <a:latin typeface="Calibri"/>
                <a:cs typeface="Calibri"/>
              </a:rPr>
              <a:t>12:1 </a:t>
            </a:r>
            <a:r>
              <a:rPr sz="1800" b="1" dirty="0">
                <a:latin typeface="Calibri"/>
                <a:cs typeface="Calibri"/>
              </a:rPr>
              <a:t>– </a:t>
            </a:r>
            <a:r>
              <a:rPr sz="1800" b="1" spc="-15" dirty="0">
                <a:latin typeface="Calibri"/>
                <a:cs typeface="Calibri"/>
              </a:rPr>
              <a:t>Abraham’s </a:t>
            </a:r>
            <a:r>
              <a:rPr sz="1800" b="1" spc="-10" dirty="0">
                <a:latin typeface="Calibri"/>
                <a:cs typeface="Calibri"/>
              </a:rPr>
              <a:t>calling  </a:t>
            </a:r>
            <a:r>
              <a:rPr sz="1800" b="1" dirty="0">
                <a:latin typeface="Calibri"/>
                <a:cs typeface="Calibri"/>
              </a:rPr>
              <a:t>Gen </a:t>
            </a:r>
            <a:r>
              <a:rPr sz="1800" b="1" spc="-5" dirty="0">
                <a:latin typeface="Calibri"/>
                <a:cs typeface="Calibri"/>
              </a:rPr>
              <a:t>12:5 </a:t>
            </a:r>
            <a:r>
              <a:rPr sz="1800" b="1" dirty="0">
                <a:latin typeface="Calibri"/>
                <a:cs typeface="Calibri"/>
              </a:rPr>
              <a:t>– </a:t>
            </a:r>
            <a:r>
              <a:rPr sz="1800" b="1" spc="-10" dirty="0">
                <a:latin typeface="Calibri"/>
                <a:cs typeface="Calibri"/>
              </a:rPr>
              <a:t>From Haran to  </a:t>
            </a:r>
            <a:r>
              <a:rPr sz="1800" b="1" dirty="0">
                <a:latin typeface="Calibri"/>
                <a:cs typeface="Calibri"/>
              </a:rPr>
              <a:t>Gen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12:6	Canaan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1814" y="6462166"/>
            <a:ext cx="75933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Source: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https://kzlam36.files.wordpress.com/2013/01/abrahams-journey-map.gif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87071" y="609600"/>
            <a:ext cx="5748273" cy="435952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41338" marR="5080" indent="-530225">
              <a:spcBef>
                <a:spcPts val="95"/>
              </a:spcBef>
            </a:pPr>
            <a:r>
              <a:rPr lang="en-GB" sz="2800" spc="-55" dirty="0">
                <a:latin typeface="Calibri"/>
                <a:cs typeface="Calibri"/>
              </a:rPr>
              <a:t>(3)  </a:t>
            </a:r>
            <a:r>
              <a:rPr lang="en-GB" sz="2800" spc="-55" dirty="0" err="1">
                <a:latin typeface="Calibri"/>
                <a:cs typeface="Calibri"/>
              </a:rPr>
              <a:t>Terah</a:t>
            </a:r>
            <a:r>
              <a:rPr lang="en-GB" sz="2800" spc="-55" dirty="0">
                <a:latin typeface="Calibri"/>
                <a:cs typeface="Calibri"/>
              </a:rPr>
              <a:t> had 3 sons - Abram,  </a:t>
            </a:r>
            <a:r>
              <a:rPr lang="en-GB" sz="2800" spc="-55" dirty="0" err="1">
                <a:latin typeface="Calibri"/>
                <a:cs typeface="Calibri"/>
              </a:rPr>
              <a:t>Nahor</a:t>
            </a:r>
            <a:r>
              <a:rPr lang="en-GB" sz="2800" spc="-55" dirty="0">
                <a:latin typeface="Calibri"/>
                <a:cs typeface="Calibri"/>
              </a:rPr>
              <a:t>, Haran (Gen 11:26)</a:t>
            </a:r>
          </a:p>
          <a:p>
            <a:pPr marL="12065" marR="5080">
              <a:spcBef>
                <a:spcPts val="95"/>
              </a:spcBef>
              <a:tabLst>
                <a:tab pos="528320" algn="l"/>
              </a:tabLst>
            </a:pPr>
            <a:endParaRPr lang="en-SG" sz="2800" spc="-55" dirty="0">
              <a:latin typeface="Calibri"/>
              <a:cs typeface="Calibri"/>
            </a:endParaRPr>
          </a:p>
          <a:p>
            <a:pPr marL="541338" marR="5080" indent="-530225">
              <a:lnSpc>
                <a:spcPct val="100000"/>
              </a:lnSpc>
              <a:spcBef>
                <a:spcPts val="95"/>
              </a:spcBef>
            </a:pPr>
            <a:r>
              <a:rPr lang="en-SG" sz="2800" spc="-55" dirty="0">
                <a:latin typeface="Calibri"/>
                <a:cs typeface="Calibri"/>
              </a:rPr>
              <a:t>(4)  </a:t>
            </a:r>
            <a:r>
              <a:rPr sz="2800" spc="-55" dirty="0" err="1">
                <a:latin typeface="Calibri"/>
                <a:cs typeface="Calibri"/>
              </a:rPr>
              <a:t>Terah</a:t>
            </a:r>
            <a:r>
              <a:rPr sz="2800" spc="-55" dirty="0">
                <a:latin typeface="Calibri"/>
                <a:cs typeface="Calibri"/>
              </a:rPr>
              <a:t>, </a:t>
            </a:r>
            <a:r>
              <a:rPr sz="2800" spc="-15" dirty="0">
                <a:latin typeface="Calibri"/>
                <a:cs typeface="Calibri"/>
              </a:rPr>
              <a:t>Abram, </a:t>
            </a:r>
            <a:r>
              <a:rPr sz="2800" spc="-5" dirty="0">
                <a:latin typeface="Calibri"/>
                <a:cs typeface="Calibri"/>
              </a:rPr>
              <a:t>Lot and </a:t>
            </a:r>
            <a:r>
              <a:rPr sz="2800" spc="-15" dirty="0">
                <a:latin typeface="Calibri"/>
                <a:cs typeface="Calibri"/>
              </a:rPr>
              <a:t>Sarai went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5" dirty="0">
                <a:latin typeface="Calibri"/>
                <a:cs typeface="Calibri"/>
              </a:rPr>
              <a:t>Haran </a:t>
            </a:r>
            <a:r>
              <a:rPr sz="2800" spc="-5" dirty="0">
                <a:latin typeface="Calibri"/>
                <a:cs typeface="Calibri"/>
              </a:rPr>
              <a:t>(Gen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11:31)</a:t>
            </a:r>
            <a:endParaRPr lang="en-SG" sz="2800" spc="-5" dirty="0">
              <a:latin typeface="Calibri"/>
              <a:cs typeface="Calibri"/>
            </a:endParaRPr>
          </a:p>
          <a:p>
            <a:pPr marL="12065" marR="5080">
              <a:lnSpc>
                <a:spcPct val="100000"/>
              </a:lnSpc>
              <a:spcBef>
                <a:spcPts val="95"/>
              </a:spcBef>
              <a:tabLst>
                <a:tab pos="528320" algn="l"/>
              </a:tabLst>
            </a:pPr>
            <a:endParaRPr sz="2800" dirty="0">
              <a:latin typeface="Calibri"/>
              <a:cs typeface="Calibri"/>
            </a:endParaRPr>
          </a:p>
          <a:p>
            <a:pPr marL="12065">
              <a:lnSpc>
                <a:spcPct val="100000"/>
              </a:lnSpc>
              <a:tabLst>
                <a:tab pos="528320" algn="l"/>
              </a:tabLst>
            </a:pPr>
            <a:r>
              <a:rPr lang="en-SG" sz="2800" b="1" spc="-30" dirty="0">
                <a:latin typeface="Calibri"/>
                <a:cs typeface="Calibri"/>
              </a:rPr>
              <a:t>(5)  </a:t>
            </a:r>
            <a:r>
              <a:rPr sz="2800" b="1" spc="-30" dirty="0">
                <a:latin typeface="Calibri"/>
                <a:cs typeface="Calibri"/>
              </a:rPr>
              <a:t>Abraham’s </a:t>
            </a:r>
            <a:r>
              <a:rPr sz="2800" b="1" spc="-10" dirty="0">
                <a:latin typeface="Calibri"/>
                <a:cs typeface="Calibri"/>
              </a:rPr>
              <a:t>calling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(Gen12:1)</a:t>
            </a:r>
            <a:endParaRPr sz="2800" dirty="0">
              <a:latin typeface="Calibri"/>
              <a:cs typeface="Calibri"/>
            </a:endParaRPr>
          </a:p>
          <a:p>
            <a:pPr marL="541338" marR="829944" lvl="1" indent="357188">
              <a:lnSpc>
                <a:spcPct val="100000"/>
              </a:lnSpc>
              <a:buFont typeface="Arial"/>
              <a:buChar char="•"/>
              <a:tabLst>
                <a:tab pos="1412875" algn="l"/>
                <a:tab pos="1414145" algn="l"/>
              </a:tabLst>
            </a:pPr>
            <a:r>
              <a:rPr sz="2800" spc="-15" dirty="0">
                <a:latin typeface="Calibri"/>
                <a:cs typeface="Calibri"/>
              </a:rPr>
              <a:t>Abraham </a:t>
            </a:r>
            <a:r>
              <a:rPr sz="2800" spc="-10" dirty="0">
                <a:latin typeface="Calibri"/>
                <a:cs typeface="Calibri"/>
              </a:rPr>
              <a:t>heeded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calling</a:t>
            </a:r>
            <a:endParaRPr sz="2800" dirty="0">
              <a:latin typeface="Calibri"/>
              <a:cs typeface="Calibri"/>
            </a:endParaRPr>
          </a:p>
          <a:p>
            <a:pPr marL="541338" lvl="1" indent="357188">
              <a:lnSpc>
                <a:spcPct val="100000"/>
              </a:lnSpc>
              <a:buFont typeface="Arial"/>
              <a:buChar char="•"/>
              <a:tabLst>
                <a:tab pos="1412875" algn="l"/>
              </a:tabLst>
            </a:pPr>
            <a:r>
              <a:rPr sz="2800" spc="-10" dirty="0">
                <a:latin typeface="Calibri"/>
                <a:cs typeface="Calibri"/>
              </a:rPr>
              <a:t>How </a:t>
            </a:r>
            <a:r>
              <a:rPr sz="2800" spc="-5" dirty="0">
                <a:latin typeface="Calibri"/>
                <a:cs typeface="Calibri"/>
              </a:rPr>
              <a:t>do </a:t>
            </a:r>
            <a:r>
              <a:rPr sz="2800" spc="-15" dirty="0">
                <a:latin typeface="Calibri"/>
                <a:cs typeface="Calibri"/>
              </a:rPr>
              <a:t>we </a:t>
            </a:r>
            <a:r>
              <a:rPr sz="2800" spc="-5" dirty="0">
                <a:latin typeface="Calibri"/>
                <a:cs typeface="Calibri"/>
              </a:rPr>
              <a:t>know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God’s</a:t>
            </a:r>
            <a:endParaRPr sz="2800" dirty="0">
              <a:latin typeface="Calibri"/>
              <a:cs typeface="Calibri"/>
            </a:endParaRPr>
          </a:p>
          <a:p>
            <a:pPr marL="541338" indent="357188">
              <a:lnSpc>
                <a:spcPct val="100000"/>
              </a:lnSpc>
            </a:pPr>
            <a:r>
              <a:rPr sz="2800" spc="-5" dirty="0">
                <a:latin typeface="Calibri"/>
                <a:cs typeface="Calibri"/>
              </a:rPr>
              <a:t>will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us in our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life?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68440" y="0"/>
            <a:ext cx="562355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20873" y="6393891"/>
            <a:ext cx="39370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Source:</a:t>
            </a:r>
            <a:r>
              <a:rPr sz="1000" spc="3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https://childrenschurch.files.wordpress.com/2014/01/scan0002.jpg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599" y="716025"/>
            <a:ext cx="11375389" cy="4313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41338" indent="-528638">
              <a:lnSpc>
                <a:spcPct val="100000"/>
              </a:lnSpc>
              <a:spcBef>
                <a:spcPts val="95"/>
              </a:spcBef>
              <a:buAutoNum type="arabicParenBoth" startAt="6"/>
            </a:pPr>
            <a:r>
              <a:rPr sz="2800" b="1" spc="-15" dirty="0">
                <a:latin typeface="Calibri"/>
                <a:cs typeface="Calibri"/>
              </a:rPr>
              <a:t>Abraham </a:t>
            </a:r>
            <a:r>
              <a:rPr sz="2800" b="1" spc="-10" dirty="0">
                <a:latin typeface="Calibri"/>
                <a:cs typeface="Calibri"/>
              </a:rPr>
              <a:t>departed </a:t>
            </a:r>
            <a:r>
              <a:rPr sz="2800" b="1" spc="-15" dirty="0">
                <a:latin typeface="Calibri"/>
                <a:cs typeface="Calibri"/>
              </a:rPr>
              <a:t>Haran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10" dirty="0">
                <a:latin typeface="Calibri"/>
                <a:cs typeface="Calibri"/>
              </a:rPr>
              <a:t>Canaan </a:t>
            </a:r>
            <a:r>
              <a:rPr sz="2800" b="1" spc="-5" dirty="0">
                <a:latin typeface="Calibri"/>
                <a:cs typeface="Calibri"/>
              </a:rPr>
              <a:t>(Gen12:5)</a:t>
            </a:r>
            <a:br>
              <a:rPr lang="en-SG" sz="2800" b="1" spc="-5" dirty="0">
                <a:latin typeface="Calibri"/>
                <a:cs typeface="Calibri"/>
              </a:rPr>
            </a:br>
            <a:r>
              <a:rPr sz="2800" b="1" spc="-5" dirty="0">
                <a:latin typeface="Calibri"/>
                <a:cs typeface="Calibri"/>
              </a:rPr>
              <a:t>(video29:51</a:t>
            </a:r>
            <a:r>
              <a:rPr sz="2800" b="1" spc="26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–35:33)</a:t>
            </a:r>
            <a:endParaRPr sz="2800" dirty="0">
              <a:latin typeface="Calibri"/>
              <a:cs typeface="Calibri"/>
            </a:endParaRPr>
          </a:p>
          <a:p>
            <a:pPr marL="541338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(Viewers </a:t>
            </a:r>
            <a:r>
              <a:rPr sz="2800" spc="-15" dirty="0">
                <a:latin typeface="Calibri"/>
                <a:cs typeface="Calibri"/>
              </a:rPr>
              <a:t>are </a:t>
            </a:r>
            <a:r>
              <a:rPr sz="2800" spc="-10" dirty="0">
                <a:latin typeface="Calibri"/>
                <a:cs typeface="Calibri"/>
              </a:rPr>
              <a:t>cautioned </a:t>
            </a:r>
            <a:r>
              <a:rPr sz="2800" spc="-5" dirty="0">
                <a:latin typeface="Calibri"/>
                <a:cs typeface="Calibri"/>
              </a:rPr>
              <a:t>on the </a:t>
            </a:r>
            <a:r>
              <a:rPr sz="2800" spc="-15" dirty="0">
                <a:latin typeface="Calibri"/>
                <a:cs typeface="Calibri"/>
              </a:rPr>
              <a:t>inaccurate </a:t>
            </a:r>
            <a:r>
              <a:rPr sz="2800" spc="-10" dirty="0">
                <a:latin typeface="Calibri"/>
                <a:cs typeface="Calibri"/>
              </a:rPr>
              <a:t>parts </a:t>
            </a:r>
            <a:r>
              <a:rPr sz="2800" spc="-5" dirty="0">
                <a:latin typeface="Calibri"/>
                <a:cs typeface="Calibri"/>
              </a:rPr>
              <a:t>of the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video)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 dirty="0">
              <a:latin typeface="Calibri"/>
              <a:cs typeface="Calibri"/>
            </a:endParaRPr>
          </a:p>
          <a:p>
            <a:pPr marL="927100" lvl="1" indent="-385763">
              <a:lnSpc>
                <a:spcPct val="100000"/>
              </a:lnSpc>
              <a:buFont typeface="Arial"/>
              <a:buChar char="•"/>
            </a:pPr>
            <a:r>
              <a:rPr sz="2800" spc="-5" dirty="0">
                <a:latin typeface="Calibri"/>
                <a:cs typeface="Calibri"/>
              </a:rPr>
              <a:t>Sadness of </a:t>
            </a:r>
            <a:r>
              <a:rPr sz="2800" spc="-10" dirty="0">
                <a:latin typeface="Calibri"/>
                <a:cs typeface="Calibri"/>
              </a:rPr>
              <a:t>leaving members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15" dirty="0">
                <a:latin typeface="Calibri"/>
                <a:cs typeface="Calibri"/>
              </a:rPr>
              <a:t>family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Haran</a:t>
            </a:r>
            <a:endParaRPr sz="2800" dirty="0">
              <a:latin typeface="Calibri"/>
              <a:cs typeface="Calibri"/>
            </a:endParaRPr>
          </a:p>
          <a:p>
            <a:pPr marL="927100" lvl="1" indent="-385763">
              <a:lnSpc>
                <a:spcPct val="100000"/>
              </a:lnSpc>
              <a:buFont typeface="Arial"/>
              <a:buChar char="•"/>
            </a:pPr>
            <a:r>
              <a:rPr sz="2800" spc="-5" dirty="0">
                <a:latin typeface="Calibri"/>
                <a:cs typeface="Calibri"/>
              </a:rPr>
              <a:t>Journeying on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foot</a:t>
            </a:r>
            <a:endParaRPr sz="2800" dirty="0">
              <a:latin typeface="Calibri"/>
              <a:cs typeface="Calibri"/>
            </a:endParaRPr>
          </a:p>
          <a:p>
            <a:pPr marL="927100" lvl="1" indent="-385763">
              <a:lnSpc>
                <a:spcPct val="100000"/>
              </a:lnSpc>
              <a:buFont typeface="Arial"/>
              <a:buChar char="•"/>
            </a:pPr>
            <a:r>
              <a:rPr sz="2800" spc="-5" dirty="0">
                <a:latin typeface="Calibri"/>
                <a:cs typeface="Calibri"/>
              </a:rPr>
              <a:t>Exposed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weather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hardship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travelling</a:t>
            </a:r>
            <a:endParaRPr sz="2800" dirty="0">
              <a:latin typeface="Calibri"/>
              <a:cs typeface="Calibri"/>
            </a:endParaRPr>
          </a:p>
          <a:p>
            <a:pPr marL="927100" marR="5080" lvl="1" indent="-385763"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r>
              <a:rPr sz="2800" spc="-35" dirty="0">
                <a:latin typeface="Calibri"/>
                <a:cs typeface="Calibri"/>
              </a:rPr>
              <a:t>Travelled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distance </a:t>
            </a:r>
            <a:r>
              <a:rPr sz="2800" spc="-5" dirty="0">
                <a:latin typeface="Calibri"/>
                <a:cs typeface="Calibri"/>
              </a:rPr>
              <a:t>of about 640km (twice the </a:t>
            </a:r>
            <a:r>
              <a:rPr sz="2800" spc="-15" dirty="0">
                <a:latin typeface="Calibri"/>
                <a:cs typeface="Calibri"/>
              </a:rPr>
              <a:t>distance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lang="en-SG" sz="2800" spc="-5" dirty="0" err="1">
                <a:latin typeface="Calibri"/>
                <a:cs typeface="Calibri"/>
              </a:rPr>
              <a:t>ingapore</a:t>
            </a:r>
            <a:r>
              <a:rPr lang="en-SG" sz="2800" spc="-5" dirty="0">
                <a:latin typeface="Calibri"/>
                <a:cs typeface="Calibri"/>
              </a:rPr>
              <a:t> to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K</a:t>
            </a:r>
            <a:r>
              <a:rPr lang="en-SG" sz="2800" spc="-5" dirty="0" err="1">
                <a:latin typeface="Calibri"/>
                <a:cs typeface="Calibri"/>
              </a:rPr>
              <a:t>uala</a:t>
            </a:r>
            <a:r>
              <a:rPr lang="en-SG" sz="2800" spc="-5" dirty="0">
                <a:latin typeface="Calibri"/>
                <a:cs typeface="Calibri"/>
              </a:rPr>
              <a:t> Lumpur, Malaysia</a:t>
            </a:r>
            <a:r>
              <a:rPr sz="2800" spc="-5" dirty="0">
                <a:latin typeface="Calibri"/>
                <a:cs typeface="Calibri"/>
              </a:rPr>
              <a:t>) </a:t>
            </a:r>
            <a:r>
              <a:rPr sz="2800" spc="-20" dirty="0">
                <a:latin typeface="Calibri"/>
                <a:cs typeface="Calibri"/>
              </a:rPr>
              <a:t>from  </a:t>
            </a:r>
            <a:r>
              <a:rPr sz="2800" spc="-15" dirty="0">
                <a:latin typeface="Calibri"/>
                <a:cs typeface="Calibri"/>
              </a:rPr>
              <a:t>Haran to </a:t>
            </a:r>
            <a:r>
              <a:rPr sz="2800" spc="-5" dirty="0">
                <a:latin typeface="Calibri"/>
                <a:cs typeface="Calibri"/>
              </a:rPr>
              <a:t>Shechem (a </a:t>
            </a:r>
            <a:r>
              <a:rPr sz="2800" spc="-35" dirty="0">
                <a:latin typeface="Calibri"/>
                <a:cs typeface="Calibri"/>
              </a:rPr>
              <a:t>few </a:t>
            </a:r>
            <a:r>
              <a:rPr sz="2800" spc="-10" dirty="0">
                <a:latin typeface="Calibri"/>
                <a:cs typeface="Calibri"/>
              </a:rPr>
              <a:t>months journey </a:t>
            </a:r>
            <a:r>
              <a:rPr sz="2800" spc="-5" dirty="0">
                <a:latin typeface="Calibri"/>
                <a:cs typeface="Calibri"/>
              </a:rPr>
              <a:t>on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foot)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00354"/>
            <a:ext cx="11348085" cy="3336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9265" algn="l"/>
                <a:tab pos="469900" algn="l"/>
              </a:tabLst>
            </a:pPr>
            <a:r>
              <a:rPr sz="2800" b="1" spc="-10" dirty="0">
                <a:latin typeface="Calibri"/>
                <a:cs typeface="Calibri"/>
              </a:rPr>
              <a:t>Questions:</a:t>
            </a:r>
            <a:endParaRPr sz="2800" dirty="0">
              <a:latin typeface="Calibri"/>
              <a:cs typeface="Calibri"/>
            </a:endParaRPr>
          </a:p>
          <a:p>
            <a:pPr marL="803275" lvl="1" indent="-333375">
              <a:lnSpc>
                <a:spcPct val="100000"/>
              </a:lnSpc>
              <a:buFont typeface="Arial"/>
              <a:buChar char="•"/>
            </a:pPr>
            <a:r>
              <a:rPr sz="2800" spc="-5" dirty="0">
                <a:latin typeface="Calibri"/>
                <a:cs typeface="Calibri"/>
              </a:rPr>
              <a:t>If </a:t>
            </a:r>
            <a:r>
              <a:rPr sz="2800" spc="-10" dirty="0">
                <a:latin typeface="Calibri"/>
                <a:cs typeface="Calibri"/>
              </a:rPr>
              <a:t>it </a:t>
            </a:r>
            <a:r>
              <a:rPr sz="2800" spc="-15" dirty="0">
                <a:latin typeface="Calibri"/>
                <a:cs typeface="Calibri"/>
              </a:rPr>
              <a:t>was </a:t>
            </a:r>
            <a:r>
              <a:rPr sz="2800" spc="-40" dirty="0">
                <a:latin typeface="Calibri"/>
                <a:cs typeface="Calibri"/>
              </a:rPr>
              <a:t>God’s </a:t>
            </a:r>
            <a:r>
              <a:rPr sz="2800" spc="-10" dirty="0">
                <a:latin typeface="Calibri"/>
                <a:cs typeface="Calibri"/>
              </a:rPr>
              <a:t>calling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go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Promised </a:t>
            </a:r>
            <a:r>
              <a:rPr sz="2800" spc="-10" dirty="0">
                <a:latin typeface="Calibri"/>
                <a:cs typeface="Calibri"/>
              </a:rPr>
              <a:t>Land, </a:t>
            </a:r>
            <a:r>
              <a:rPr sz="2800" spc="-20" dirty="0">
                <a:latin typeface="Calibri"/>
                <a:cs typeface="Calibri"/>
              </a:rPr>
              <a:t>why </a:t>
            </a:r>
            <a:r>
              <a:rPr sz="2800" spc="-10" dirty="0">
                <a:latin typeface="Calibri"/>
                <a:cs typeface="Calibri"/>
              </a:rPr>
              <a:t>did </a:t>
            </a:r>
            <a:r>
              <a:rPr sz="2800" spc="-5" dirty="0">
                <a:latin typeface="Calibri"/>
                <a:cs typeface="Calibri"/>
              </a:rPr>
              <a:t>God</a:t>
            </a:r>
            <a:r>
              <a:rPr sz="2800" spc="2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not</a:t>
            </a:r>
            <a:endParaRPr sz="2800" dirty="0">
              <a:latin typeface="Calibri"/>
              <a:cs typeface="Calibri"/>
            </a:endParaRPr>
          </a:p>
          <a:p>
            <a:pPr marL="1168400" indent="-333375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provide </a:t>
            </a:r>
            <a:r>
              <a:rPr sz="2800" spc="-20" dirty="0">
                <a:latin typeface="Calibri"/>
                <a:cs typeface="Calibri"/>
              </a:rPr>
              <a:t>instant </a:t>
            </a:r>
            <a:r>
              <a:rPr sz="2800" spc="-15" dirty="0">
                <a:latin typeface="Calibri"/>
                <a:cs typeface="Calibri"/>
              </a:rPr>
              <a:t>transportation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Canaan?</a:t>
            </a:r>
            <a:endParaRPr sz="2800" dirty="0">
              <a:latin typeface="Calibri"/>
              <a:cs typeface="Calibri"/>
            </a:endParaRPr>
          </a:p>
          <a:p>
            <a:pPr marL="803275">
              <a:lnSpc>
                <a:spcPct val="100000"/>
              </a:lnSpc>
              <a:spcBef>
                <a:spcPts val="1200"/>
              </a:spcBef>
            </a:pPr>
            <a:r>
              <a:rPr sz="2800" spc="-25" dirty="0">
                <a:latin typeface="Calibri"/>
                <a:cs typeface="Calibri"/>
              </a:rPr>
              <a:t>Even </a:t>
            </a:r>
            <a:r>
              <a:rPr sz="2800" spc="-5" dirty="0">
                <a:latin typeface="Calibri"/>
                <a:cs typeface="Calibri"/>
              </a:rPr>
              <a:t>though it </a:t>
            </a:r>
            <a:r>
              <a:rPr sz="2800" spc="-15" dirty="0">
                <a:latin typeface="Calibri"/>
                <a:cs typeface="Calibri"/>
              </a:rPr>
              <a:t>was </a:t>
            </a:r>
            <a:r>
              <a:rPr sz="2800" spc="-35" dirty="0">
                <a:latin typeface="Calibri"/>
                <a:cs typeface="Calibri"/>
              </a:rPr>
              <a:t>God’s </a:t>
            </a:r>
            <a:r>
              <a:rPr sz="2800" spc="-10" dirty="0">
                <a:latin typeface="Calibri"/>
                <a:cs typeface="Calibri"/>
              </a:rPr>
              <a:t>calling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them </a:t>
            </a:r>
            <a:r>
              <a:rPr sz="2800" spc="-15" dirty="0">
                <a:latin typeface="Calibri"/>
                <a:cs typeface="Calibri"/>
              </a:rPr>
              <a:t>to go to </a:t>
            </a:r>
            <a:r>
              <a:rPr sz="2800" spc="-5" dirty="0">
                <a:latin typeface="Calibri"/>
                <a:cs typeface="Calibri"/>
              </a:rPr>
              <a:t>Canaan, they </a:t>
            </a:r>
            <a:r>
              <a:rPr sz="2800" spc="-10" dirty="0">
                <a:latin typeface="Calibri"/>
                <a:cs typeface="Calibri"/>
              </a:rPr>
              <a:t>would</a:t>
            </a:r>
            <a:r>
              <a:rPr sz="2800" spc="35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have</a:t>
            </a:r>
            <a:r>
              <a:rPr lang="en-SG" sz="2800" spc="-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 go through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usual </a:t>
            </a:r>
            <a:r>
              <a:rPr sz="2800" spc="-5" dirty="0">
                <a:latin typeface="Calibri"/>
                <a:cs typeface="Calibri"/>
              </a:rPr>
              <a:t>trials </a:t>
            </a:r>
            <a:r>
              <a:rPr sz="2800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travelling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circumstances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29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life.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sz="2800" b="1" spc="-5" dirty="0">
                <a:latin typeface="Calibri"/>
                <a:cs typeface="Calibri"/>
              </a:rPr>
              <a:t>Application:</a:t>
            </a:r>
            <a:endParaRPr sz="2800" dirty="0">
              <a:latin typeface="Calibri"/>
              <a:cs typeface="Calibri"/>
            </a:endParaRPr>
          </a:p>
          <a:p>
            <a:pPr marL="803275" lvl="1" indent="-333375">
              <a:lnSpc>
                <a:spcPct val="100000"/>
              </a:lnSpc>
              <a:buFont typeface="Arial"/>
              <a:buChar char="•"/>
            </a:pPr>
            <a:r>
              <a:rPr sz="2800" spc="-25" dirty="0">
                <a:latin typeface="Calibri"/>
                <a:cs typeface="Calibri"/>
              </a:rPr>
              <a:t>Even </a:t>
            </a:r>
            <a:r>
              <a:rPr sz="2800" spc="-10" dirty="0">
                <a:latin typeface="Calibri"/>
                <a:cs typeface="Calibri"/>
              </a:rPr>
              <a:t>if </a:t>
            </a:r>
            <a:r>
              <a:rPr sz="2800" spc="-15" dirty="0">
                <a:latin typeface="Calibri"/>
                <a:cs typeface="Calibri"/>
              </a:rPr>
              <a:t>we are </a:t>
            </a:r>
            <a:r>
              <a:rPr sz="2800" spc="-10" dirty="0">
                <a:latin typeface="Calibri"/>
                <a:cs typeface="Calibri"/>
              </a:rPr>
              <a:t>living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spc="-40" dirty="0">
                <a:latin typeface="Calibri"/>
                <a:cs typeface="Calibri"/>
              </a:rPr>
              <a:t>God’s </a:t>
            </a:r>
            <a:r>
              <a:rPr sz="2800" spc="-5" dirty="0">
                <a:latin typeface="Calibri"/>
                <a:cs typeface="Calibri"/>
              </a:rPr>
              <a:t>will, </a:t>
            </a:r>
            <a:r>
              <a:rPr sz="2800" spc="-15" dirty="0">
                <a:latin typeface="Calibri"/>
                <a:cs typeface="Calibri"/>
              </a:rPr>
              <a:t>we </a:t>
            </a:r>
            <a:r>
              <a:rPr sz="2800" spc="-5" dirty="0">
                <a:latin typeface="Calibri"/>
                <a:cs typeface="Calibri"/>
              </a:rPr>
              <a:t>will </a:t>
            </a:r>
            <a:r>
              <a:rPr sz="2800" spc="-15" dirty="0">
                <a:latin typeface="Calibri"/>
                <a:cs typeface="Calibri"/>
              </a:rPr>
              <a:t>encounter </a:t>
            </a:r>
            <a:r>
              <a:rPr sz="2800" spc="-5" dirty="0">
                <a:latin typeface="Calibri"/>
                <a:cs typeface="Calibri"/>
              </a:rPr>
              <a:t>trials in our</a:t>
            </a:r>
            <a:r>
              <a:rPr sz="2800" spc="2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lives.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82000" y="5922646"/>
            <a:ext cx="23691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Source:  https:</a:t>
            </a:r>
            <a:r>
              <a:rPr sz="1000" spc="-5" dirty="0">
                <a:latin typeface="Calibri"/>
                <a:cs typeface="Calibri"/>
                <a:hlinkClick r:id="rId2"/>
              </a:rPr>
              <a:t>//w</a:t>
            </a:r>
            <a:r>
              <a:rPr sz="1000" spc="-5" dirty="0">
                <a:latin typeface="Calibri"/>
                <a:cs typeface="Calibri"/>
              </a:rPr>
              <a:t>w</a:t>
            </a:r>
            <a:r>
              <a:rPr sz="1000" spc="-5" dirty="0">
                <a:latin typeface="Calibri"/>
                <a:cs typeface="Calibri"/>
                <a:hlinkClick r:id="rId2"/>
              </a:rPr>
              <a:t>w.linkedin.com/pulse/doing-gods- </a:t>
            </a:r>
            <a:r>
              <a:rPr sz="1000" spc="-5" dirty="0">
                <a:latin typeface="Calibri"/>
                <a:cs typeface="Calibri"/>
              </a:rPr>
              <a:t> keeps-us-different-realm-peace-joy-  monickaraj-arul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00400" y="3745866"/>
            <a:ext cx="4911852" cy="28117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727074"/>
            <a:ext cx="10668000" cy="30130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96888" indent="-484188">
              <a:lnSpc>
                <a:spcPct val="100000"/>
              </a:lnSpc>
              <a:spcBef>
                <a:spcPts val="95"/>
              </a:spcBef>
              <a:buAutoNum type="arabicParenBoth" startAt="7"/>
            </a:pPr>
            <a:r>
              <a:rPr sz="2800" b="1" spc="-10" dirty="0">
                <a:latin typeface="Calibri"/>
                <a:cs typeface="Calibri"/>
              </a:rPr>
              <a:t>The Canaanites </a:t>
            </a:r>
            <a:r>
              <a:rPr sz="2800" b="1" spc="-20" dirty="0">
                <a:latin typeface="Calibri"/>
                <a:cs typeface="Calibri"/>
              </a:rPr>
              <a:t>were </a:t>
            </a:r>
            <a:r>
              <a:rPr sz="2800" b="1" spc="-5" dirty="0">
                <a:latin typeface="Calibri"/>
                <a:cs typeface="Calibri"/>
              </a:rPr>
              <a:t>in the land. (Gen</a:t>
            </a:r>
            <a:r>
              <a:rPr sz="2800" b="1" spc="1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12:6)</a:t>
            </a:r>
            <a:endParaRPr sz="2800" dirty="0">
              <a:latin typeface="Calibri"/>
              <a:cs typeface="Calibri"/>
            </a:endParaRPr>
          </a:p>
          <a:p>
            <a:pPr marL="496888" indent="-484188">
              <a:lnSpc>
                <a:spcPct val="100000"/>
              </a:lnSpc>
              <a:spcBef>
                <a:spcPts val="5"/>
              </a:spcBef>
              <a:buAutoNum type="arabicParenBoth" startAt="7"/>
            </a:pPr>
            <a:endParaRPr sz="2750" dirty="0">
              <a:latin typeface="Calibri"/>
              <a:cs typeface="Calibri"/>
            </a:endParaRPr>
          </a:p>
          <a:p>
            <a:pPr marL="496888" indent="-484188">
              <a:lnSpc>
                <a:spcPct val="100000"/>
              </a:lnSpc>
              <a:buAutoNum type="arabicParenBoth" startAt="7"/>
              <a:tabLst>
                <a:tab pos="490855" algn="l"/>
              </a:tabLst>
            </a:pP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Lord </a:t>
            </a:r>
            <a:r>
              <a:rPr sz="2800" spc="-10" dirty="0">
                <a:latin typeface="Calibri"/>
                <a:cs typeface="Calibri"/>
              </a:rPr>
              <a:t>appeared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5" dirty="0">
                <a:latin typeface="Calibri"/>
                <a:cs typeface="Calibri"/>
              </a:rPr>
              <a:t>Abraham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encouraged Abraham. </a:t>
            </a:r>
            <a:r>
              <a:rPr sz="2800" spc="-10" dirty="0">
                <a:latin typeface="Calibri"/>
                <a:cs typeface="Calibri"/>
              </a:rPr>
              <a:t>(Gen</a:t>
            </a:r>
            <a:r>
              <a:rPr sz="2800" spc="2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12:7)</a:t>
            </a:r>
            <a:endParaRPr sz="2800" dirty="0">
              <a:latin typeface="Calibri"/>
              <a:cs typeface="Calibri"/>
            </a:endParaRPr>
          </a:p>
          <a:p>
            <a:pPr marL="496888" indent="-484188">
              <a:lnSpc>
                <a:spcPct val="100000"/>
              </a:lnSpc>
              <a:spcBef>
                <a:spcPts val="5"/>
              </a:spcBef>
              <a:buAutoNum type="arabicParenBoth" startAt="7"/>
            </a:pPr>
            <a:endParaRPr sz="2750" dirty="0">
              <a:latin typeface="Calibri"/>
              <a:cs typeface="Calibri"/>
            </a:endParaRPr>
          </a:p>
          <a:p>
            <a:pPr marL="496888" indent="-484188">
              <a:lnSpc>
                <a:spcPct val="100000"/>
              </a:lnSpc>
              <a:buAutoNum type="arabicParenBoth" startAt="7"/>
              <a:tabLst>
                <a:tab pos="528320" algn="l"/>
              </a:tabLst>
            </a:pPr>
            <a:r>
              <a:rPr sz="2800" b="1" spc="-15" dirty="0">
                <a:latin typeface="Calibri"/>
                <a:cs typeface="Calibri"/>
              </a:rPr>
              <a:t>There </a:t>
            </a:r>
            <a:r>
              <a:rPr sz="2800" b="1" spc="-20" dirty="0">
                <a:latin typeface="Calibri"/>
                <a:cs typeface="Calibri"/>
              </a:rPr>
              <a:t>were </a:t>
            </a:r>
            <a:r>
              <a:rPr sz="2800" b="1" spc="-10" dirty="0">
                <a:latin typeface="Calibri"/>
                <a:cs typeface="Calibri"/>
              </a:rPr>
              <a:t>hostility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5" dirty="0">
                <a:latin typeface="Calibri"/>
                <a:cs typeface="Calibri"/>
              </a:rPr>
              <a:t>famine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10" dirty="0">
                <a:latin typeface="Calibri"/>
                <a:cs typeface="Calibri"/>
              </a:rPr>
              <a:t>Canaan. </a:t>
            </a:r>
            <a:r>
              <a:rPr sz="2800" b="1" spc="-5" dirty="0">
                <a:latin typeface="Calibri"/>
                <a:cs typeface="Calibri"/>
              </a:rPr>
              <a:t>(Gen 12:10)</a:t>
            </a:r>
            <a:br>
              <a:rPr lang="en-SG" sz="2800" b="1" spc="-5" dirty="0">
                <a:latin typeface="Calibri"/>
                <a:cs typeface="Calibri"/>
              </a:rPr>
            </a:br>
            <a:r>
              <a:rPr sz="2800" b="1" spc="-5" dirty="0">
                <a:latin typeface="Calibri"/>
                <a:cs typeface="Calibri"/>
              </a:rPr>
              <a:t>(video</a:t>
            </a:r>
            <a:r>
              <a:rPr lang="en-SG" sz="2800" b="1" spc="-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43:30</a:t>
            </a:r>
            <a:r>
              <a:rPr sz="2800" b="1" spc="39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–</a:t>
            </a:r>
            <a:r>
              <a:rPr lang="en-SG"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video</a:t>
            </a:r>
            <a:r>
              <a:rPr lang="en-SG" sz="2800" b="1" spc="-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49:16)</a:t>
            </a:r>
            <a:endParaRPr sz="2800" dirty="0">
              <a:latin typeface="Calibri"/>
              <a:cs typeface="Calibri"/>
            </a:endParaRPr>
          </a:p>
          <a:p>
            <a:pPr marL="496888" indent="-484188">
              <a:lnSpc>
                <a:spcPct val="100000"/>
              </a:lnSpc>
            </a:pPr>
            <a:r>
              <a:rPr lang="en-SG" sz="2800" spc="-2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(Viewers </a:t>
            </a:r>
            <a:r>
              <a:rPr sz="2800" spc="-15" dirty="0">
                <a:latin typeface="Calibri"/>
                <a:cs typeface="Calibri"/>
              </a:rPr>
              <a:t>are </a:t>
            </a:r>
            <a:r>
              <a:rPr sz="2800" spc="-10" dirty="0">
                <a:latin typeface="Calibri"/>
                <a:cs typeface="Calibri"/>
              </a:rPr>
              <a:t>cautioned </a:t>
            </a:r>
            <a:r>
              <a:rPr sz="2800" spc="-5" dirty="0">
                <a:latin typeface="Calibri"/>
                <a:cs typeface="Calibri"/>
              </a:rPr>
              <a:t>on the </a:t>
            </a:r>
            <a:r>
              <a:rPr sz="2800" spc="-20" dirty="0">
                <a:latin typeface="Calibri"/>
                <a:cs typeface="Calibri"/>
              </a:rPr>
              <a:t>inaccurate </a:t>
            </a:r>
            <a:r>
              <a:rPr sz="2800" spc="-5" dirty="0">
                <a:latin typeface="Calibri"/>
                <a:cs typeface="Calibri"/>
              </a:rPr>
              <a:t>parts of the</a:t>
            </a:r>
            <a:r>
              <a:rPr sz="2800" spc="11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video)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457200"/>
            <a:ext cx="9906000" cy="38824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17550" marR="5080" indent="-704850">
              <a:lnSpc>
                <a:spcPct val="100000"/>
              </a:lnSpc>
              <a:spcBef>
                <a:spcPts val="95"/>
              </a:spcBef>
              <a:buAutoNum type="arabicParenBoth" startAt="10"/>
            </a:pPr>
            <a:r>
              <a:rPr sz="2800" spc="-15" dirty="0">
                <a:latin typeface="Calibri"/>
                <a:cs typeface="Calibri"/>
              </a:rPr>
              <a:t>Abraham went to </a:t>
            </a:r>
            <a:r>
              <a:rPr sz="2800" spc="-5" dirty="0">
                <a:latin typeface="Calibri"/>
                <a:cs typeface="Calibri"/>
              </a:rPr>
              <a:t>Egypt (Gen 12:10)</a:t>
            </a:r>
            <a:br>
              <a:rPr lang="en-SG" sz="2800" spc="-5" dirty="0">
                <a:latin typeface="Calibri"/>
                <a:cs typeface="Calibri"/>
              </a:rPr>
            </a:br>
            <a:r>
              <a:rPr lang="en-SG" sz="2800" spc="-5" dirty="0">
                <a:latin typeface="Calibri"/>
                <a:cs typeface="Calibri"/>
              </a:rPr>
              <a:t>(</a:t>
            </a:r>
            <a:r>
              <a:rPr sz="2800" spc="-5" dirty="0">
                <a:latin typeface="Calibri"/>
                <a:cs typeface="Calibri"/>
              </a:rPr>
              <a:t>video 53:04-55:06)  </a:t>
            </a:r>
            <a:br>
              <a:rPr lang="en-SG" sz="2800" spc="-5" dirty="0">
                <a:latin typeface="Calibri"/>
                <a:cs typeface="Calibri"/>
              </a:rPr>
            </a:br>
            <a:r>
              <a:rPr sz="2800" spc="-20" dirty="0">
                <a:latin typeface="Calibri"/>
                <a:cs typeface="Calibri"/>
              </a:rPr>
              <a:t>(Viewers </a:t>
            </a:r>
            <a:r>
              <a:rPr sz="2800" spc="-15" dirty="0">
                <a:latin typeface="Calibri"/>
                <a:cs typeface="Calibri"/>
              </a:rPr>
              <a:t>are </a:t>
            </a:r>
            <a:r>
              <a:rPr sz="2800" spc="-10" dirty="0">
                <a:latin typeface="Calibri"/>
                <a:cs typeface="Calibri"/>
              </a:rPr>
              <a:t>cautioned </a:t>
            </a:r>
            <a:r>
              <a:rPr sz="2800" spc="-5" dirty="0">
                <a:latin typeface="Calibri"/>
                <a:cs typeface="Calibri"/>
              </a:rPr>
              <a:t>on the </a:t>
            </a:r>
            <a:r>
              <a:rPr sz="2800" spc="-15" dirty="0">
                <a:latin typeface="Calibri"/>
                <a:cs typeface="Calibri"/>
              </a:rPr>
              <a:t>inaccurate </a:t>
            </a:r>
            <a:r>
              <a:rPr sz="2800" spc="-10" dirty="0">
                <a:latin typeface="Calibri"/>
                <a:cs typeface="Calibri"/>
              </a:rPr>
              <a:t>parts </a:t>
            </a:r>
            <a:r>
              <a:rPr sz="2800" spc="-5" dirty="0">
                <a:latin typeface="Calibri"/>
                <a:cs typeface="Calibri"/>
              </a:rPr>
              <a:t>of the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video)</a:t>
            </a:r>
            <a:endParaRPr sz="2800" dirty="0">
              <a:latin typeface="Calibri"/>
              <a:cs typeface="Calibri"/>
            </a:endParaRPr>
          </a:p>
          <a:p>
            <a:pPr marL="717550" indent="-704850">
              <a:lnSpc>
                <a:spcPct val="100000"/>
              </a:lnSpc>
              <a:spcBef>
                <a:spcPts val="5"/>
              </a:spcBef>
              <a:buAutoNum type="arabicParenBoth" startAt="10"/>
            </a:pPr>
            <a:endParaRPr sz="2750" dirty="0">
              <a:latin typeface="Calibri"/>
              <a:cs typeface="Calibri"/>
            </a:endParaRPr>
          </a:p>
          <a:p>
            <a:pPr marL="717550" indent="-704850">
              <a:lnSpc>
                <a:spcPct val="100000"/>
              </a:lnSpc>
              <a:buAutoNum type="arabicParenBoth" startAt="10"/>
            </a:pPr>
            <a:r>
              <a:rPr sz="2800" b="1" spc="-10" dirty="0">
                <a:latin typeface="Calibri"/>
                <a:cs typeface="Calibri"/>
              </a:rPr>
              <a:t>The </a:t>
            </a:r>
            <a:r>
              <a:rPr sz="2800" b="1" spc="-5" dirty="0">
                <a:latin typeface="Calibri"/>
                <a:cs typeface="Calibri"/>
              </a:rPr>
              <a:t>trials of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Abraham:</a:t>
            </a:r>
            <a:endParaRPr sz="2800" dirty="0">
              <a:latin typeface="Calibri"/>
              <a:cs typeface="Calibri"/>
            </a:endParaRPr>
          </a:p>
          <a:p>
            <a:pPr marL="1071563" lvl="1" indent="-341313">
              <a:lnSpc>
                <a:spcPct val="100000"/>
              </a:lnSpc>
              <a:buFont typeface="Arial"/>
              <a:buChar char="•"/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difficult journey </a:t>
            </a:r>
            <a:r>
              <a:rPr sz="2800" spc="-20" dirty="0">
                <a:latin typeface="Calibri"/>
                <a:cs typeface="Calibri"/>
              </a:rPr>
              <a:t>from Haran to</a:t>
            </a:r>
            <a:r>
              <a:rPr sz="2800" spc="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Canaan</a:t>
            </a:r>
            <a:endParaRPr sz="2800" dirty="0">
              <a:latin typeface="Calibri"/>
              <a:cs typeface="Calibri"/>
            </a:endParaRPr>
          </a:p>
          <a:p>
            <a:pPr marL="1071563" lvl="1" indent="-341313"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r>
              <a:rPr sz="2800" spc="-10" dirty="0">
                <a:latin typeface="Calibri"/>
                <a:cs typeface="Calibri"/>
              </a:rPr>
              <a:t>Meeting </a:t>
            </a:r>
            <a:r>
              <a:rPr sz="2800" spc="-15" dirty="0">
                <a:latin typeface="Calibri"/>
                <a:cs typeface="Calibri"/>
              </a:rPr>
              <a:t>hostile </a:t>
            </a:r>
            <a:r>
              <a:rPr sz="2800" spc="-10" dirty="0">
                <a:latin typeface="Calibri"/>
                <a:cs typeface="Calibri"/>
              </a:rPr>
              <a:t>Canaanites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Canaan</a:t>
            </a:r>
            <a:endParaRPr sz="2800" dirty="0">
              <a:latin typeface="Calibri"/>
              <a:cs typeface="Calibri"/>
            </a:endParaRPr>
          </a:p>
          <a:p>
            <a:pPr marL="1071563" lvl="1" indent="-341313">
              <a:lnSpc>
                <a:spcPct val="100000"/>
              </a:lnSpc>
              <a:buFont typeface="Arial"/>
              <a:buChar char="•"/>
            </a:pPr>
            <a:r>
              <a:rPr sz="2800" spc="-15" dirty="0">
                <a:latin typeface="Calibri"/>
                <a:cs typeface="Calibri"/>
              </a:rPr>
              <a:t>Famine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Canaan</a:t>
            </a:r>
            <a:endParaRPr sz="2800" dirty="0">
              <a:latin typeface="Calibri"/>
              <a:cs typeface="Calibri"/>
            </a:endParaRPr>
          </a:p>
          <a:p>
            <a:pPr marL="1071563" lvl="1" indent="-341313">
              <a:lnSpc>
                <a:spcPct val="100000"/>
              </a:lnSpc>
              <a:buFont typeface="Arial"/>
              <a:buChar char="•"/>
            </a:pPr>
            <a:r>
              <a:rPr sz="2800" spc="-10" dirty="0">
                <a:latin typeface="Calibri"/>
                <a:cs typeface="Calibri"/>
              </a:rPr>
              <a:t>Difficult journey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5" dirty="0">
                <a:latin typeface="Calibri"/>
                <a:cs typeface="Calibri"/>
              </a:rPr>
              <a:t>Canaan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Egypt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3400" y="379273"/>
            <a:ext cx="10666095" cy="36259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5"/>
              </a:spcBef>
              <a:tabLst>
                <a:tab pos="984885" algn="l"/>
                <a:tab pos="985519" algn="l"/>
              </a:tabLst>
            </a:pPr>
            <a:r>
              <a:rPr lang="en-GB" sz="2800" b="1" spc="-15" dirty="0">
                <a:latin typeface="Calibri"/>
                <a:cs typeface="Calibri"/>
              </a:rPr>
              <a:t>Application:</a:t>
            </a:r>
            <a:endParaRPr lang="en-SG" sz="2800" b="1" spc="-15" dirty="0">
              <a:latin typeface="Calibri"/>
              <a:cs typeface="Calibri"/>
            </a:endParaRPr>
          </a:p>
          <a:p>
            <a:pPr marL="803275" indent="-333375">
              <a:lnSpc>
                <a:spcPct val="100000"/>
              </a:lnSpc>
              <a:spcBef>
                <a:spcPts val="95"/>
              </a:spcBef>
              <a:buFont typeface="Arial"/>
              <a:buChar char="•"/>
            </a:pPr>
            <a:r>
              <a:rPr sz="2800" spc="-5" dirty="0">
                <a:latin typeface="Calibri"/>
                <a:cs typeface="Calibri"/>
              </a:rPr>
              <a:t>As </a:t>
            </a:r>
            <a:r>
              <a:rPr sz="2800" spc="-10" dirty="0">
                <a:latin typeface="Calibri"/>
                <a:cs typeface="Calibri"/>
              </a:rPr>
              <a:t>Christians, </a:t>
            </a:r>
            <a:r>
              <a:rPr sz="2800" spc="-15" dirty="0">
                <a:latin typeface="Calibri"/>
                <a:cs typeface="Calibri"/>
              </a:rPr>
              <a:t>we </a:t>
            </a:r>
            <a:r>
              <a:rPr sz="2800" spc="-10" dirty="0">
                <a:latin typeface="Calibri"/>
                <a:cs typeface="Calibri"/>
              </a:rPr>
              <a:t>heed </a:t>
            </a:r>
            <a:r>
              <a:rPr sz="2800" spc="-40" dirty="0">
                <a:latin typeface="Calibri"/>
                <a:cs typeface="Calibri"/>
              </a:rPr>
              <a:t>God’s </a:t>
            </a:r>
            <a:r>
              <a:rPr sz="2800" spc="-5" dirty="0">
                <a:latin typeface="Calibri"/>
                <a:cs typeface="Calibri"/>
              </a:rPr>
              <a:t>will, </a:t>
            </a:r>
            <a:r>
              <a:rPr sz="2800" spc="-10" dirty="0">
                <a:latin typeface="Calibri"/>
                <a:cs typeface="Calibri"/>
              </a:rPr>
              <a:t>but </a:t>
            </a:r>
            <a:r>
              <a:rPr sz="2800" spc="-15" dirty="0">
                <a:latin typeface="Calibri"/>
                <a:cs typeface="Calibri"/>
              </a:rPr>
              <a:t>there </a:t>
            </a:r>
            <a:r>
              <a:rPr sz="2800" spc="-5" dirty="0">
                <a:latin typeface="Calibri"/>
                <a:cs typeface="Calibri"/>
              </a:rPr>
              <a:t>will be</a:t>
            </a:r>
            <a:r>
              <a:rPr sz="2800" spc="2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trials.</a:t>
            </a:r>
            <a:endParaRPr sz="2800" dirty="0">
              <a:latin typeface="Calibri"/>
              <a:cs typeface="Calibri"/>
            </a:endParaRPr>
          </a:p>
          <a:p>
            <a:pPr marL="803275" indent="-333375">
              <a:lnSpc>
                <a:spcPct val="100000"/>
              </a:lnSpc>
              <a:buFont typeface="Arial"/>
              <a:buChar char="•"/>
            </a:pPr>
            <a:r>
              <a:rPr sz="2800" spc="-5" dirty="0">
                <a:latin typeface="Calibri"/>
                <a:cs typeface="Calibri"/>
              </a:rPr>
              <a:t>God </a:t>
            </a:r>
            <a:r>
              <a:rPr sz="2800" spc="-10" dirty="0">
                <a:latin typeface="Calibri"/>
                <a:cs typeface="Calibri"/>
              </a:rPr>
              <a:t>doesn’t give </a:t>
            </a:r>
            <a:r>
              <a:rPr sz="2800" spc="-5" dirty="0">
                <a:latin typeface="Calibri"/>
                <a:cs typeface="Calibri"/>
              </a:rPr>
              <a:t>us a </a:t>
            </a:r>
            <a:r>
              <a:rPr sz="2800" spc="-25" dirty="0">
                <a:latin typeface="Calibri"/>
                <a:cs typeface="Calibri"/>
              </a:rPr>
              <a:t>life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absolute</a:t>
            </a:r>
            <a:r>
              <a:rPr sz="2800" spc="1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bliss.</a:t>
            </a:r>
            <a:endParaRPr sz="2800" dirty="0">
              <a:latin typeface="Calibri"/>
              <a:cs typeface="Calibri"/>
            </a:endParaRPr>
          </a:p>
          <a:p>
            <a:pPr marL="803275" indent="-333375">
              <a:lnSpc>
                <a:spcPct val="100000"/>
              </a:lnSpc>
              <a:buFont typeface="Arial"/>
              <a:buChar char="•"/>
            </a:pPr>
            <a:r>
              <a:rPr sz="2800" spc="-5" dirty="0">
                <a:latin typeface="Calibri"/>
                <a:cs typeface="Calibri"/>
              </a:rPr>
              <a:t>In the </a:t>
            </a:r>
            <a:r>
              <a:rPr sz="2800" spc="-15" dirty="0">
                <a:latin typeface="Calibri"/>
                <a:cs typeface="Calibri"/>
              </a:rPr>
              <a:t>midst </a:t>
            </a:r>
            <a:r>
              <a:rPr sz="2800" spc="-5" dirty="0">
                <a:latin typeface="Calibri"/>
                <a:cs typeface="Calibri"/>
              </a:rPr>
              <a:t>of trials, God is </a:t>
            </a:r>
            <a:r>
              <a:rPr sz="2800" spc="-10" dirty="0">
                <a:latin typeface="Calibri"/>
                <a:cs typeface="Calibri"/>
              </a:rPr>
              <a:t>there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guide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20" dirty="0">
                <a:latin typeface="Calibri"/>
                <a:cs typeface="Calibri"/>
              </a:rPr>
              <a:t>protect</a:t>
            </a:r>
            <a:r>
              <a:rPr sz="2800" spc="1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us.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800" b="1" spc="-15" dirty="0">
                <a:latin typeface="Calibri"/>
                <a:cs typeface="Calibri"/>
              </a:rPr>
              <a:t>Reflection:</a:t>
            </a:r>
            <a:endParaRPr sz="2800" dirty="0">
              <a:latin typeface="Calibri"/>
              <a:cs typeface="Calibri"/>
            </a:endParaRPr>
          </a:p>
          <a:p>
            <a:pPr marL="803275" indent="-333375">
              <a:lnSpc>
                <a:spcPct val="100000"/>
              </a:lnSpc>
              <a:buFont typeface="Arial"/>
              <a:buChar char="•"/>
            </a:pP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15" dirty="0">
                <a:latin typeface="Calibri"/>
                <a:cs typeface="Calibri"/>
              </a:rPr>
              <a:t>there </a:t>
            </a:r>
            <a:r>
              <a:rPr sz="2800" spc="-5" dirty="0">
                <a:latin typeface="Calibri"/>
                <a:cs typeface="Calibri"/>
              </a:rPr>
              <a:t>trials which </a:t>
            </a:r>
            <a:r>
              <a:rPr sz="2800" spc="-20" dirty="0">
                <a:latin typeface="Calibri"/>
                <a:cs typeface="Calibri"/>
              </a:rPr>
              <a:t>you are</a:t>
            </a:r>
            <a:r>
              <a:rPr sz="2800" spc="1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facing?</a:t>
            </a:r>
            <a:endParaRPr sz="2800" dirty="0">
              <a:latin typeface="Calibri"/>
              <a:cs typeface="Calibri"/>
            </a:endParaRPr>
          </a:p>
          <a:p>
            <a:pPr marL="803275" indent="-333375">
              <a:lnSpc>
                <a:spcPct val="100000"/>
              </a:lnSpc>
              <a:buFont typeface="Arial"/>
              <a:buChar char="•"/>
            </a:pPr>
            <a:r>
              <a:rPr sz="2800" spc="-20" dirty="0">
                <a:latin typeface="Calibri"/>
                <a:cs typeface="Calibri"/>
              </a:rPr>
              <a:t>Are you </a:t>
            </a:r>
            <a:r>
              <a:rPr sz="2800" spc="-5" dirty="0">
                <a:latin typeface="Calibri"/>
                <a:cs typeface="Calibri"/>
              </a:rPr>
              <a:t>in a </a:t>
            </a:r>
            <a:r>
              <a:rPr sz="2800" spc="-10" dirty="0">
                <a:latin typeface="Calibri"/>
                <a:cs typeface="Calibri"/>
              </a:rPr>
              <a:t>situation </a:t>
            </a:r>
            <a:r>
              <a:rPr sz="2800" spc="-5" dirty="0">
                <a:latin typeface="Calibri"/>
                <a:cs typeface="Calibri"/>
              </a:rPr>
              <a:t>of trial within </a:t>
            </a:r>
            <a:r>
              <a:rPr sz="2800" spc="-40" dirty="0">
                <a:latin typeface="Calibri"/>
                <a:cs typeface="Calibri"/>
              </a:rPr>
              <a:t>God’s </a:t>
            </a:r>
            <a:r>
              <a:rPr sz="2800" spc="-5" dirty="0">
                <a:latin typeface="Calibri"/>
                <a:cs typeface="Calibri"/>
              </a:rPr>
              <a:t>will or </a:t>
            </a:r>
            <a:r>
              <a:rPr sz="2800" spc="-10" dirty="0">
                <a:latin typeface="Calibri"/>
                <a:cs typeface="Calibri"/>
              </a:rPr>
              <a:t>outside </a:t>
            </a:r>
            <a:r>
              <a:rPr sz="2800" spc="-40" dirty="0">
                <a:latin typeface="Calibri"/>
                <a:cs typeface="Calibri"/>
              </a:rPr>
              <a:t>God’s</a:t>
            </a:r>
            <a:r>
              <a:rPr sz="2800" spc="2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will?</a:t>
            </a:r>
            <a:endParaRPr sz="2800" dirty="0">
              <a:latin typeface="Calibri"/>
              <a:cs typeface="Calibri"/>
            </a:endParaRPr>
          </a:p>
          <a:p>
            <a:pPr marL="803275" indent="-333375">
              <a:lnSpc>
                <a:spcPct val="100000"/>
              </a:lnSpc>
              <a:buFont typeface="Arial"/>
              <a:buChar char="•"/>
            </a:pPr>
            <a:r>
              <a:rPr sz="2800" spc="-10" dirty="0">
                <a:latin typeface="Calibri"/>
                <a:cs typeface="Calibri"/>
              </a:rPr>
              <a:t>How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be </a:t>
            </a:r>
            <a:r>
              <a:rPr sz="2800" spc="-15" dirty="0">
                <a:latin typeface="Calibri"/>
                <a:cs typeface="Calibri"/>
              </a:rPr>
              <a:t>faithful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God </a:t>
            </a:r>
            <a:r>
              <a:rPr sz="2800" spc="-10" dirty="0">
                <a:latin typeface="Calibri"/>
                <a:cs typeface="Calibri"/>
              </a:rPr>
              <a:t>despite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trials?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934200" y="4121101"/>
            <a:ext cx="4186428" cy="23576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43400" y="6300927"/>
            <a:ext cx="23152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Source: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https://askgramps.org/trials-others/</a:t>
            </a:r>
            <a:endParaRPr sz="1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520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Spiritual Lessons from the Life of Abraham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of Abraham</dc:title>
  <dc:creator>Charlene Tan</dc:creator>
  <cp:lastModifiedBy>User</cp:lastModifiedBy>
  <cp:revision>3</cp:revision>
  <dcterms:created xsi:type="dcterms:W3CDTF">2022-05-07T11:35:27Z</dcterms:created>
  <dcterms:modified xsi:type="dcterms:W3CDTF">2022-05-12T08:57:09Z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2021-12-31T00:00:00Z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2022-05-07T00:00:00Z</vt:filetime>
  </property>
</Properties>
</file>