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2" r:id="rId1"/>
  </p:sldMasterIdLst>
  <p:notesMasterIdLst>
    <p:notesMasterId r:id="rId56"/>
  </p:notesMasterIdLst>
  <p:handoutMasterIdLst>
    <p:handoutMasterId r:id="rId57"/>
  </p:handoutMasterIdLst>
  <p:sldIdLst>
    <p:sldId id="260" r:id="rId2"/>
    <p:sldId id="322" r:id="rId3"/>
    <p:sldId id="323" r:id="rId4"/>
    <p:sldId id="324" r:id="rId5"/>
    <p:sldId id="306" r:id="rId6"/>
    <p:sldId id="307" r:id="rId7"/>
    <p:sldId id="308" r:id="rId8"/>
    <p:sldId id="299" r:id="rId9"/>
    <p:sldId id="300" r:id="rId10"/>
    <p:sldId id="301" r:id="rId11"/>
    <p:sldId id="303" r:id="rId12"/>
    <p:sldId id="304" r:id="rId13"/>
    <p:sldId id="257" r:id="rId14"/>
    <p:sldId id="263" r:id="rId15"/>
    <p:sldId id="265" r:id="rId16"/>
    <p:sldId id="312" r:id="rId17"/>
    <p:sldId id="266" r:id="rId18"/>
    <p:sldId id="267" r:id="rId19"/>
    <p:sldId id="313" r:id="rId20"/>
    <p:sldId id="270" r:id="rId21"/>
    <p:sldId id="268" r:id="rId22"/>
    <p:sldId id="272" r:id="rId23"/>
    <p:sldId id="314" r:id="rId24"/>
    <p:sldId id="315" r:id="rId25"/>
    <p:sldId id="269" r:id="rId26"/>
    <p:sldId id="271" r:id="rId27"/>
    <p:sldId id="273" r:id="rId28"/>
    <p:sldId id="279" r:id="rId29"/>
    <p:sldId id="280" r:id="rId30"/>
    <p:sldId id="281" r:id="rId31"/>
    <p:sldId id="282" r:id="rId32"/>
    <p:sldId id="275" r:id="rId33"/>
    <p:sldId id="283" r:id="rId34"/>
    <p:sldId id="284" r:id="rId35"/>
    <p:sldId id="285" r:id="rId36"/>
    <p:sldId id="276" r:id="rId37"/>
    <p:sldId id="286" r:id="rId38"/>
    <p:sldId id="287" r:id="rId39"/>
    <p:sldId id="288" r:id="rId40"/>
    <p:sldId id="289" r:id="rId41"/>
    <p:sldId id="290" r:id="rId42"/>
    <p:sldId id="291" r:id="rId43"/>
    <p:sldId id="292" r:id="rId44"/>
    <p:sldId id="316" r:id="rId45"/>
    <p:sldId id="317" r:id="rId46"/>
    <p:sldId id="293" r:id="rId47"/>
    <p:sldId id="294" r:id="rId48"/>
    <p:sldId id="295" r:id="rId49"/>
    <p:sldId id="318" r:id="rId50"/>
    <p:sldId id="319" r:id="rId51"/>
    <p:sldId id="320" r:id="rId52"/>
    <p:sldId id="321" r:id="rId53"/>
    <p:sldId id="309" r:id="rId54"/>
    <p:sldId id="311" r:id="rId5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014" autoAdjust="0"/>
    <p:restoredTop sz="94660"/>
  </p:normalViewPr>
  <p:slideViewPr>
    <p:cSldViewPr>
      <p:cViewPr varScale="1">
        <p:scale>
          <a:sx n="100" d="100"/>
          <a:sy n="100" d="100"/>
        </p:scale>
        <p:origin x="90" y="17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CBA88A3-E123-4AE2-ADD4-2C08FB8386E0}" type="datetimeFigureOut">
              <a:rPr lang="en-SG" smtClean="0"/>
              <a:t>28/1/2021</a:t>
            </a:fld>
            <a:endParaRPr lang="en-SG"/>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ADB3CCF-9649-48DE-8948-A5BE9A2EF0F7}" type="slidenum">
              <a:rPr lang="en-SG" smtClean="0"/>
              <a:t>‹#›</a:t>
            </a:fld>
            <a:endParaRPr lang="en-SG"/>
          </a:p>
        </p:txBody>
      </p:sp>
    </p:spTree>
    <p:extLst>
      <p:ext uri="{BB962C8B-B14F-4D97-AF65-F5344CB8AC3E}">
        <p14:creationId xmlns:p14="http://schemas.microsoft.com/office/powerpoint/2010/main" val="844937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36F498-5705-4537-9009-C4B33E71030D}" type="datetimeFigureOut">
              <a:rPr lang="en-SG" smtClean="0"/>
              <a:t>28/1/2021</a:t>
            </a:fld>
            <a:endParaRPr lang="en-S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FCCE7A-9D02-4604-B44F-8D0F20D092F1}" type="slidenum">
              <a:rPr lang="en-SG" smtClean="0"/>
              <a:t>‹#›</a:t>
            </a:fld>
            <a:endParaRPr lang="en-SG"/>
          </a:p>
        </p:txBody>
      </p:sp>
    </p:spTree>
    <p:extLst>
      <p:ext uri="{BB962C8B-B14F-4D97-AF65-F5344CB8AC3E}">
        <p14:creationId xmlns:p14="http://schemas.microsoft.com/office/powerpoint/2010/main" val="1330573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EAFCCE7A-9D02-4604-B44F-8D0F20D092F1}" type="slidenum">
              <a:rPr lang="en-SG" smtClean="0"/>
              <a:t>4</a:t>
            </a:fld>
            <a:endParaRPr lang="en-SG"/>
          </a:p>
        </p:txBody>
      </p:sp>
    </p:spTree>
    <p:extLst>
      <p:ext uri="{BB962C8B-B14F-4D97-AF65-F5344CB8AC3E}">
        <p14:creationId xmlns:p14="http://schemas.microsoft.com/office/powerpoint/2010/main" val="3446644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EAFCCE7A-9D02-4604-B44F-8D0F20D092F1}" type="slidenum">
              <a:rPr lang="en-SG" smtClean="0"/>
              <a:t>7</a:t>
            </a:fld>
            <a:endParaRPr lang="en-SG"/>
          </a:p>
        </p:txBody>
      </p:sp>
    </p:spTree>
    <p:extLst>
      <p:ext uri="{BB962C8B-B14F-4D97-AF65-F5344CB8AC3E}">
        <p14:creationId xmlns:p14="http://schemas.microsoft.com/office/powerpoint/2010/main" val="4209334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EAFCCE7A-9D02-4604-B44F-8D0F20D092F1}" type="slidenum">
              <a:rPr lang="en-SG" smtClean="0"/>
              <a:t>23</a:t>
            </a:fld>
            <a:endParaRPr lang="en-SG"/>
          </a:p>
        </p:txBody>
      </p:sp>
    </p:spTree>
    <p:extLst>
      <p:ext uri="{BB962C8B-B14F-4D97-AF65-F5344CB8AC3E}">
        <p14:creationId xmlns:p14="http://schemas.microsoft.com/office/powerpoint/2010/main" val="912770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10"/>
          </p:nvPr>
        </p:nvSpPr>
        <p:spPr/>
        <p:txBody>
          <a:bodyPr/>
          <a:lstStyle/>
          <a:p>
            <a:fld id="{EAFCCE7A-9D02-4604-B44F-8D0F20D092F1}" type="slidenum">
              <a:rPr lang="en-SG" smtClean="0"/>
              <a:t>31</a:t>
            </a:fld>
            <a:endParaRPr lang="en-SG"/>
          </a:p>
        </p:txBody>
      </p:sp>
    </p:spTree>
    <p:extLst>
      <p:ext uri="{BB962C8B-B14F-4D97-AF65-F5344CB8AC3E}">
        <p14:creationId xmlns:p14="http://schemas.microsoft.com/office/powerpoint/2010/main" val="2262629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EAFCCE7A-9D02-4604-B44F-8D0F20D092F1}" type="slidenum">
              <a:rPr lang="en-SG" smtClean="0"/>
              <a:t>39</a:t>
            </a:fld>
            <a:endParaRPr lang="en-SG"/>
          </a:p>
        </p:txBody>
      </p:sp>
    </p:spTree>
    <p:extLst>
      <p:ext uri="{BB962C8B-B14F-4D97-AF65-F5344CB8AC3E}">
        <p14:creationId xmlns:p14="http://schemas.microsoft.com/office/powerpoint/2010/main" val="1265876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5"/>
          </p:nvPr>
        </p:nvSpPr>
        <p:spPr/>
        <p:txBody>
          <a:bodyPr/>
          <a:lstStyle/>
          <a:p>
            <a:fld id="{EAFCCE7A-9D02-4604-B44F-8D0F20D092F1}" type="slidenum">
              <a:rPr lang="en-SG" smtClean="0"/>
              <a:t>41</a:t>
            </a:fld>
            <a:endParaRPr lang="en-SG"/>
          </a:p>
        </p:txBody>
      </p:sp>
    </p:spTree>
    <p:extLst>
      <p:ext uri="{BB962C8B-B14F-4D97-AF65-F5344CB8AC3E}">
        <p14:creationId xmlns:p14="http://schemas.microsoft.com/office/powerpoint/2010/main" val="3155033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10"/>
          </p:nvPr>
        </p:nvSpPr>
        <p:spPr/>
        <p:txBody>
          <a:bodyPr/>
          <a:lstStyle/>
          <a:p>
            <a:fld id="{EAFCCE7A-9D02-4604-B44F-8D0F20D092F1}" type="slidenum">
              <a:rPr lang="en-SG" smtClean="0"/>
              <a:t>53</a:t>
            </a:fld>
            <a:endParaRPr lang="en-SG"/>
          </a:p>
        </p:txBody>
      </p:sp>
    </p:spTree>
    <p:extLst>
      <p:ext uri="{BB962C8B-B14F-4D97-AF65-F5344CB8AC3E}">
        <p14:creationId xmlns:p14="http://schemas.microsoft.com/office/powerpoint/2010/main" val="2486040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B1DFB9-78F3-4FCC-AF19-F06637A05B7E}" type="datetimeFigureOut">
              <a:rPr lang="en-SG" smtClean="0"/>
              <a:pPr/>
              <a:t>28/1/2021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0461CEC-7AEB-45EB-B6D2-1F5C96AC12DC}" type="slidenum">
              <a:rPr lang="en-SG" smtClean="0"/>
              <a:pPr/>
              <a:t>‹#›</a:t>
            </a:fld>
            <a:endParaRPr lang="en-S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393697"/>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B1DFB9-78F3-4FCC-AF19-F06637A05B7E}" type="datetimeFigureOut">
              <a:rPr lang="en-SG" smtClean="0"/>
              <a:pPr/>
              <a:t>28/1/2021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1099864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B1DFB9-78F3-4FCC-AF19-F06637A05B7E}" type="datetimeFigureOut">
              <a:rPr lang="en-SG" smtClean="0"/>
              <a:pPr/>
              <a:t>28/1/2021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422058414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B1DFB9-78F3-4FCC-AF19-F06637A05B7E}" type="datetimeFigureOut">
              <a:rPr lang="en-SG" smtClean="0"/>
              <a:pPr/>
              <a:t>28/1/2021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1420491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B1DFB9-78F3-4FCC-AF19-F06637A05B7E}" type="datetimeFigureOut">
              <a:rPr lang="en-SG" smtClean="0"/>
              <a:pPr/>
              <a:t>28/1/2021</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D0461CEC-7AEB-45EB-B6D2-1F5C96AC12DC}" type="slidenum">
              <a:rPr lang="en-SG" smtClean="0"/>
              <a:pPr/>
              <a:t>‹#›</a:t>
            </a:fld>
            <a:endParaRPr lang="en-SG"/>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286635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B1DFB9-78F3-4FCC-AF19-F06637A05B7E}" type="datetimeFigureOut">
              <a:rPr lang="en-SG" smtClean="0"/>
              <a:pPr/>
              <a:t>28/1/2021</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3387269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B1DFB9-78F3-4FCC-AF19-F06637A05B7E}" type="datetimeFigureOut">
              <a:rPr lang="en-SG" smtClean="0"/>
              <a:pPr/>
              <a:t>28/1/2021</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1501949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B1DFB9-78F3-4FCC-AF19-F06637A05B7E}" type="datetimeFigureOut">
              <a:rPr lang="en-SG" smtClean="0"/>
              <a:pPr/>
              <a:t>28/1/2021</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166470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BB1DFB9-78F3-4FCC-AF19-F06637A05B7E}" type="datetimeFigureOut">
              <a:rPr lang="en-SG" smtClean="0"/>
              <a:pPr/>
              <a:t>28/1/2021</a:t>
            </a:fld>
            <a:endParaRPr lang="en-SG"/>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SG"/>
          </a:p>
        </p:txBody>
      </p:sp>
      <p:sp>
        <p:nvSpPr>
          <p:cNvPr id="9" name="Slide Number Placeholder 8"/>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204474357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BB1DFB9-78F3-4FCC-AF19-F06637A05B7E}" type="datetimeFigureOut">
              <a:rPr lang="en-SG" smtClean="0"/>
              <a:pPr/>
              <a:t>28/1/2021</a:t>
            </a:fld>
            <a:endParaRPr lang="en-SG"/>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SG"/>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0461CEC-7AEB-45EB-B6D2-1F5C96AC12DC}" type="slidenum">
              <a:rPr lang="en-SG" smtClean="0"/>
              <a:pPr/>
              <a:t>‹#›</a:t>
            </a:fld>
            <a:endParaRPr lang="en-SG"/>
          </a:p>
        </p:txBody>
      </p:sp>
    </p:spTree>
    <p:extLst>
      <p:ext uri="{BB962C8B-B14F-4D97-AF65-F5344CB8AC3E}">
        <p14:creationId xmlns:p14="http://schemas.microsoft.com/office/powerpoint/2010/main" val="385744824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B1DFB9-78F3-4FCC-AF19-F06637A05B7E}" type="datetimeFigureOut">
              <a:rPr lang="en-SG" smtClean="0"/>
              <a:pPr/>
              <a:t>28/1/2021</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D0461CEC-7AEB-45EB-B6D2-1F5C96AC12DC}" type="slidenum">
              <a:rPr lang="en-SG" smtClean="0"/>
              <a:pPr/>
              <a:t>‹#›</a:t>
            </a:fld>
            <a:endParaRPr lang="en-SG"/>
          </a:p>
        </p:txBody>
      </p:sp>
    </p:spTree>
    <p:extLst>
      <p:ext uri="{BB962C8B-B14F-4D97-AF65-F5344CB8AC3E}">
        <p14:creationId xmlns:p14="http://schemas.microsoft.com/office/powerpoint/2010/main" val="72333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BB1DFB9-78F3-4FCC-AF19-F06637A05B7E}" type="datetimeFigureOut">
              <a:rPr lang="en-SG" smtClean="0"/>
              <a:pPr/>
              <a:t>28/1/2021</a:t>
            </a:fld>
            <a:endParaRPr lang="en-SG"/>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SG"/>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0461CEC-7AEB-45EB-B6D2-1F5C96AC12DC}" type="slidenum">
              <a:rPr lang="en-SG" smtClean="0"/>
              <a:pPr/>
              <a:t>‹#›</a:t>
            </a:fld>
            <a:endParaRPr lang="en-SG"/>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67422"/>
      </p:ext>
    </p:extLst>
  </p:cSld>
  <p:clrMap bg1="lt1" tx1="dk1" bg2="lt2" tx2="dk2" accent1="accent1" accent2="accent2" accent3="accent3" accent4="accent4" accent5="accent5" accent6="accent6" hlink="hlink" folHlink="folHlink"/>
  <p:sldLayoutIdLst>
    <p:sldLayoutId id="2147484083" r:id="rId1"/>
    <p:sldLayoutId id="2147484084" r:id="rId2"/>
    <p:sldLayoutId id="2147484085" r:id="rId3"/>
    <p:sldLayoutId id="2147484086" r:id="rId4"/>
    <p:sldLayoutId id="2147484087" r:id="rId5"/>
    <p:sldLayoutId id="2147484088" r:id="rId6"/>
    <p:sldLayoutId id="2147484089" r:id="rId7"/>
    <p:sldLayoutId id="2147484090" r:id="rId8"/>
    <p:sldLayoutId id="2147484091" r:id="rId9"/>
    <p:sldLayoutId id="2147484092" r:id="rId10"/>
    <p:sldLayoutId id="214748409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hyperlink" Target="mailto:gohsengfong@hotmail.com"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faithatworkfellowship.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79" y="1628800"/>
            <a:ext cx="12192000" cy="1368152"/>
          </a:xfrm>
        </p:spPr>
        <p:txBody>
          <a:bodyPr/>
          <a:lstStyle/>
          <a:p>
            <a:pPr algn="ctr"/>
            <a:r>
              <a:rPr lang="en-US" u="sng" dirty="0">
                <a:solidFill>
                  <a:srgbClr val="FF0000"/>
                </a:solidFill>
                <a:latin typeface="+mn-lt"/>
              </a:rPr>
              <a:t>GOD, MY HELPER</a:t>
            </a:r>
            <a:endParaRPr lang="en-SG" dirty="0">
              <a:solidFill>
                <a:srgbClr val="FF0000"/>
              </a:solidFill>
              <a:latin typeface="+mn-lt"/>
            </a:endParaRPr>
          </a:p>
        </p:txBody>
      </p:sp>
      <p:sp>
        <p:nvSpPr>
          <p:cNvPr id="3" name="Subtitle 2"/>
          <p:cNvSpPr>
            <a:spLocks noGrp="1"/>
          </p:cNvSpPr>
          <p:nvPr>
            <p:ph type="subTitle" idx="1"/>
          </p:nvPr>
        </p:nvSpPr>
        <p:spPr>
          <a:xfrm>
            <a:off x="12179" y="3717032"/>
            <a:ext cx="12192000" cy="1143000"/>
          </a:xfrm>
        </p:spPr>
        <p:txBody>
          <a:bodyPr>
            <a:normAutofit/>
          </a:bodyPr>
          <a:lstStyle/>
          <a:p>
            <a:pPr algn="ctr"/>
            <a:r>
              <a:rPr lang="en-US" sz="5400" b="1" u="sng" dirty="0"/>
              <a:t>PSALM 121 </a:t>
            </a:r>
            <a:endParaRPr lang="en-SG" sz="5400" b="1" dirty="0"/>
          </a:p>
        </p:txBody>
      </p:sp>
    </p:spTree>
    <p:extLst>
      <p:ext uri="{BB962C8B-B14F-4D97-AF65-F5344CB8AC3E}">
        <p14:creationId xmlns:p14="http://schemas.microsoft.com/office/powerpoint/2010/main" val="2695071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23592" y="404665"/>
            <a:ext cx="7543800" cy="874693"/>
          </a:xfrm>
        </p:spPr>
        <p:txBody>
          <a:bodyPr>
            <a:normAutofit/>
          </a:bodyPr>
          <a:lstStyle/>
          <a:p>
            <a:pPr algn="ctr"/>
            <a:r>
              <a:rPr lang="en-SG" sz="3600" dirty="0">
                <a:solidFill>
                  <a:srgbClr val="C00000"/>
                </a:solidFill>
                <a:latin typeface="+mn-lt"/>
              </a:rPr>
              <a:t>CATEGORIES</a:t>
            </a:r>
          </a:p>
        </p:txBody>
      </p:sp>
      <p:sp>
        <p:nvSpPr>
          <p:cNvPr id="3" name="Content Placeholder 2"/>
          <p:cNvSpPr>
            <a:spLocks noGrp="1"/>
          </p:cNvSpPr>
          <p:nvPr>
            <p:ph idx="1"/>
          </p:nvPr>
        </p:nvSpPr>
        <p:spPr>
          <a:xfrm>
            <a:off x="1334952" y="1556791"/>
            <a:ext cx="9945624" cy="3888433"/>
          </a:xfrm>
        </p:spPr>
        <p:txBody>
          <a:bodyPr>
            <a:noAutofit/>
          </a:bodyPr>
          <a:lstStyle/>
          <a:p>
            <a:pPr marL="447675" indent="-447675">
              <a:lnSpc>
                <a:spcPct val="100000"/>
              </a:lnSpc>
              <a:spcAft>
                <a:spcPts val="0"/>
              </a:spcAft>
              <a:buNone/>
            </a:pPr>
            <a:r>
              <a:rPr lang="en-SG" sz="3200" dirty="0"/>
              <a:t>7.	Trusting in GOD’s protection (61, 91, 121) </a:t>
            </a:r>
            <a:br>
              <a:rPr lang="en-SG" sz="3200" dirty="0"/>
            </a:br>
            <a:r>
              <a:rPr lang="en-SG" sz="3200" dirty="0"/>
              <a:t>– in trouble, we find GOD as the ultimate protector.</a:t>
            </a:r>
          </a:p>
          <a:p>
            <a:pPr marL="447675" indent="-447675">
              <a:lnSpc>
                <a:spcPct val="100000"/>
              </a:lnSpc>
              <a:spcBef>
                <a:spcPts val="2400"/>
              </a:spcBef>
              <a:spcAft>
                <a:spcPts val="0"/>
              </a:spcAft>
              <a:buNone/>
            </a:pPr>
            <a:r>
              <a:rPr lang="en-SG" sz="3200" dirty="0"/>
              <a:t>8.	Resting in GOD’s care (16, 23, 131, 3, 31, 46) </a:t>
            </a:r>
            <a:br>
              <a:rPr lang="en-SG" sz="3200" dirty="0"/>
            </a:br>
            <a:r>
              <a:rPr lang="en-SG" sz="3200" dirty="0"/>
              <a:t>– abiding in a place of quiet rest, near to His heart</a:t>
            </a:r>
          </a:p>
          <a:p>
            <a:pPr marL="447675" indent="-447675">
              <a:lnSpc>
                <a:spcPct val="100000"/>
              </a:lnSpc>
              <a:spcBef>
                <a:spcPts val="2400"/>
              </a:spcBef>
              <a:spcAft>
                <a:spcPts val="0"/>
              </a:spcAft>
              <a:buNone/>
            </a:pPr>
            <a:r>
              <a:rPr lang="en-SG" sz="3200" dirty="0"/>
              <a:t>9.	Exulting in the GOD of our salvation (57, 96, 126, 18, 30) </a:t>
            </a:r>
            <a:br>
              <a:rPr lang="en-SG" sz="3200" dirty="0"/>
            </a:br>
            <a:r>
              <a:rPr lang="en-SG" sz="3200" dirty="0"/>
              <a:t>– of confidence in times of testing</a:t>
            </a:r>
          </a:p>
        </p:txBody>
      </p:sp>
    </p:spTree>
    <p:extLst>
      <p:ext uri="{BB962C8B-B14F-4D97-AF65-F5344CB8AC3E}">
        <p14:creationId xmlns:p14="http://schemas.microsoft.com/office/powerpoint/2010/main" val="283758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23592" y="404665"/>
            <a:ext cx="7543800" cy="874693"/>
          </a:xfrm>
        </p:spPr>
        <p:txBody>
          <a:bodyPr>
            <a:normAutofit/>
          </a:bodyPr>
          <a:lstStyle/>
          <a:p>
            <a:pPr algn="ctr"/>
            <a:r>
              <a:rPr lang="en-SG" sz="3600" dirty="0">
                <a:solidFill>
                  <a:srgbClr val="C00000"/>
                </a:solidFill>
                <a:latin typeface="+mn-lt"/>
              </a:rPr>
              <a:t>CATEGORIES</a:t>
            </a:r>
          </a:p>
        </p:txBody>
      </p:sp>
      <p:sp>
        <p:nvSpPr>
          <p:cNvPr id="3" name="Content Placeholder 2"/>
          <p:cNvSpPr>
            <a:spLocks noGrp="1"/>
          </p:cNvSpPr>
          <p:nvPr>
            <p:ph idx="1"/>
          </p:nvPr>
        </p:nvSpPr>
        <p:spPr>
          <a:xfrm>
            <a:off x="1487488" y="1484784"/>
            <a:ext cx="9217024" cy="4896544"/>
          </a:xfrm>
        </p:spPr>
        <p:txBody>
          <a:bodyPr>
            <a:noAutofit/>
          </a:bodyPr>
          <a:lstStyle/>
          <a:p>
            <a:pPr marL="714375" indent="-714375">
              <a:lnSpc>
                <a:spcPct val="100000"/>
              </a:lnSpc>
              <a:spcAft>
                <a:spcPts val="0"/>
              </a:spcAft>
              <a:buNone/>
            </a:pPr>
            <a:r>
              <a:rPr lang="en-SG" sz="3200" dirty="0"/>
              <a:t>10.  Rejoicing in GOD’s character (103, 145) </a:t>
            </a:r>
            <a:br>
              <a:rPr lang="en-SG" sz="3200" dirty="0"/>
            </a:br>
            <a:r>
              <a:rPr lang="en-SG" sz="3200" dirty="0"/>
              <a:t>– revel in the strong nature and attributes of unchanging GOD</a:t>
            </a:r>
          </a:p>
          <a:p>
            <a:pPr marL="714375" indent="-714375">
              <a:lnSpc>
                <a:spcPct val="100000"/>
              </a:lnSpc>
              <a:spcBef>
                <a:spcPts val="2400"/>
              </a:spcBef>
              <a:spcAft>
                <a:spcPts val="0"/>
              </a:spcAft>
              <a:buNone/>
            </a:pPr>
            <a:r>
              <a:rPr lang="en-SG" sz="3200" dirty="0"/>
              <a:t>11.  Recounting GOD’s deliverance (78, 105, 106) </a:t>
            </a:r>
            <a:br>
              <a:rPr lang="en-SG" sz="3200" dirty="0"/>
            </a:br>
            <a:r>
              <a:rPr lang="en-SG" sz="3200" dirty="0"/>
              <a:t>– counting blessings to strengthen faith and hope</a:t>
            </a:r>
          </a:p>
          <a:p>
            <a:pPr marL="714375" indent="-714375">
              <a:lnSpc>
                <a:spcPct val="100000"/>
              </a:lnSpc>
              <a:spcBef>
                <a:spcPts val="2400"/>
              </a:spcBef>
              <a:spcAft>
                <a:spcPts val="0"/>
              </a:spcAft>
              <a:buNone/>
            </a:pPr>
            <a:r>
              <a:rPr lang="en-SG" sz="3200" dirty="0"/>
              <a:t>12.  Looking forward to Messianic King (2, 22, 110) </a:t>
            </a:r>
            <a:br>
              <a:rPr lang="en-SG" sz="3200" dirty="0"/>
            </a:br>
            <a:r>
              <a:rPr lang="en-SG" sz="3200" dirty="0"/>
              <a:t>– finding fulfilment in JESUS CHRIST  </a:t>
            </a:r>
          </a:p>
        </p:txBody>
      </p:sp>
    </p:spTree>
    <p:extLst>
      <p:ext uri="{BB962C8B-B14F-4D97-AF65-F5344CB8AC3E}">
        <p14:creationId xmlns:p14="http://schemas.microsoft.com/office/powerpoint/2010/main" val="2224141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23592" y="404665"/>
            <a:ext cx="7543800" cy="874693"/>
          </a:xfrm>
        </p:spPr>
        <p:txBody>
          <a:bodyPr>
            <a:normAutofit/>
          </a:bodyPr>
          <a:lstStyle/>
          <a:p>
            <a:pPr algn="ctr"/>
            <a:r>
              <a:rPr lang="en-SG" sz="3600" dirty="0">
                <a:solidFill>
                  <a:srgbClr val="C00000"/>
                </a:solidFill>
                <a:latin typeface="+mn-lt"/>
              </a:rPr>
              <a:t>CATEGORIES</a:t>
            </a:r>
          </a:p>
        </p:txBody>
      </p:sp>
      <p:sp>
        <p:nvSpPr>
          <p:cNvPr id="3" name="Content Placeholder 2"/>
          <p:cNvSpPr>
            <a:spLocks noGrp="1"/>
          </p:cNvSpPr>
          <p:nvPr>
            <p:ph idx="1"/>
          </p:nvPr>
        </p:nvSpPr>
        <p:spPr>
          <a:xfrm>
            <a:off x="1343472" y="1412776"/>
            <a:ext cx="9865096" cy="4896544"/>
          </a:xfrm>
        </p:spPr>
        <p:txBody>
          <a:bodyPr>
            <a:noAutofit/>
          </a:bodyPr>
          <a:lstStyle/>
          <a:p>
            <a:pPr marL="714375" indent="-714375">
              <a:lnSpc>
                <a:spcPct val="100000"/>
              </a:lnSpc>
              <a:spcAft>
                <a:spcPts val="0"/>
              </a:spcAft>
              <a:buNone/>
            </a:pPr>
            <a:r>
              <a:rPr lang="en-SG" sz="3200" dirty="0"/>
              <a:t>13.  Giving thanks to the faithful GOD (100, 107, 118) </a:t>
            </a:r>
            <a:br>
              <a:rPr lang="en-SG" sz="3200" dirty="0"/>
            </a:br>
            <a:r>
              <a:rPr lang="en-SG" sz="3200" dirty="0"/>
              <a:t>– appreciating the faithful and trustworthy GOD</a:t>
            </a:r>
          </a:p>
          <a:p>
            <a:pPr marL="714375" indent="-714375">
              <a:lnSpc>
                <a:spcPct val="100000"/>
              </a:lnSpc>
              <a:spcBef>
                <a:spcPts val="2400"/>
              </a:spcBef>
              <a:spcAft>
                <a:spcPts val="0"/>
              </a:spcAft>
              <a:buNone/>
            </a:pPr>
            <a:r>
              <a:rPr lang="en-SG" sz="3200" dirty="0"/>
              <a:t>14.  Songs of Ascents Aliyah (120-134) </a:t>
            </a:r>
            <a:br>
              <a:rPr lang="en-SG" sz="3200" dirty="0"/>
            </a:br>
            <a:r>
              <a:rPr lang="en-SG" sz="3200" dirty="0"/>
              <a:t>– as pilgrims journeyed during Feast of the Tabernacles (Isa. 30:29)</a:t>
            </a:r>
          </a:p>
          <a:p>
            <a:pPr marL="714375" indent="-714375">
              <a:lnSpc>
                <a:spcPct val="100000"/>
              </a:lnSpc>
              <a:spcBef>
                <a:spcPts val="2400"/>
              </a:spcBef>
              <a:spcAft>
                <a:spcPts val="0"/>
              </a:spcAft>
              <a:buNone/>
            </a:pPr>
            <a:r>
              <a:rPr lang="en-SG" sz="3200" dirty="0"/>
              <a:t>15.  Hallel Psalms (113-118) </a:t>
            </a:r>
            <a:br>
              <a:rPr lang="en-SG" sz="3200" dirty="0"/>
            </a:br>
            <a:r>
              <a:rPr lang="en-SG" sz="3200" dirty="0"/>
              <a:t>– associated with deliverance and Passover feast </a:t>
            </a:r>
            <a:br>
              <a:rPr lang="en-SG" sz="3200" dirty="0"/>
            </a:br>
            <a:r>
              <a:rPr lang="en-SG" sz="3200" dirty="0"/>
              <a:t>(cf. Mark 14:26)</a:t>
            </a:r>
          </a:p>
        </p:txBody>
      </p:sp>
    </p:spTree>
    <p:extLst>
      <p:ext uri="{BB962C8B-B14F-4D97-AF65-F5344CB8AC3E}">
        <p14:creationId xmlns:p14="http://schemas.microsoft.com/office/powerpoint/2010/main" val="1370380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3" name="Subtitle 2"/>
          <p:cNvSpPr>
            <a:spLocks noGrp="1"/>
          </p:cNvSpPr>
          <p:nvPr>
            <p:ph type="subTitle" idx="1"/>
          </p:nvPr>
        </p:nvSpPr>
        <p:spPr>
          <a:xfrm>
            <a:off x="1343472" y="692696"/>
            <a:ext cx="9721080" cy="5256584"/>
          </a:xfrm>
        </p:spPr>
        <p:txBody>
          <a:bodyPr>
            <a:noAutofit/>
          </a:bodyPr>
          <a:lstStyle/>
          <a:p>
            <a:r>
              <a:rPr lang="en-SG" sz="3200" b="1" spc="60" dirty="0">
                <a:latin typeface="+mn-lt"/>
              </a:rPr>
              <a:t>A Song of degrees</a:t>
            </a:r>
            <a:r>
              <a:rPr lang="en-SG" sz="3200" spc="60" dirty="0">
                <a:latin typeface="+mn-lt"/>
              </a:rPr>
              <a:t>. </a:t>
            </a:r>
          </a:p>
          <a:p>
            <a:pPr>
              <a:lnSpc>
                <a:spcPct val="100000"/>
              </a:lnSpc>
              <a:spcBef>
                <a:spcPts val="1800"/>
              </a:spcBef>
              <a:spcAft>
                <a:spcPts val="0"/>
              </a:spcAft>
            </a:pPr>
            <a:r>
              <a:rPr lang="en-SG" sz="3200" cap="none" spc="60" dirty="0">
                <a:latin typeface="+mn-lt"/>
              </a:rPr>
              <a:t>I will lift up mine eyes unto the hills, from whence cometh my help.</a:t>
            </a:r>
          </a:p>
          <a:p>
            <a:pPr>
              <a:lnSpc>
                <a:spcPct val="100000"/>
              </a:lnSpc>
              <a:spcBef>
                <a:spcPts val="1800"/>
              </a:spcBef>
              <a:spcAft>
                <a:spcPts val="0"/>
              </a:spcAft>
            </a:pPr>
            <a:r>
              <a:rPr lang="en-SG" sz="3200" cap="none" spc="60" dirty="0">
                <a:latin typeface="+mn-lt"/>
              </a:rPr>
              <a:t>My help </a:t>
            </a:r>
            <a:r>
              <a:rPr lang="en-SG" sz="3200" i="1" cap="none" spc="60" dirty="0">
                <a:latin typeface="+mn-lt"/>
              </a:rPr>
              <a:t>cometh</a:t>
            </a:r>
            <a:r>
              <a:rPr lang="en-SG" sz="3200" cap="none" spc="60" dirty="0">
                <a:latin typeface="+mn-lt"/>
              </a:rPr>
              <a:t> from the LORD, who made heaven and earth.</a:t>
            </a:r>
          </a:p>
          <a:p>
            <a:pPr>
              <a:lnSpc>
                <a:spcPct val="100000"/>
              </a:lnSpc>
              <a:spcBef>
                <a:spcPts val="1800"/>
              </a:spcBef>
              <a:spcAft>
                <a:spcPts val="0"/>
              </a:spcAft>
            </a:pPr>
            <a:r>
              <a:rPr lang="en-SG" sz="3200" cap="none" spc="60" dirty="0">
                <a:latin typeface="+mn-lt"/>
              </a:rPr>
              <a:t>He will not suffer thy foot to be moved: He that keeps thee will not slumber.</a:t>
            </a:r>
          </a:p>
          <a:p>
            <a:pPr>
              <a:lnSpc>
                <a:spcPct val="100000"/>
              </a:lnSpc>
              <a:spcBef>
                <a:spcPts val="1800"/>
              </a:spcBef>
              <a:spcAft>
                <a:spcPts val="0"/>
              </a:spcAft>
            </a:pPr>
            <a:r>
              <a:rPr lang="en-SG" sz="3200" cap="none" spc="60" dirty="0">
                <a:latin typeface="+mn-lt"/>
              </a:rPr>
              <a:t>Behold, He that keeps Israel shall neither slumber nor sleep.</a:t>
            </a:r>
            <a:endParaRPr lang="en-SG" sz="2800" cap="none" spc="6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952985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27448" y="836712"/>
            <a:ext cx="10153128" cy="5184576"/>
          </a:xfrm>
          <a:noFill/>
        </p:spPr>
        <p:txBody>
          <a:bodyPr>
            <a:noAutofit/>
          </a:bodyPr>
          <a:lstStyle/>
          <a:p>
            <a:pPr algn="l">
              <a:lnSpc>
                <a:spcPct val="100000"/>
              </a:lnSpc>
              <a:spcBef>
                <a:spcPts val="1800"/>
              </a:spcBef>
              <a:spcAft>
                <a:spcPts val="0"/>
              </a:spcAft>
            </a:pPr>
            <a:r>
              <a:rPr lang="en-SG" sz="3200" cap="none" spc="60" dirty="0">
                <a:latin typeface="+mn-lt"/>
              </a:rPr>
              <a:t>The LORD </a:t>
            </a:r>
            <a:r>
              <a:rPr lang="en-SG" sz="3200" i="1" cap="none" spc="60" dirty="0">
                <a:latin typeface="+mn-lt"/>
              </a:rPr>
              <a:t>is</a:t>
            </a:r>
            <a:r>
              <a:rPr lang="en-SG" sz="3200" cap="none" spc="60" dirty="0">
                <a:latin typeface="+mn-lt"/>
              </a:rPr>
              <a:t> thy keeper: the LORD </a:t>
            </a:r>
            <a:r>
              <a:rPr lang="en-SG" sz="3200" i="1" cap="none" spc="60" dirty="0">
                <a:latin typeface="+mn-lt"/>
              </a:rPr>
              <a:t>is</a:t>
            </a:r>
            <a:r>
              <a:rPr lang="en-SG" sz="3200" cap="none" spc="60" dirty="0">
                <a:latin typeface="+mn-lt"/>
              </a:rPr>
              <a:t> thy shade upon thy right hand.</a:t>
            </a:r>
          </a:p>
          <a:p>
            <a:pPr algn="l">
              <a:lnSpc>
                <a:spcPct val="100000"/>
              </a:lnSpc>
              <a:spcBef>
                <a:spcPts val="1800"/>
              </a:spcBef>
              <a:spcAft>
                <a:spcPts val="0"/>
              </a:spcAft>
            </a:pPr>
            <a:r>
              <a:rPr lang="en-SG" sz="3200" cap="none" spc="60" dirty="0">
                <a:latin typeface="+mn-lt"/>
              </a:rPr>
              <a:t>The sun shall not smite thee by day, nor the moon by night.</a:t>
            </a:r>
          </a:p>
          <a:p>
            <a:pPr>
              <a:lnSpc>
                <a:spcPct val="100000"/>
              </a:lnSpc>
              <a:spcBef>
                <a:spcPts val="1800"/>
              </a:spcBef>
              <a:spcAft>
                <a:spcPts val="0"/>
              </a:spcAft>
            </a:pPr>
            <a:r>
              <a:rPr lang="en-SG" sz="3200" cap="none" spc="60" dirty="0">
                <a:latin typeface="+mn-lt"/>
              </a:rPr>
              <a:t>The LORD shall preserve thee from all evil: He shall preserve thy soul.</a:t>
            </a:r>
          </a:p>
          <a:p>
            <a:pPr>
              <a:lnSpc>
                <a:spcPct val="100000"/>
              </a:lnSpc>
              <a:spcBef>
                <a:spcPts val="1800"/>
              </a:spcBef>
              <a:spcAft>
                <a:spcPts val="0"/>
              </a:spcAft>
            </a:pPr>
            <a:r>
              <a:rPr lang="en-SG" sz="3200" cap="none" spc="60" dirty="0">
                <a:latin typeface="+mn-lt"/>
              </a:rPr>
              <a:t>The LORD shall preserve thy going out and thy coming in from this time forth, and even for evermore.</a:t>
            </a:r>
          </a:p>
          <a:p>
            <a:endParaRPr lang="en-SG" sz="3200" dirty="0"/>
          </a:p>
        </p:txBody>
      </p:sp>
    </p:spTree>
    <p:extLst>
      <p:ext uri="{BB962C8B-B14F-4D97-AF65-F5344CB8AC3E}">
        <p14:creationId xmlns:p14="http://schemas.microsoft.com/office/powerpoint/2010/main" val="352784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47528" y="404664"/>
            <a:ext cx="8928992" cy="6264696"/>
          </a:xfrm>
          <a:noFill/>
        </p:spPr>
        <p:txBody>
          <a:bodyPr>
            <a:noAutofit/>
          </a:bodyPr>
          <a:lstStyle/>
          <a:p>
            <a:r>
              <a:rPr lang="en-SG" sz="3200" u="sng" spc="50" dirty="0">
                <a:latin typeface="+mn-lt"/>
              </a:rPr>
              <a:t>INTRODUCTION</a:t>
            </a:r>
            <a:r>
              <a:rPr lang="en-SG" sz="3200" spc="50" dirty="0">
                <a:latin typeface="+mn-lt"/>
              </a:rPr>
              <a:t>:</a:t>
            </a:r>
          </a:p>
          <a:p>
            <a:pPr marL="514350" indent="-514350">
              <a:lnSpc>
                <a:spcPct val="100000"/>
              </a:lnSpc>
              <a:spcAft>
                <a:spcPts val="0"/>
              </a:spcAft>
              <a:buClrTx/>
              <a:buAutoNum type="arabicPeriod"/>
            </a:pPr>
            <a:r>
              <a:rPr lang="en-SG" sz="3200" u="sng" spc="50" dirty="0">
                <a:latin typeface="+mn-lt"/>
              </a:rPr>
              <a:t>Psalm of Ascents</a:t>
            </a:r>
            <a:r>
              <a:rPr lang="en-SG" sz="3200" spc="50" dirty="0">
                <a:latin typeface="+mn-lt"/>
              </a:rPr>
              <a:t> – </a:t>
            </a:r>
            <a:r>
              <a:rPr lang="en-SG" sz="3200" cap="none" spc="50" dirty="0">
                <a:latin typeface="+mn-lt"/>
              </a:rPr>
              <a:t>Ps</a:t>
            </a:r>
            <a:r>
              <a:rPr lang="en-SG" sz="3200" spc="50" dirty="0">
                <a:latin typeface="+mn-lt"/>
              </a:rPr>
              <a:t>. 120-134 – 15 </a:t>
            </a:r>
            <a:br>
              <a:rPr lang="en-SG" sz="3200" spc="50" dirty="0">
                <a:latin typeface="+mn-lt"/>
              </a:rPr>
            </a:br>
            <a:r>
              <a:rPr lang="en-SG" sz="3200" cap="none" spc="50" dirty="0">
                <a:latin typeface="+mn-lt"/>
              </a:rPr>
              <a:t>Aliyah – traveller’s psalms by pilgrims, </a:t>
            </a:r>
            <a:br>
              <a:rPr lang="en-SG" sz="3200" cap="none" spc="50" dirty="0">
                <a:latin typeface="+mn-lt"/>
              </a:rPr>
            </a:br>
            <a:r>
              <a:rPr lang="en-SG" sz="3200" cap="none" spc="50" dirty="0">
                <a:latin typeface="+mn-lt"/>
              </a:rPr>
              <a:t>going to Jerusalem.</a:t>
            </a:r>
          </a:p>
          <a:p>
            <a:pPr marL="1076325" indent="-533400" algn="l">
              <a:lnSpc>
                <a:spcPct val="100000"/>
              </a:lnSpc>
              <a:spcAft>
                <a:spcPts val="0"/>
              </a:spcAft>
            </a:pPr>
            <a:r>
              <a:rPr lang="en-SG" sz="3200" cap="none" spc="50" dirty="0">
                <a:solidFill>
                  <a:srgbClr val="00B050"/>
                </a:solidFill>
                <a:latin typeface="+mn-lt"/>
              </a:rPr>
              <a:t>a.	</a:t>
            </a:r>
            <a:r>
              <a:rPr lang="en-SG" sz="3200" cap="none" spc="50" dirty="0">
                <a:latin typeface="+mn-lt"/>
              </a:rPr>
              <a:t>Feast of Unleavened Bread (spring), remembering Exodus</a:t>
            </a:r>
          </a:p>
          <a:p>
            <a:pPr marL="1076325" indent="-533400" algn="l">
              <a:lnSpc>
                <a:spcPct val="100000"/>
              </a:lnSpc>
              <a:spcAft>
                <a:spcPts val="0"/>
              </a:spcAft>
            </a:pPr>
            <a:r>
              <a:rPr lang="en-SG" sz="3200" cap="none" spc="50" dirty="0">
                <a:solidFill>
                  <a:srgbClr val="00B050"/>
                </a:solidFill>
                <a:latin typeface="+mn-lt"/>
              </a:rPr>
              <a:t>b.	</a:t>
            </a:r>
            <a:r>
              <a:rPr lang="en-SG" sz="3200" cap="none" spc="50" dirty="0">
                <a:latin typeface="+mn-lt"/>
              </a:rPr>
              <a:t>Feast of Pentecost, harvest </a:t>
            </a:r>
            <a:br>
              <a:rPr lang="en-SG" sz="3200" cap="none" spc="50" dirty="0">
                <a:latin typeface="+mn-lt"/>
              </a:rPr>
            </a:br>
            <a:r>
              <a:rPr lang="en-SG" sz="3200" cap="none" spc="50" dirty="0">
                <a:latin typeface="+mn-lt"/>
              </a:rPr>
              <a:t>– Thanksgiving for grain</a:t>
            </a:r>
          </a:p>
          <a:p>
            <a:pPr marL="1076325" indent="-533400" algn="l">
              <a:lnSpc>
                <a:spcPct val="100000"/>
              </a:lnSpc>
              <a:spcAft>
                <a:spcPts val="0"/>
              </a:spcAft>
            </a:pPr>
            <a:r>
              <a:rPr lang="en-SG" sz="3200" cap="none" spc="50" dirty="0">
                <a:solidFill>
                  <a:srgbClr val="00B050"/>
                </a:solidFill>
                <a:latin typeface="+mn-lt"/>
              </a:rPr>
              <a:t>c.	</a:t>
            </a:r>
            <a:r>
              <a:rPr lang="en-SG" sz="3200" cap="none" spc="50" dirty="0">
                <a:latin typeface="+mn-lt"/>
              </a:rPr>
              <a:t>Feast of Tabernacles or Booths </a:t>
            </a:r>
            <a:br>
              <a:rPr lang="en-SG" sz="3200" cap="none" spc="50" dirty="0">
                <a:latin typeface="+mn-lt"/>
              </a:rPr>
            </a:br>
            <a:r>
              <a:rPr lang="en-SG" sz="3200" cap="none" spc="50" dirty="0">
                <a:latin typeface="+mn-lt"/>
              </a:rPr>
              <a:t>– Thanksgiving for final harvest in fall</a:t>
            </a:r>
          </a:p>
          <a:p>
            <a:pPr algn="l">
              <a:lnSpc>
                <a:spcPct val="100000"/>
              </a:lnSpc>
              <a:spcAft>
                <a:spcPts val="0"/>
              </a:spcAft>
            </a:pPr>
            <a:r>
              <a:rPr lang="en-SG" sz="3200" spc="50" dirty="0">
                <a:latin typeface="+mn-lt"/>
              </a:rPr>
              <a:t>(</a:t>
            </a:r>
            <a:r>
              <a:rPr lang="en-SG" sz="3200" cap="none" spc="50" dirty="0">
                <a:latin typeface="+mn-lt"/>
              </a:rPr>
              <a:t>Ex</a:t>
            </a:r>
            <a:r>
              <a:rPr lang="en-SG" sz="3200" spc="50" dirty="0">
                <a:latin typeface="+mn-lt"/>
              </a:rPr>
              <a:t>. 23:14-17; </a:t>
            </a:r>
            <a:r>
              <a:rPr lang="en-SG" sz="3200" cap="none" spc="50" dirty="0">
                <a:latin typeface="+mn-lt"/>
              </a:rPr>
              <a:t>Is. </a:t>
            </a:r>
            <a:r>
              <a:rPr lang="en-SG" sz="3200" spc="50" dirty="0">
                <a:latin typeface="+mn-lt"/>
              </a:rPr>
              <a:t>30:29)</a:t>
            </a:r>
          </a:p>
        </p:txBody>
      </p:sp>
    </p:spTree>
    <p:extLst>
      <p:ext uri="{BB962C8B-B14F-4D97-AF65-F5344CB8AC3E}">
        <p14:creationId xmlns:p14="http://schemas.microsoft.com/office/powerpoint/2010/main" val="4044352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5480" y="620688"/>
            <a:ext cx="9721080" cy="5832648"/>
          </a:xfrm>
          <a:noFill/>
        </p:spPr>
        <p:txBody>
          <a:bodyPr>
            <a:noAutofit/>
          </a:bodyPr>
          <a:lstStyle/>
          <a:p>
            <a:pPr>
              <a:lnSpc>
                <a:spcPct val="100000"/>
              </a:lnSpc>
              <a:spcAft>
                <a:spcPts val="0"/>
              </a:spcAft>
            </a:pPr>
            <a:r>
              <a:rPr lang="en-SG" sz="3200" u="sng" spc="50" dirty="0">
                <a:latin typeface="+mn-lt"/>
              </a:rPr>
              <a:t>INTRODUCTION</a:t>
            </a:r>
            <a:r>
              <a:rPr lang="en-SG" sz="3200" spc="50" dirty="0">
                <a:latin typeface="+mn-lt"/>
              </a:rPr>
              <a:t>:</a:t>
            </a:r>
          </a:p>
          <a:p>
            <a:pPr marL="514350" indent="-514350">
              <a:lnSpc>
                <a:spcPct val="100000"/>
              </a:lnSpc>
              <a:spcAft>
                <a:spcPts val="0"/>
              </a:spcAft>
              <a:buClrTx/>
              <a:buAutoNum type="arabicPeriod" startAt="2"/>
            </a:pPr>
            <a:r>
              <a:rPr lang="en-SG" sz="3200" u="sng" spc="50" dirty="0">
                <a:latin typeface="+mn-lt"/>
              </a:rPr>
              <a:t>Sub-divisions</a:t>
            </a:r>
            <a:r>
              <a:rPr lang="en-SG" sz="3200" spc="50" dirty="0">
                <a:latin typeface="+mn-lt"/>
              </a:rPr>
              <a:t>:  </a:t>
            </a:r>
          </a:p>
          <a:p>
            <a:pPr marL="1076325" indent="-533400" algn="l">
              <a:lnSpc>
                <a:spcPct val="100000"/>
              </a:lnSpc>
              <a:spcAft>
                <a:spcPts val="0"/>
              </a:spcAft>
            </a:pPr>
            <a:r>
              <a:rPr lang="en-SG" sz="3200" cap="none" spc="50" dirty="0">
                <a:latin typeface="+mn-lt"/>
              </a:rPr>
              <a:t>a</a:t>
            </a:r>
            <a:r>
              <a:rPr lang="en-SG" sz="3200" spc="50" dirty="0">
                <a:latin typeface="+mn-lt"/>
              </a:rPr>
              <a:t>.	</a:t>
            </a:r>
            <a:r>
              <a:rPr lang="en-SG" sz="3200" cap="none" spc="50" dirty="0">
                <a:latin typeface="+mn-lt"/>
              </a:rPr>
              <a:t>Anticipation of divine help </a:t>
            </a:r>
            <a:r>
              <a:rPr lang="en-SG" sz="3200" spc="50" dirty="0">
                <a:latin typeface="+mn-lt"/>
              </a:rPr>
              <a:t>(:1,2)</a:t>
            </a:r>
          </a:p>
          <a:p>
            <a:pPr marL="1076325" indent="-533400" algn="l">
              <a:lnSpc>
                <a:spcPct val="100000"/>
              </a:lnSpc>
              <a:spcAft>
                <a:spcPts val="0"/>
              </a:spcAft>
            </a:pPr>
            <a:r>
              <a:rPr lang="en-SG" sz="3200" spc="50" dirty="0">
                <a:latin typeface="+mn-lt"/>
              </a:rPr>
              <a:t>	</a:t>
            </a:r>
            <a:r>
              <a:rPr lang="en-SG" sz="3200" cap="none" spc="50" dirty="0">
                <a:latin typeface="+mn-lt"/>
              </a:rPr>
              <a:t>First person, self-talk to self-rest in GOD </a:t>
            </a:r>
            <a:endParaRPr lang="en-SG" sz="3200" spc="50" dirty="0">
              <a:latin typeface="+mn-lt"/>
            </a:endParaRPr>
          </a:p>
          <a:p>
            <a:pPr marL="1076325" indent="-533400" algn="l">
              <a:lnSpc>
                <a:spcPct val="100000"/>
              </a:lnSpc>
              <a:spcAft>
                <a:spcPts val="0"/>
              </a:spcAft>
            </a:pPr>
            <a:r>
              <a:rPr lang="en-SG" sz="3200" cap="none" spc="50" dirty="0">
                <a:latin typeface="+mn-lt"/>
              </a:rPr>
              <a:t>b</a:t>
            </a:r>
            <a:r>
              <a:rPr lang="en-SG" sz="3200" spc="50" dirty="0">
                <a:latin typeface="+mn-lt"/>
              </a:rPr>
              <a:t>.	</a:t>
            </a:r>
            <a:r>
              <a:rPr lang="en-SG" sz="3200" cap="none" spc="50" dirty="0">
                <a:latin typeface="+mn-lt"/>
              </a:rPr>
              <a:t>Assurance of divine help </a:t>
            </a:r>
            <a:r>
              <a:rPr lang="en-SG" sz="3200" spc="50" dirty="0">
                <a:latin typeface="+mn-lt"/>
              </a:rPr>
              <a:t>(3-8) </a:t>
            </a:r>
          </a:p>
          <a:p>
            <a:pPr marL="1076325" indent="-533400" algn="l">
              <a:lnSpc>
                <a:spcPct val="100000"/>
              </a:lnSpc>
              <a:spcAft>
                <a:spcPts val="0"/>
              </a:spcAft>
            </a:pPr>
            <a:r>
              <a:rPr lang="en-SG" sz="3200" cap="none" spc="50" dirty="0">
                <a:latin typeface="+mn-lt"/>
              </a:rPr>
              <a:t>	You, your, second person singular, explaining help with inner self.</a:t>
            </a:r>
          </a:p>
          <a:p>
            <a:pPr marL="1076325" indent="-533400" algn="l">
              <a:lnSpc>
                <a:spcPct val="100000"/>
              </a:lnSpc>
              <a:spcAft>
                <a:spcPts val="0"/>
              </a:spcAft>
            </a:pPr>
            <a:r>
              <a:rPr lang="en-SG" sz="3200" spc="50" dirty="0">
                <a:latin typeface="+mn-lt"/>
              </a:rPr>
              <a:t>	(3-4, 6) – </a:t>
            </a:r>
            <a:r>
              <a:rPr lang="en-SG" sz="3200" cap="none" spc="50" dirty="0">
                <a:latin typeface="+mn-lt"/>
              </a:rPr>
              <a:t>Negative terms</a:t>
            </a:r>
            <a:r>
              <a:rPr lang="en-SG" sz="3200" spc="50" dirty="0">
                <a:latin typeface="+mn-lt"/>
              </a:rPr>
              <a:t>; </a:t>
            </a:r>
            <a:br>
              <a:rPr lang="en-SG" sz="3200" spc="50" dirty="0">
                <a:latin typeface="+mn-lt"/>
              </a:rPr>
            </a:br>
            <a:r>
              <a:rPr lang="en-SG" sz="3200" spc="50" dirty="0">
                <a:latin typeface="+mn-lt"/>
              </a:rPr>
              <a:t>(5, 7-8) – </a:t>
            </a:r>
            <a:r>
              <a:rPr lang="en-SG" sz="3200" cap="none" spc="50" dirty="0">
                <a:latin typeface="+mn-lt"/>
              </a:rPr>
              <a:t>Positive terms</a:t>
            </a:r>
            <a:endParaRPr lang="en-SG" sz="3200" spc="50" dirty="0">
              <a:latin typeface="+mn-lt"/>
            </a:endParaRPr>
          </a:p>
        </p:txBody>
      </p:sp>
    </p:spTree>
    <p:extLst>
      <p:ext uri="{BB962C8B-B14F-4D97-AF65-F5344CB8AC3E}">
        <p14:creationId xmlns:p14="http://schemas.microsoft.com/office/powerpoint/2010/main" val="1712152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4" name="Subtitle 2"/>
          <p:cNvSpPr txBox="1">
            <a:spLocks/>
          </p:cNvSpPr>
          <p:nvPr/>
        </p:nvSpPr>
        <p:spPr>
          <a:xfrm>
            <a:off x="911424" y="620688"/>
            <a:ext cx="10297144" cy="5328592"/>
          </a:xfrm>
          <a:prstGeom prst="rect">
            <a:avLst/>
          </a:prstGeom>
        </p:spPr>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447675" lvl="0" indent="-447675" algn="l">
              <a:spcBef>
                <a:spcPts val="1200"/>
              </a:spcBef>
            </a:pPr>
            <a:r>
              <a:rPr lang="en-SG" sz="3200" spc="50" dirty="0"/>
              <a:t>3.	</a:t>
            </a:r>
            <a:r>
              <a:rPr lang="en-SG" sz="3200" u="sng" spc="50" dirty="0"/>
              <a:t>Greatness of our needs</a:t>
            </a:r>
            <a:r>
              <a:rPr lang="en-SG" sz="3200" spc="50" dirty="0"/>
              <a:t>: </a:t>
            </a:r>
            <a:br>
              <a:rPr lang="en-SG" sz="3200" spc="50" dirty="0"/>
            </a:br>
            <a:r>
              <a:rPr lang="en-SG" sz="3200" spc="50" dirty="0"/>
              <a:t>(state of anxiety or distress, one degree or another)</a:t>
            </a:r>
          </a:p>
          <a:p>
            <a:pPr marL="895350" lvl="0" indent="-447675" algn="l">
              <a:spcBef>
                <a:spcPts val="1800"/>
              </a:spcBef>
            </a:pPr>
            <a:r>
              <a:rPr lang="en-SG" sz="3200" spc="50" dirty="0"/>
              <a:t>a.	</a:t>
            </a:r>
            <a:r>
              <a:rPr lang="en-SG" sz="3200" u="sng" spc="50" dirty="0"/>
              <a:t>Certainties</a:t>
            </a:r>
            <a:r>
              <a:rPr lang="en-SG" sz="3200" spc="50" dirty="0"/>
              <a:t>:  </a:t>
            </a:r>
            <a:br>
              <a:rPr lang="en-SG" sz="3200" spc="50" dirty="0"/>
            </a:br>
            <a:r>
              <a:rPr lang="en-SG" sz="3200" spc="50" dirty="0"/>
              <a:t>duties, difficulties, trial, temptations and opportunities</a:t>
            </a:r>
          </a:p>
          <a:p>
            <a:pPr marL="895350" indent="-447675" algn="l">
              <a:spcBef>
                <a:spcPts val="1800"/>
              </a:spcBef>
            </a:pPr>
            <a:r>
              <a:rPr lang="en-SG" sz="3200" spc="50" dirty="0"/>
              <a:t>b.	</a:t>
            </a:r>
            <a:r>
              <a:rPr lang="en-SG" sz="3200" u="sng" spc="50" dirty="0"/>
              <a:t>Uncertainties</a:t>
            </a:r>
            <a:r>
              <a:rPr lang="en-SG" sz="3200" spc="50" dirty="0"/>
              <a:t>: </a:t>
            </a:r>
            <a:br>
              <a:rPr lang="en-SG" sz="3200" spc="50" dirty="0"/>
            </a:br>
            <a:r>
              <a:rPr lang="en-SG" sz="3200" spc="50" dirty="0"/>
              <a:t>In homes, jobs, transport, health care, education </a:t>
            </a:r>
            <a:br>
              <a:rPr lang="en-SG" sz="3200" spc="50" dirty="0"/>
            </a:br>
            <a:r>
              <a:rPr lang="en-SG" sz="3200" spc="50" dirty="0"/>
              <a:t>– joy or sorrow, victories or defeats.  Black swans events, globally or locally</a:t>
            </a:r>
            <a:endParaRPr lang="en-SG" sz="3200" spc="5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93510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55440" y="692696"/>
            <a:ext cx="10081120" cy="4536504"/>
          </a:xfrm>
          <a:noFill/>
        </p:spPr>
        <p:txBody>
          <a:bodyPr>
            <a:noAutofit/>
          </a:bodyPr>
          <a:lstStyle/>
          <a:p>
            <a:pPr marL="542925" indent="-542925"/>
            <a:r>
              <a:rPr lang="en-SG" sz="3200" spc="50" dirty="0">
                <a:latin typeface="+mn-lt"/>
              </a:rPr>
              <a:t>4.	</a:t>
            </a:r>
            <a:r>
              <a:rPr lang="en-SG" sz="3200" u="sng" spc="50" dirty="0">
                <a:latin typeface="+mn-lt"/>
              </a:rPr>
              <a:t>Insufficiency of human help</a:t>
            </a:r>
            <a:r>
              <a:rPr lang="en-SG" sz="3200" spc="50" dirty="0">
                <a:latin typeface="+mn-lt"/>
              </a:rPr>
              <a:t> </a:t>
            </a:r>
          </a:p>
          <a:p>
            <a:pPr marL="1076325" indent="-533400">
              <a:lnSpc>
                <a:spcPct val="100000"/>
              </a:lnSpc>
              <a:spcBef>
                <a:spcPts val="1800"/>
              </a:spcBef>
              <a:spcAft>
                <a:spcPts val="0"/>
              </a:spcAft>
            </a:pPr>
            <a:r>
              <a:rPr lang="en-SG" sz="3200" cap="none" spc="50" dirty="0">
                <a:solidFill>
                  <a:srgbClr val="00B050"/>
                </a:solidFill>
                <a:latin typeface="+mn-lt"/>
              </a:rPr>
              <a:t>a</a:t>
            </a:r>
            <a:r>
              <a:rPr lang="en-SG" sz="3200" spc="50" dirty="0">
                <a:solidFill>
                  <a:srgbClr val="00B050"/>
                </a:solidFill>
                <a:latin typeface="+mn-lt"/>
              </a:rPr>
              <a:t>. </a:t>
            </a:r>
            <a:r>
              <a:rPr lang="en-SG" sz="3200" cap="none" spc="50" dirty="0">
                <a:solidFill>
                  <a:srgbClr val="00B050"/>
                </a:solidFill>
                <a:latin typeface="+mn-lt"/>
              </a:rPr>
              <a:t>	</a:t>
            </a:r>
            <a:r>
              <a:rPr lang="en-SG" sz="3200" cap="none" spc="50" dirty="0">
                <a:latin typeface="+mn-lt"/>
              </a:rPr>
              <a:t>They do not remain with us – people die, others scattered or estranged.  Unchanging JESUS </a:t>
            </a:r>
            <a:br>
              <a:rPr lang="en-SG" sz="3200" cap="none" spc="50" dirty="0">
                <a:latin typeface="+mn-lt"/>
              </a:rPr>
            </a:br>
            <a:r>
              <a:rPr lang="en-SG" sz="3200" spc="50" dirty="0">
                <a:latin typeface="+mn-lt"/>
              </a:rPr>
              <a:t>(</a:t>
            </a:r>
            <a:r>
              <a:rPr lang="en-SG" sz="3200" cap="none" spc="50" dirty="0">
                <a:latin typeface="+mn-lt"/>
              </a:rPr>
              <a:t>Heb</a:t>
            </a:r>
            <a:r>
              <a:rPr lang="en-SG" sz="3200" spc="50" dirty="0">
                <a:latin typeface="+mn-lt"/>
              </a:rPr>
              <a:t>. 13:8)</a:t>
            </a:r>
          </a:p>
          <a:p>
            <a:pPr marL="1076325" lvl="0" indent="-533400" algn="l">
              <a:lnSpc>
                <a:spcPct val="100000"/>
              </a:lnSpc>
              <a:spcBef>
                <a:spcPts val="1800"/>
              </a:spcBef>
              <a:spcAft>
                <a:spcPts val="0"/>
              </a:spcAft>
            </a:pPr>
            <a:r>
              <a:rPr lang="en-SG" sz="3200" cap="none" spc="50" dirty="0">
                <a:solidFill>
                  <a:srgbClr val="00B050"/>
                </a:solidFill>
                <a:latin typeface="+mn-lt"/>
              </a:rPr>
              <a:t>b</a:t>
            </a:r>
            <a:r>
              <a:rPr lang="en-SG" sz="3200" spc="50" dirty="0">
                <a:solidFill>
                  <a:srgbClr val="00B050"/>
                </a:solidFill>
                <a:latin typeface="+mn-lt"/>
              </a:rPr>
              <a:t>.	</a:t>
            </a:r>
            <a:r>
              <a:rPr lang="en-SG" sz="3200" cap="none" spc="50" dirty="0">
                <a:latin typeface="+mn-lt"/>
              </a:rPr>
              <a:t>They cannot render the help that we need. GOD sets eternity in our hearts (Eccl. 3:11).  Anything or anyone less than GOD will not satisfy us.</a:t>
            </a:r>
            <a:endParaRPr lang="en-SG" sz="3200" b="1" spc="5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20965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55440" y="692696"/>
            <a:ext cx="9793088" cy="5616624"/>
          </a:xfrm>
          <a:noFill/>
        </p:spPr>
        <p:txBody>
          <a:bodyPr>
            <a:noAutofit/>
          </a:bodyPr>
          <a:lstStyle/>
          <a:p>
            <a:pPr marL="542925" indent="-542925">
              <a:lnSpc>
                <a:spcPct val="100000"/>
              </a:lnSpc>
              <a:spcAft>
                <a:spcPts val="0"/>
              </a:spcAft>
              <a:buClrTx/>
              <a:buAutoNum type="arabicPeriod" startAt="4"/>
            </a:pPr>
            <a:r>
              <a:rPr lang="en-SG" sz="3200" u="sng" spc="50" dirty="0">
                <a:latin typeface="+mn-lt"/>
              </a:rPr>
              <a:t>Insufficiency of human help</a:t>
            </a:r>
            <a:r>
              <a:rPr lang="en-SG" sz="3200" spc="50" dirty="0">
                <a:latin typeface="+mn-lt"/>
              </a:rPr>
              <a:t> </a:t>
            </a:r>
          </a:p>
          <a:p>
            <a:pPr marL="1076325" lvl="0" indent="-533400" algn="l">
              <a:lnSpc>
                <a:spcPct val="100000"/>
              </a:lnSpc>
              <a:spcBef>
                <a:spcPts val="2400"/>
              </a:spcBef>
              <a:spcAft>
                <a:spcPts val="0"/>
              </a:spcAft>
            </a:pPr>
            <a:r>
              <a:rPr lang="en-SG" sz="3200" cap="none" spc="50" dirty="0">
                <a:solidFill>
                  <a:srgbClr val="00B050"/>
                </a:solidFill>
                <a:latin typeface="+mn-lt"/>
              </a:rPr>
              <a:t>c</a:t>
            </a:r>
            <a:r>
              <a:rPr lang="en-SG" sz="3200" spc="50" dirty="0">
                <a:solidFill>
                  <a:srgbClr val="00B050"/>
                </a:solidFill>
                <a:latin typeface="+mn-lt"/>
              </a:rPr>
              <a:t>.	</a:t>
            </a:r>
            <a:r>
              <a:rPr lang="en-SG" sz="3200" cap="none" spc="50" dirty="0">
                <a:latin typeface="+mn-lt"/>
              </a:rPr>
              <a:t>We are in the world system, so like the world, caught by its demand and pressing excitement </a:t>
            </a:r>
            <a:br>
              <a:rPr lang="en-SG" sz="3200" cap="none" spc="50" dirty="0">
                <a:latin typeface="+mn-lt"/>
              </a:rPr>
            </a:br>
            <a:r>
              <a:rPr lang="en-SG" sz="3200" spc="50" dirty="0">
                <a:latin typeface="+mn-lt"/>
              </a:rPr>
              <a:t>(1 </a:t>
            </a:r>
            <a:r>
              <a:rPr lang="en-SG" sz="3200" cap="none" spc="50" dirty="0">
                <a:latin typeface="+mn-lt"/>
              </a:rPr>
              <a:t>John</a:t>
            </a:r>
            <a:r>
              <a:rPr lang="en-SG" sz="3200" spc="50" dirty="0">
                <a:latin typeface="+mn-lt"/>
              </a:rPr>
              <a:t> 2:16)</a:t>
            </a:r>
          </a:p>
          <a:p>
            <a:pPr marL="1076325" lvl="0" indent="-533400" algn="l">
              <a:lnSpc>
                <a:spcPct val="100000"/>
              </a:lnSpc>
              <a:spcBef>
                <a:spcPts val="1800"/>
              </a:spcBef>
              <a:spcAft>
                <a:spcPts val="0"/>
              </a:spcAft>
            </a:pPr>
            <a:r>
              <a:rPr lang="en-SG" sz="3200" cap="none" spc="50" dirty="0">
                <a:solidFill>
                  <a:srgbClr val="00B050"/>
                </a:solidFill>
                <a:latin typeface="+mn-lt"/>
              </a:rPr>
              <a:t>d</a:t>
            </a:r>
            <a:r>
              <a:rPr lang="en-SG" sz="3200" spc="50" dirty="0">
                <a:solidFill>
                  <a:srgbClr val="00B050"/>
                </a:solidFill>
                <a:latin typeface="+mn-lt"/>
              </a:rPr>
              <a:t>.	</a:t>
            </a:r>
            <a:r>
              <a:rPr lang="en-SG" sz="3200" cap="none" spc="50" dirty="0">
                <a:latin typeface="+mn-lt"/>
              </a:rPr>
              <a:t>We are all drawn by the world interests, much of self care, comfort and control – cares of the world and deceitfulness of riches </a:t>
            </a:r>
            <a:r>
              <a:rPr lang="en-SG" sz="3200" spc="50" dirty="0">
                <a:latin typeface="+mn-lt"/>
              </a:rPr>
              <a:t>(</a:t>
            </a:r>
            <a:r>
              <a:rPr lang="en-SG" sz="3200" cap="none" spc="50" dirty="0">
                <a:latin typeface="+mn-lt"/>
              </a:rPr>
              <a:t>Mark</a:t>
            </a:r>
            <a:r>
              <a:rPr lang="en-SG" sz="3200" spc="50" dirty="0">
                <a:latin typeface="+mn-lt"/>
              </a:rPr>
              <a:t> 4:19) </a:t>
            </a:r>
            <a:endParaRPr lang="en-SG" sz="3200" spc="5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523082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Title 1"/>
          <p:cNvSpPr>
            <a:spLocks noGrp="1"/>
          </p:cNvSpPr>
          <p:nvPr>
            <p:ph type="title"/>
          </p:nvPr>
        </p:nvSpPr>
        <p:spPr>
          <a:xfrm>
            <a:off x="839416" y="476672"/>
            <a:ext cx="9144000" cy="560785"/>
          </a:xfrm>
        </p:spPr>
        <p:txBody>
          <a:bodyPr>
            <a:noAutofit/>
          </a:bodyPr>
          <a:lstStyle/>
          <a:p>
            <a:pPr algn="ctr" eaLnBrk="1" hangingPunct="1"/>
            <a:r>
              <a:rPr lang="en-SG" altLang="en-US" sz="3200" dirty="0">
                <a:solidFill>
                  <a:srgbClr val="C00000"/>
                </a:solidFill>
                <a:latin typeface="Calibri" panose="020F0502020204030204" pitchFamily="34" charset="0"/>
                <a:cs typeface="Calibri" panose="020F0502020204030204" pitchFamily="34" charset="0"/>
              </a:rPr>
              <a:t>REJOICE IN THE LORD</a:t>
            </a:r>
          </a:p>
        </p:txBody>
      </p:sp>
      <p:sp>
        <p:nvSpPr>
          <p:cNvPr id="3" name="Content Placeholder 2"/>
          <p:cNvSpPr>
            <a:spLocks noGrp="1"/>
          </p:cNvSpPr>
          <p:nvPr>
            <p:ph idx="1"/>
          </p:nvPr>
        </p:nvSpPr>
        <p:spPr>
          <a:xfrm>
            <a:off x="1127448" y="1318320"/>
            <a:ext cx="10369152" cy="5040560"/>
          </a:xfrm>
        </p:spPr>
        <p:txBody>
          <a:bodyPr rtlCol="0">
            <a:noAutofit/>
          </a:bodyPr>
          <a:lstStyle/>
          <a:p>
            <a:pPr marL="442913" indent="-442913">
              <a:lnSpc>
                <a:spcPct val="100000"/>
              </a:lnSpc>
              <a:spcBef>
                <a:spcPts val="600"/>
              </a:spcBef>
              <a:spcAft>
                <a:spcPts val="0"/>
              </a:spcAft>
              <a:buClrTx/>
              <a:buFont typeface="Wingdings 3" charset="2"/>
              <a:buAutoNum type="arabicPeriod"/>
              <a:defRPr/>
            </a:pPr>
            <a:r>
              <a:rPr lang="en-SG" sz="3200" spc="50" dirty="0">
                <a:latin typeface="Calibri" panose="020F0502020204030204" pitchFamily="34" charset="0"/>
                <a:cs typeface="Calibri" panose="020F0502020204030204" pitchFamily="34" charset="0"/>
              </a:rPr>
              <a:t>GOD never moves without purpose or plan</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When trying His servant and moulding a man.</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Give thanks to the LORD though your testing seems long.  </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In darkness He giveth a song.</a:t>
            </a:r>
          </a:p>
          <a:p>
            <a:pPr marL="442913" indent="-442913">
              <a:lnSpc>
                <a:spcPct val="100000"/>
              </a:lnSpc>
              <a:spcBef>
                <a:spcPts val="600"/>
              </a:spcBef>
              <a:spcAft>
                <a:spcPts val="0"/>
              </a:spcAft>
              <a:buNone/>
              <a:defRPr/>
            </a:pPr>
            <a:endParaRPr lang="en-SG" sz="3200" spc="50" dirty="0">
              <a:latin typeface="Calibri" panose="020F0502020204030204" pitchFamily="34" charset="0"/>
              <a:cs typeface="Calibri" panose="020F0502020204030204" pitchFamily="34" charset="0"/>
            </a:endParaRP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O rejoice in the LORD, He makes no mistake,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He </a:t>
            </a:r>
            <a:r>
              <a:rPr lang="en-SG" sz="3200" spc="50" dirty="0" err="1">
                <a:latin typeface="Calibri" panose="020F0502020204030204" pitchFamily="34" charset="0"/>
                <a:cs typeface="Calibri" panose="020F0502020204030204" pitchFamily="34" charset="0"/>
              </a:rPr>
              <a:t>knoweth</a:t>
            </a:r>
            <a:r>
              <a:rPr lang="en-SG" sz="3200" spc="50" dirty="0">
                <a:latin typeface="Calibri" panose="020F0502020204030204" pitchFamily="34" charset="0"/>
                <a:cs typeface="Calibri" panose="020F0502020204030204" pitchFamily="34" charset="0"/>
              </a:rPr>
              <a:t> the end of each path I take.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For when I am tried and purified, </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I shall come forth as gold.</a:t>
            </a:r>
            <a:endParaRPr lang="en-SG" sz="3200" spc="50" dirty="0"/>
          </a:p>
        </p:txBody>
      </p:sp>
    </p:spTree>
    <p:extLst>
      <p:ext uri="{BB962C8B-B14F-4D97-AF65-F5344CB8AC3E}">
        <p14:creationId xmlns:p14="http://schemas.microsoft.com/office/powerpoint/2010/main" val="124156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55440" y="548680"/>
            <a:ext cx="9073008" cy="5544616"/>
          </a:xfrm>
          <a:noFill/>
        </p:spPr>
        <p:txBody>
          <a:bodyPr>
            <a:noAutofit/>
          </a:bodyPr>
          <a:lstStyle/>
          <a:p>
            <a:pPr marL="542925" indent="-542925"/>
            <a:r>
              <a:rPr lang="en-SG" sz="3200" spc="50" dirty="0">
                <a:latin typeface="+mn-lt"/>
              </a:rPr>
              <a:t>4.	</a:t>
            </a:r>
            <a:r>
              <a:rPr lang="en-SG" sz="3200" u="sng" spc="50" dirty="0">
                <a:latin typeface="+mn-lt"/>
              </a:rPr>
              <a:t>Insufficiency of human help</a:t>
            </a:r>
            <a:r>
              <a:rPr lang="en-SG" sz="3200" spc="50" dirty="0">
                <a:latin typeface="+mn-lt"/>
              </a:rPr>
              <a:t> </a:t>
            </a:r>
          </a:p>
          <a:p>
            <a:pPr marL="1076325" lvl="0" indent="-533400" algn="l">
              <a:lnSpc>
                <a:spcPct val="100000"/>
              </a:lnSpc>
              <a:spcBef>
                <a:spcPts val="2400"/>
              </a:spcBef>
              <a:spcAft>
                <a:spcPts val="0"/>
              </a:spcAft>
            </a:pPr>
            <a:r>
              <a:rPr lang="en-SG" sz="3200" cap="none" spc="50" dirty="0">
                <a:solidFill>
                  <a:srgbClr val="00B050"/>
                </a:solidFill>
                <a:latin typeface="+mn-lt"/>
              </a:rPr>
              <a:t>e</a:t>
            </a:r>
            <a:r>
              <a:rPr lang="en-SG" sz="3200" spc="50" dirty="0">
                <a:solidFill>
                  <a:srgbClr val="00B050"/>
                </a:solidFill>
                <a:latin typeface="+mn-lt"/>
              </a:rPr>
              <a:t>. </a:t>
            </a:r>
            <a:r>
              <a:rPr lang="en-SG" sz="3200" spc="50" dirty="0">
                <a:latin typeface="+mn-lt"/>
              </a:rPr>
              <a:t>	</a:t>
            </a:r>
            <a:r>
              <a:rPr lang="en-SG" sz="3200" cap="none" spc="50" dirty="0">
                <a:latin typeface="+mn-lt"/>
              </a:rPr>
              <a:t>Shadow of GOD’s curse on sin resting everywhere. Down-looking makes us vulnerable and weak </a:t>
            </a:r>
            <a:br>
              <a:rPr lang="en-SG" sz="3200" spc="50" dirty="0">
                <a:latin typeface="+mn-lt"/>
              </a:rPr>
            </a:br>
            <a:r>
              <a:rPr lang="en-SG" sz="3200" spc="50" dirty="0">
                <a:latin typeface="+mn-lt"/>
              </a:rPr>
              <a:t>(</a:t>
            </a:r>
            <a:r>
              <a:rPr lang="en-SG" sz="3200" cap="none" spc="50" dirty="0">
                <a:latin typeface="+mn-lt"/>
              </a:rPr>
              <a:t>Rom</a:t>
            </a:r>
            <a:r>
              <a:rPr lang="en-SG" sz="3200" spc="50" dirty="0">
                <a:latin typeface="+mn-lt"/>
              </a:rPr>
              <a:t>. 7:17,18; 2 </a:t>
            </a:r>
            <a:r>
              <a:rPr lang="en-SG" sz="3200" cap="none" spc="50" dirty="0">
                <a:latin typeface="+mn-lt"/>
              </a:rPr>
              <a:t>Cor</a:t>
            </a:r>
            <a:r>
              <a:rPr lang="en-SG" sz="3200" spc="50" dirty="0">
                <a:latin typeface="+mn-lt"/>
              </a:rPr>
              <a:t>. 4:16)</a:t>
            </a:r>
          </a:p>
          <a:p>
            <a:pPr marL="1076325" lvl="0" indent="-533400" algn="l">
              <a:lnSpc>
                <a:spcPct val="100000"/>
              </a:lnSpc>
              <a:spcBef>
                <a:spcPts val="1800"/>
              </a:spcBef>
              <a:spcAft>
                <a:spcPts val="0"/>
              </a:spcAft>
            </a:pPr>
            <a:r>
              <a:rPr lang="en-SG" sz="3200" cap="none" spc="50" dirty="0">
                <a:solidFill>
                  <a:srgbClr val="00B050"/>
                </a:solidFill>
                <a:latin typeface="+mn-lt"/>
              </a:rPr>
              <a:t>f</a:t>
            </a:r>
            <a:r>
              <a:rPr lang="en-SG" sz="3200" spc="50" dirty="0">
                <a:solidFill>
                  <a:srgbClr val="00B050"/>
                </a:solidFill>
                <a:latin typeface="+mn-lt"/>
              </a:rPr>
              <a:t>.</a:t>
            </a:r>
            <a:r>
              <a:rPr lang="en-SG" sz="3200" spc="50" dirty="0">
                <a:latin typeface="+mn-lt"/>
              </a:rPr>
              <a:t>	</a:t>
            </a:r>
            <a:r>
              <a:rPr lang="en-SG" sz="3200" cap="none" spc="50" dirty="0">
                <a:latin typeface="+mn-lt"/>
              </a:rPr>
              <a:t>We are so world-drawn. To look inside, we are depressed.  To look outside, we are distressed.  To look up, we blessed. </a:t>
            </a:r>
            <a:br>
              <a:rPr lang="en-SG" sz="3200" cap="none" spc="50" dirty="0">
                <a:latin typeface="+mn-lt"/>
              </a:rPr>
            </a:br>
            <a:r>
              <a:rPr lang="en-SG" sz="3200" spc="50" dirty="0">
                <a:latin typeface="+mn-lt"/>
              </a:rPr>
              <a:t>(</a:t>
            </a:r>
            <a:r>
              <a:rPr lang="en-SG" sz="3200" cap="none" spc="50" dirty="0">
                <a:latin typeface="+mn-lt"/>
              </a:rPr>
              <a:t>Ps</a:t>
            </a:r>
            <a:r>
              <a:rPr lang="en-SG" sz="3200" spc="50" dirty="0">
                <a:latin typeface="+mn-lt"/>
              </a:rPr>
              <a:t>. 34:8)</a:t>
            </a:r>
            <a:endParaRPr lang="en-SG" sz="3200" spc="5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420183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2944" y="1484784"/>
            <a:ext cx="10297144" cy="4664869"/>
          </a:xfrm>
          <a:noFill/>
        </p:spPr>
        <p:txBody>
          <a:bodyPr>
            <a:noAutofit/>
          </a:bodyPr>
          <a:lstStyle/>
          <a:p>
            <a:pPr marL="542925" lvl="0" indent="-542925">
              <a:lnSpc>
                <a:spcPct val="100000"/>
              </a:lnSpc>
              <a:spcAft>
                <a:spcPts val="0"/>
              </a:spcAft>
            </a:pPr>
            <a:r>
              <a:rPr lang="en-SG" sz="3200" spc="50" dirty="0">
                <a:latin typeface="+mn-lt"/>
              </a:rPr>
              <a:t>1.	“</a:t>
            </a:r>
            <a:r>
              <a:rPr lang="en-SG" sz="3200" u="sng" spc="50" dirty="0">
                <a:latin typeface="+mn-lt"/>
              </a:rPr>
              <a:t>I will</a:t>
            </a:r>
            <a:r>
              <a:rPr lang="en-SG" sz="3200" spc="50" dirty="0">
                <a:latin typeface="+mn-lt"/>
              </a:rPr>
              <a:t>” </a:t>
            </a:r>
            <a:br>
              <a:rPr lang="en-SG" sz="3200" spc="50" dirty="0">
                <a:latin typeface="+mn-lt"/>
              </a:rPr>
            </a:br>
            <a:r>
              <a:rPr lang="en-SG" sz="3200" cap="none" spc="50" dirty="0">
                <a:latin typeface="+mn-lt"/>
              </a:rPr>
              <a:t>– Recognition that I stand in continual need of help.  I wait, expect and obtain.</a:t>
            </a:r>
          </a:p>
          <a:p>
            <a:pPr marL="542925" lvl="0" indent="-542925" algn="l">
              <a:lnSpc>
                <a:spcPct val="100000"/>
              </a:lnSpc>
              <a:spcAft>
                <a:spcPts val="0"/>
              </a:spcAft>
            </a:pPr>
            <a:r>
              <a:rPr lang="en-SG" sz="3200" spc="50" dirty="0">
                <a:latin typeface="+mn-lt"/>
              </a:rPr>
              <a:t>2.	“</a:t>
            </a:r>
            <a:r>
              <a:rPr lang="en-SG" sz="3200" u="sng" spc="50" dirty="0">
                <a:latin typeface="+mn-lt"/>
              </a:rPr>
              <a:t>Lift up my eyes</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Hebrew phrase, to see with anticipation</a:t>
            </a:r>
            <a:r>
              <a:rPr lang="en-SG" sz="3200" spc="50" dirty="0">
                <a:latin typeface="+mn-lt"/>
              </a:rPr>
              <a:t> </a:t>
            </a:r>
            <a:br>
              <a:rPr lang="en-SG" sz="3200" spc="50" dirty="0">
                <a:latin typeface="+mn-lt"/>
              </a:rPr>
            </a:br>
            <a:r>
              <a:rPr lang="en-SG" sz="3200" spc="50" dirty="0">
                <a:latin typeface="+mn-lt"/>
              </a:rPr>
              <a:t>(</a:t>
            </a:r>
            <a:r>
              <a:rPr lang="en-SG" sz="3200" cap="none" spc="50" dirty="0">
                <a:latin typeface="+mn-lt"/>
              </a:rPr>
              <a:t>Ps</a:t>
            </a:r>
            <a:r>
              <a:rPr lang="en-SG" sz="3200" spc="50" dirty="0">
                <a:latin typeface="+mn-lt"/>
              </a:rPr>
              <a:t>. 123:1).</a:t>
            </a:r>
          </a:p>
          <a:p>
            <a:pPr>
              <a:lnSpc>
                <a:spcPct val="100000"/>
              </a:lnSpc>
              <a:spcBef>
                <a:spcPts val="2400"/>
              </a:spcBef>
              <a:spcAft>
                <a:spcPts val="0"/>
              </a:spcAft>
            </a:pPr>
            <a:r>
              <a:rPr lang="en-SG" sz="3200" spc="50" dirty="0">
                <a:latin typeface="+mn-lt"/>
              </a:rPr>
              <a:t>(</a:t>
            </a:r>
            <a:r>
              <a:rPr lang="en-SG" sz="3200" cap="none" spc="50" dirty="0">
                <a:latin typeface="+mn-lt"/>
              </a:rPr>
              <a:t>Ps. </a:t>
            </a:r>
            <a:r>
              <a:rPr lang="en-SG" sz="3200" spc="50" dirty="0">
                <a:latin typeface="+mn-lt"/>
              </a:rPr>
              <a:t>123:1)  </a:t>
            </a:r>
            <a:r>
              <a:rPr lang="en-SG" sz="3200" i="1" cap="none" spc="50" dirty="0">
                <a:latin typeface="+mn-lt"/>
              </a:rPr>
              <a:t>Unto Thee lift I up mine eyes, O Thou that dwellest in the heavens.</a:t>
            </a:r>
            <a:endParaRPr lang="en-SG" sz="2800" spc="50" dirty="0"/>
          </a:p>
        </p:txBody>
      </p:sp>
      <p:sp>
        <p:nvSpPr>
          <p:cNvPr id="4" name="Title 1">
            <a:extLst>
              <a:ext uri="{FF2B5EF4-FFF2-40B4-BE49-F238E27FC236}">
                <a16:creationId xmlns:a16="http://schemas.microsoft.com/office/drawing/2014/main" id="{08629D02-327D-4714-9D31-112439C6249B}"/>
              </a:ext>
            </a:extLst>
          </p:cNvPr>
          <p:cNvSpPr txBox="1">
            <a:spLocks/>
          </p:cNvSpPr>
          <p:nvPr/>
        </p:nvSpPr>
        <p:spPr>
          <a:xfrm>
            <a:off x="1487488" y="116632"/>
            <a:ext cx="10116616" cy="89539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7675" indent="-447675">
              <a:lnSpc>
                <a:spcPct val="100000"/>
              </a:lnSpc>
            </a:pPr>
            <a:r>
              <a:rPr lang="en-SG" sz="3600" dirty="0">
                <a:solidFill>
                  <a:srgbClr val="00B0F0"/>
                </a:solidFill>
                <a:latin typeface="+mn-lt"/>
              </a:rPr>
              <a:t>I.</a:t>
            </a:r>
            <a:r>
              <a:rPr lang="en-SG" sz="3600" i="1" dirty="0">
                <a:solidFill>
                  <a:srgbClr val="00B0F0"/>
                </a:solidFill>
                <a:latin typeface="+mn-lt"/>
              </a:rPr>
              <a:t>	“I WILL LIFT UP MINE EYES UNTO THE HILLS”</a:t>
            </a:r>
          </a:p>
        </p:txBody>
      </p:sp>
    </p:spTree>
    <p:extLst>
      <p:ext uri="{BB962C8B-B14F-4D97-AF65-F5344CB8AC3E}">
        <p14:creationId xmlns:p14="http://schemas.microsoft.com/office/powerpoint/2010/main" val="4634072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9416" y="1412776"/>
            <a:ext cx="10369152" cy="4752528"/>
          </a:xfrm>
          <a:noFill/>
        </p:spPr>
        <p:txBody>
          <a:bodyPr>
            <a:noAutofit/>
          </a:bodyPr>
          <a:lstStyle/>
          <a:p>
            <a:pPr marL="542925" lvl="0" indent="-542925">
              <a:lnSpc>
                <a:spcPct val="100000"/>
              </a:lnSpc>
              <a:spcAft>
                <a:spcPts val="0"/>
              </a:spcAft>
            </a:pPr>
            <a:r>
              <a:rPr lang="en-SG" sz="3200" spc="50" dirty="0">
                <a:latin typeface="+mn-lt"/>
              </a:rPr>
              <a:t>3.	“</a:t>
            </a:r>
            <a:r>
              <a:rPr lang="en-SG" sz="3200" u="sng" spc="50" dirty="0">
                <a:latin typeface="+mn-lt"/>
              </a:rPr>
              <a:t>Unto the hills</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Stable, secure, around Jerusalem. </a:t>
            </a:r>
          </a:p>
          <a:p>
            <a:pPr marL="990600" indent="-447675">
              <a:lnSpc>
                <a:spcPct val="100000"/>
              </a:lnSpc>
              <a:spcBef>
                <a:spcPts val="2400"/>
              </a:spcBef>
              <a:spcAft>
                <a:spcPts val="0"/>
              </a:spcAft>
            </a:pPr>
            <a:r>
              <a:rPr lang="en-SG" sz="3200" cap="none" spc="50" dirty="0">
                <a:solidFill>
                  <a:srgbClr val="00B050"/>
                </a:solidFill>
                <a:latin typeface="+mn-lt"/>
              </a:rPr>
              <a:t>a</a:t>
            </a:r>
            <a:r>
              <a:rPr lang="en-SG" sz="3200" spc="50" dirty="0">
                <a:solidFill>
                  <a:srgbClr val="00B050"/>
                </a:solidFill>
                <a:latin typeface="+mn-lt"/>
              </a:rPr>
              <a:t>.</a:t>
            </a:r>
            <a:r>
              <a:rPr lang="en-SG" sz="3200" spc="50" dirty="0">
                <a:latin typeface="+mn-lt"/>
              </a:rPr>
              <a:t>	</a:t>
            </a:r>
            <a:r>
              <a:rPr lang="en-SG" sz="3200" cap="none" spc="50" dirty="0">
                <a:latin typeface="+mn-lt"/>
              </a:rPr>
              <a:t>There GOD hath promised His blessings, even life forever more (Ps. 133:3) where His foundation is in the holy mountains </a:t>
            </a:r>
            <a:r>
              <a:rPr lang="en-SG" sz="3200" spc="50" dirty="0">
                <a:latin typeface="+mn-lt"/>
              </a:rPr>
              <a:t>(</a:t>
            </a:r>
            <a:r>
              <a:rPr lang="en-SG" sz="3200" cap="none" spc="50" dirty="0">
                <a:latin typeface="+mn-lt"/>
              </a:rPr>
              <a:t>Ps</a:t>
            </a:r>
            <a:r>
              <a:rPr lang="en-SG" sz="3200" spc="50" dirty="0">
                <a:latin typeface="+mn-lt"/>
              </a:rPr>
              <a:t>. 87:1)</a:t>
            </a:r>
          </a:p>
          <a:p>
            <a:pPr marL="990600" indent="-447675">
              <a:lnSpc>
                <a:spcPct val="100000"/>
              </a:lnSpc>
              <a:spcBef>
                <a:spcPts val="2400"/>
              </a:spcBef>
              <a:spcAft>
                <a:spcPts val="0"/>
              </a:spcAft>
            </a:pPr>
            <a:r>
              <a:rPr lang="en-SG" sz="3200" cap="none" spc="50" dirty="0">
                <a:solidFill>
                  <a:srgbClr val="00B050"/>
                </a:solidFill>
                <a:latin typeface="+mn-lt"/>
              </a:rPr>
              <a:t>b. </a:t>
            </a:r>
            <a:r>
              <a:rPr lang="en-SG" sz="3200" cap="none" spc="50" dirty="0">
                <a:latin typeface="+mn-lt"/>
              </a:rPr>
              <a:t>Refreshing sight of hills. </a:t>
            </a:r>
            <a:br>
              <a:rPr lang="en-SG" sz="3200" spc="50" dirty="0">
                <a:latin typeface="+mn-lt"/>
              </a:rPr>
            </a:br>
            <a:r>
              <a:rPr lang="en-SG" sz="3200" cap="none" spc="50" dirty="0">
                <a:latin typeface="+mn-lt"/>
              </a:rPr>
              <a:t>GOD drawn, we look up and grow strong. </a:t>
            </a:r>
            <a:endParaRPr lang="en-SG" sz="3200" spc="50" dirty="0">
              <a:latin typeface="+mn-lt"/>
            </a:endParaRPr>
          </a:p>
        </p:txBody>
      </p:sp>
      <p:sp>
        <p:nvSpPr>
          <p:cNvPr id="5" name="Title 1">
            <a:extLst>
              <a:ext uri="{FF2B5EF4-FFF2-40B4-BE49-F238E27FC236}">
                <a16:creationId xmlns:a16="http://schemas.microsoft.com/office/drawing/2014/main" id="{3EC88055-EDE3-4C5B-9BB3-70E21DF397A6}"/>
              </a:ext>
            </a:extLst>
          </p:cNvPr>
          <p:cNvSpPr txBox="1">
            <a:spLocks/>
          </p:cNvSpPr>
          <p:nvPr/>
        </p:nvSpPr>
        <p:spPr>
          <a:xfrm>
            <a:off x="1524000" y="85329"/>
            <a:ext cx="10116616" cy="89539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7675" lvl="0" indent="-447675">
              <a:lnSpc>
                <a:spcPct val="100000"/>
              </a:lnSpc>
              <a:spcAft>
                <a:spcPts val="0"/>
              </a:spcAft>
            </a:pPr>
            <a:r>
              <a:rPr lang="en-SG" sz="3600" dirty="0">
                <a:solidFill>
                  <a:srgbClr val="00B0F0"/>
                </a:solidFill>
                <a:latin typeface="+mn-lt"/>
              </a:rPr>
              <a:t>I.</a:t>
            </a:r>
            <a:r>
              <a:rPr lang="en-SG" sz="3600" i="1" dirty="0">
                <a:solidFill>
                  <a:srgbClr val="00B0F0"/>
                </a:solidFill>
                <a:latin typeface="+mn-lt"/>
              </a:rPr>
              <a:t>	“</a:t>
            </a:r>
            <a:r>
              <a:rPr lang="en-SG" sz="3600" i="1" u="sng" dirty="0">
                <a:solidFill>
                  <a:srgbClr val="00B0F0"/>
                </a:solidFill>
                <a:latin typeface="+mn-lt"/>
              </a:rPr>
              <a:t>I Will Lift Up Mine Eyes Unto The Hills</a:t>
            </a:r>
            <a:r>
              <a:rPr lang="en-SG" sz="3600" i="1" dirty="0">
                <a:solidFill>
                  <a:srgbClr val="00B0F0"/>
                </a:solidFill>
                <a:latin typeface="+mn-lt"/>
              </a:rPr>
              <a:t>”</a:t>
            </a:r>
          </a:p>
        </p:txBody>
      </p:sp>
    </p:spTree>
    <p:extLst>
      <p:ext uri="{BB962C8B-B14F-4D97-AF65-F5344CB8AC3E}">
        <p14:creationId xmlns:p14="http://schemas.microsoft.com/office/powerpoint/2010/main" val="3732483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1424" y="1268760"/>
            <a:ext cx="10513168" cy="5040560"/>
          </a:xfrm>
          <a:noFill/>
        </p:spPr>
        <p:txBody>
          <a:bodyPr>
            <a:noAutofit/>
          </a:bodyPr>
          <a:lstStyle/>
          <a:p>
            <a:pPr marL="542925" lvl="0" indent="-542925" algn="l">
              <a:lnSpc>
                <a:spcPct val="100000"/>
              </a:lnSpc>
              <a:spcAft>
                <a:spcPts val="0"/>
              </a:spcAft>
            </a:pPr>
            <a:r>
              <a:rPr lang="en-SG" sz="3200" cap="none" spc="50" dirty="0">
                <a:solidFill>
                  <a:srgbClr val="00B050"/>
                </a:solidFill>
                <a:latin typeface="+mn-lt"/>
              </a:rPr>
              <a:t>b. 	</a:t>
            </a:r>
            <a:r>
              <a:rPr lang="en-SG" sz="3200" spc="50" dirty="0">
                <a:latin typeface="+mn-lt"/>
              </a:rPr>
              <a:t>Refreshing sight of hills. </a:t>
            </a:r>
          </a:p>
          <a:p>
            <a:pPr marL="1162050" lvl="0" indent="-619125" algn="l">
              <a:lnSpc>
                <a:spcPct val="100000"/>
              </a:lnSpc>
              <a:spcBef>
                <a:spcPts val="1800"/>
              </a:spcBef>
              <a:spcAft>
                <a:spcPts val="0"/>
              </a:spcAft>
            </a:pPr>
            <a:r>
              <a:rPr lang="en-SG" sz="3200" spc="50" dirty="0">
                <a:solidFill>
                  <a:srgbClr val="FF99FF"/>
                </a:solidFill>
                <a:latin typeface="+mn-lt"/>
              </a:rPr>
              <a:t>1)  	</a:t>
            </a:r>
            <a:r>
              <a:rPr lang="en-SG" sz="3200" cap="none" spc="50" dirty="0">
                <a:latin typeface="+mn-lt"/>
              </a:rPr>
              <a:t>Moses – Sinai, Elijah – Horeb, </a:t>
            </a:r>
            <a:br>
              <a:rPr lang="en-SG" sz="3200" cap="none" spc="50" dirty="0">
                <a:latin typeface="+mn-lt"/>
              </a:rPr>
            </a:br>
            <a:r>
              <a:rPr lang="en-SG" sz="3200" cap="none" spc="50" dirty="0">
                <a:latin typeface="+mn-lt"/>
              </a:rPr>
              <a:t>JESUS – Mt. of Transfiguration </a:t>
            </a:r>
          </a:p>
          <a:p>
            <a:pPr marL="1162050" lvl="0" indent="-619125" algn="l">
              <a:lnSpc>
                <a:spcPct val="100000"/>
              </a:lnSpc>
              <a:spcBef>
                <a:spcPts val="1800"/>
              </a:spcBef>
              <a:spcAft>
                <a:spcPts val="0"/>
              </a:spcAft>
            </a:pPr>
            <a:r>
              <a:rPr lang="en-SG" sz="3200" spc="50" dirty="0">
                <a:solidFill>
                  <a:srgbClr val="FF99FF"/>
                </a:solidFill>
                <a:latin typeface="+mn-lt"/>
              </a:rPr>
              <a:t>2)  	</a:t>
            </a:r>
            <a:r>
              <a:rPr lang="en-SG" sz="3200" cap="none" spc="50" dirty="0">
                <a:latin typeface="+mn-lt"/>
              </a:rPr>
              <a:t>See nothing of man but of GOD.</a:t>
            </a:r>
          </a:p>
          <a:p>
            <a:pPr marL="1162050" lvl="0" indent="-619125" algn="l">
              <a:lnSpc>
                <a:spcPct val="100000"/>
              </a:lnSpc>
              <a:spcBef>
                <a:spcPts val="1800"/>
              </a:spcBef>
              <a:spcAft>
                <a:spcPts val="0"/>
              </a:spcAft>
            </a:pPr>
            <a:r>
              <a:rPr lang="en-SG" sz="3200" spc="50" dirty="0">
                <a:solidFill>
                  <a:srgbClr val="FF99FF"/>
                </a:solidFill>
                <a:latin typeface="+mn-lt"/>
              </a:rPr>
              <a:t>3)  	</a:t>
            </a:r>
            <a:r>
              <a:rPr lang="en-SG" sz="3200" cap="none" spc="50" dirty="0">
                <a:latin typeface="+mn-lt"/>
              </a:rPr>
              <a:t>Look up and feel heaven – breath upon our faces.</a:t>
            </a:r>
          </a:p>
          <a:p>
            <a:pPr marL="1162050" lvl="0" indent="-619125" algn="l">
              <a:lnSpc>
                <a:spcPct val="100000"/>
              </a:lnSpc>
              <a:spcBef>
                <a:spcPts val="1800"/>
              </a:spcBef>
              <a:spcAft>
                <a:spcPts val="0"/>
              </a:spcAft>
            </a:pPr>
            <a:r>
              <a:rPr lang="en-SG" sz="3200" spc="50" dirty="0">
                <a:solidFill>
                  <a:srgbClr val="FF99FF"/>
                </a:solidFill>
                <a:latin typeface="+mn-lt"/>
              </a:rPr>
              <a:t>4)  	</a:t>
            </a:r>
            <a:r>
              <a:rPr lang="en-SG" sz="3200" cap="none" spc="50" dirty="0">
                <a:latin typeface="+mn-lt"/>
              </a:rPr>
              <a:t>Look up in silence and solitude, GOD speaks and we listen and grow stronger.</a:t>
            </a:r>
            <a:endParaRPr lang="en-SG" sz="3200" spc="50" dirty="0">
              <a:latin typeface="+mn-lt"/>
            </a:endParaRPr>
          </a:p>
        </p:txBody>
      </p:sp>
      <p:sp>
        <p:nvSpPr>
          <p:cNvPr id="5" name="Title 1">
            <a:extLst>
              <a:ext uri="{FF2B5EF4-FFF2-40B4-BE49-F238E27FC236}">
                <a16:creationId xmlns:a16="http://schemas.microsoft.com/office/drawing/2014/main" id="{4C4DAE1C-575C-40A2-B66B-6442C5C9279F}"/>
              </a:ext>
            </a:extLst>
          </p:cNvPr>
          <p:cNvSpPr txBox="1">
            <a:spLocks/>
          </p:cNvSpPr>
          <p:nvPr/>
        </p:nvSpPr>
        <p:spPr>
          <a:xfrm>
            <a:off x="1524000" y="85329"/>
            <a:ext cx="10116616" cy="89539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7675" lvl="0" indent="-447675">
              <a:lnSpc>
                <a:spcPct val="100000"/>
              </a:lnSpc>
              <a:spcAft>
                <a:spcPts val="0"/>
              </a:spcAft>
            </a:pPr>
            <a:r>
              <a:rPr lang="en-SG" sz="3600" dirty="0">
                <a:solidFill>
                  <a:srgbClr val="00B0F0"/>
                </a:solidFill>
                <a:latin typeface="+mn-lt"/>
              </a:rPr>
              <a:t>I.</a:t>
            </a:r>
            <a:r>
              <a:rPr lang="en-SG" sz="3600" i="1" dirty="0">
                <a:solidFill>
                  <a:srgbClr val="00B0F0"/>
                </a:solidFill>
                <a:latin typeface="+mn-lt"/>
              </a:rPr>
              <a:t>	“</a:t>
            </a:r>
            <a:r>
              <a:rPr lang="en-SG" sz="3600" i="1" u="sng" dirty="0">
                <a:solidFill>
                  <a:srgbClr val="00B0F0"/>
                </a:solidFill>
                <a:latin typeface="+mn-lt"/>
              </a:rPr>
              <a:t>I Will Lift Up Mine Eyes Unto The Hills</a:t>
            </a:r>
            <a:r>
              <a:rPr lang="en-SG" sz="3600" i="1" dirty="0">
                <a:solidFill>
                  <a:srgbClr val="00B0F0"/>
                </a:solidFill>
                <a:latin typeface="+mn-lt"/>
              </a:rPr>
              <a:t>”</a:t>
            </a:r>
          </a:p>
        </p:txBody>
      </p:sp>
    </p:spTree>
    <p:extLst>
      <p:ext uri="{BB962C8B-B14F-4D97-AF65-F5344CB8AC3E}">
        <p14:creationId xmlns:p14="http://schemas.microsoft.com/office/powerpoint/2010/main" val="1173763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3432" y="1340768"/>
            <a:ext cx="9649072" cy="4536504"/>
          </a:xfrm>
          <a:noFill/>
        </p:spPr>
        <p:txBody>
          <a:bodyPr>
            <a:noAutofit/>
          </a:bodyPr>
          <a:lstStyle/>
          <a:p>
            <a:pPr marL="542925" indent="-542925">
              <a:lnSpc>
                <a:spcPct val="100000"/>
              </a:lnSpc>
              <a:spcBef>
                <a:spcPts val="1800"/>
              </a:spcBef>
              <a:spcAft>
                <a:spcPts val="0"/>
              </a:spcAft>
            </a:pPr>
            <a:r>
              <a:rPr lang="en-SG" sz="3200" cap="none" spc="50" dirty="0">
                <a:solidFill>
                  <a:srgbClr val="00B050"/>
                </a:solidFill>
                <a:latin typeface="+mn-lt"/>
              </a:rPr>
              <a:t>b. 	</a:t>
            </a:r>
            <a:r>
              <a:rPr lang="en-SG" sz="3200" spc="50" dirty="0">
                <a:latin typeface="+mn-lt"/>
              </a:rPr>
              <a:t>Refreshing sight of hills.</a:t>
            </a:r>
          </a:p>
          <a:p>
            <a:pPr marL="1162050" lvl="0" indent="-619125" algn="l">
              <a:lnSpc>
                <a:spcPct val="100000"/>
              </a:lnSpc>
              <a:spcBef>
                <a:spcPts val="1800"/>
              </a:spcBef>
              <a:spcAft>
                <a:spcPts val="0"/>
              </a:spcAft>
            </a:pPr>
            <a:r>
              <a:rPr lang="en-SG" sz="3200" spc="50" dirty="0">
                <a:latin typeface="+mn-lt"/>
              </a:rPr>
              <a:t>5)  	</a:t>
            </a:r>
            <a:r>
              <a:rPr lang="en-SG" sz="3200" cap="none" spc="50" dirty="0">
                <a:latin typeface="+mn-lt"/>
              </a:rPr>
              <a:t>Yet the mountains cannot help but only the sense of GOD (Rom. 1:20) and we need to look beyond them to GOD.</a:t>
            </a:r>
          </a:p>
          <a:p>
            <a:pPr marL="1162050" lvl="0" indent="-619125" algn="l">
              <a:lnSpc>
                <a:spcPct val="100000"/>
              </a:lnSpc>
              <a:spcBef>
                <a:spcPts val="1800"/>
              </a:spcBef>
              <a:spcAft>
                <a:spcPts val="0"/>
              </a:spcAft>
            </a:pPr>
            <a:r>
              <a:rPr lang="en-SG" sz="3200" spc="50" dirty="0">
                <a:latin typeface="+mn-lt"/>
              </a:rPr>
              <a:t>6)  	</a:t>
            </a:r>
            <a:r>
              <a:rPr lang="en-SG" sz="3200" cap="none" spc="50" dirty="0">
                <a:latin typeface="+mn-lt"/>
              </a:rPr>
              <a:t>Icons, symbols and ritual point to the substance, reality (cf. Ichabod, 1 Sam. 4:21)</a:t>
            </a:r>
          </a:p>
          <a:p>
            <a:pPr marL="742950" indent="-742950">
              <a:buAutoNum type="alphaUcPeriod"/>
            </a:pPr>
            <a:endParaRPr lang="en-SG" sz="2800" b="1" dirty="0"/>
          </a:p>
          <a:p>
            <a:pPr marL="742950" indent="-742950">
              <a:buAutoNum type="alphaUcPeriod"/>
            </a:pPr>
            <a:endParaRPr lang="en-SG" sz="2800" dirty="0"/>
          </a:p>
          <a:p>
            <a:pPr lvl="0" algn="l"/>
            <a:r>
              <a:rPr lang="en-SG" sz="3600" dirty="0"/>
              <a:t>       </a:t>
            </a:r>
            <a:endParaRPr lang="en-SG" sz="2800" dirty="0"/>
          </a:p>
        </p:txBody>
      </p:sp>
      <p:sp>
        <p:nvSpPr>
          <p:cNvPr id="5" name="Title 1">
            <a:extLst>
              <a:ext uri="{FF2B5EF4-FFF2-40B4-BE49-F238E27FC236}">
                <a16:creationId xmlns:a16="http://schemas.microsoft.com/office/drawing/2014/main" id="{CF02D7FF-8BBF-4F41-81B4-34405530AE7D}"/>
              </a:ext>
            </a:extLst>
          </p:cNvPr>
          <p:cNvSpPr txBox="1">
            <a:spLocks/>
          </p:cNvSpPr>
          <p:nvPr/>
        </p:nvSpPr>
        <p:spPr>
          <a:xfrm>
            <a:off x="1524000" y="85329"/>
            <a:ext cx="10116616" cy="89539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7675" lvl="0" indent="-447675">
              <a:lnSpc>
                <a:spcPct val="100000"/>
              </a:lnSpc>
              <a:spcAft>
                <a:spcPts val="0"/>
              </a:spcAft>
            </a:pPr>
            <a:r>
              <a:rPr lang="en-SG" sz="3600" dirty="0">
                <a:solidFill>
                  <a:srgbClr val="00B0F0"/>
                </a:solidFill>
                <a:latin typeface="+mn-lt"/>
              </a:rPr>
              <a:t>I.  </a:t>
            </a:r>
            <a:r>
              <a:rPr lang="en-SG" sz="3600" i="1" dirty="0">
                <a:solidFill>
                  <a:srgbClr val="00B0F0"/>
                </a:solidFill>
                <a:latin typeface="+mn-lt"/>
              </a:rPr>
              <a:t>“</a:t>
            </a:r>
            <a:r>
              <a:rPr lang="en-SG" sz="3600" i="1" u="sng" dirty="0">
                <a:solidFill>
                  <a:srgbClr val="00B0F0"/>
                </a:solidFill>
                <a:latin typeface="+mn-lt"/>
              </a:rPr>
              <a:t>I Will Lift Up Mine Eyes Unto The Hills</a:t>
            </a:r>
            <a:r>
              <a:rPr lang="en-SG" sz="3600" i="1" dirty="0">
                <a:solidFill>
                  <a:srgbClr val="00B0F0"/>
                </a:solidFill>
                <a:latin typeface="+mn-lt"/>
              </a:rPr>
              <a:t>”</a:t>
            </a:r>
          </a:p>
        </p:txBody>
      </p:sp>
    </p:spTree>
    <p:extLst>
      <p:ext uri="{BB962C8B-B14F-4D97-AF65-F5344CB8AC3E}">
        <p14:creationId xmlns:p14="http://schemas.microsoft.com/office/powerpoint/2010/main" val="3771396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95500" y="1156047"/>
            <a:ext cx="9001000" cy="5616624"/>
          </a:xfrm>
          <a:noFill/>
        </p:spPr>
        <p:txBody>
          <a:bodyPr>
            <a:noAutofit/>
          </a:bodyPr>
          <a:lstStyle/>
          <a:p>
            <a:pPr marL="542925" lvl="0" indent="-542925" algn="l">
              <a:lnSpc>
                <a:spcPct val="100000"/>
              </a:lnSpc>
              <a:spcBef>
                <a:spcPts val="1800"/>
              </a:spcBef>
              <a:spcAft>
                <a:spcPts val="0"/>
              </a:spcAft>
            </a:pPr>
            <a:r>
              <a:rPr lang="en-SG" sz="3200" cap="none" spc="50" dirty="0">
                <a:latin typeface="+mn-lt"/>
              </a:rPr>
              <a:t>1.	Interrogative? – Not of doubt or despair. Brokenness needed. </a:t>
            </a:r>
          </a:p>
          <a:p>
            <a:pPr marL="542925" indent="-542925">
              <a:lnSpc>
                <a:spcPct val="100000"/>
              </a:lnSpc>
              <a:spcBef>
                <a:spcPts val="1800"/>
              </a:spcBef>
              <a:spcAft>
                <a:spcPts val="0"/>
              </a:spcAft>
            </a:pPr>
            <a:r>
              <a:rPr lang="en-SG" sz="3200" cap="none" spc="50" dirty="0">
                <a:latin typeface="+mn-lt"/>
              </a:rPr>
              <a:t>2.	The question is only asked to give more effect to the answer.</a:t>
            </a:r>
          </a:p>
          <a:p>
            <a:pPr marL="542925" indent="-542925">
              <a:lnSpc>
                <a:spcPct val="100000"/>
              </a:lnSpc>
              <a:spcBef>
                <a:spcPts val="1800"/>
              </a:spcBef>
              <a:spcAft>
                <a:spcPts val="0"/>
              </a:spcAft>
            </a:pPr>
            <a:r>
              <a:rPr lang="en-SG" sz="3200" cap="none" spc="50" dirty="0">
                <a:latin typeface="+mn-lt"/>
              </a:rPr>
              <a:t>3.	“Comes” – continuous present tense</a:t>
            </a:r>
          </a:p>
          <a:p>
            <a:pPr marL="542925" indent="-542925">
              <a:lnSpc>
                <a:spcPct val="100000"/>
              </a:lnSpc>
              <a:spcBef>
                <a:spcPts val="1800"/>
              </a:spcBef>
              <a:spcAft>
                <a:spcPts val="0"/>
              </a:spcAft>
            </a:pPr>
            <a:r>
              <a:rPr lang="en-SG" sz="3200" cap="none" spc="50" dirty="0">
                <a:latin typeface="+mn-lt"/>
              </a:rPr>
              <a:t>4.	Far look will rest the eye and will give right spiritual focus.</a:t>
            </a:r>
          </a:p>
          <a:p>
            <a:pPr marL="542925" indent="-542925">
              <a:lnSpc>
                <a:spcPct val="100000"/>
              </a:lnSpc>
              <a:spcBef>
                <a:spcPts val="1800"/>
              </a:spcBef>
              <a:spcAft>
                <a:spcPts val="0"/>
              </a:spcAft>
            </a:pPr>
            <a:r>
              <a:rPr lang="en-SG" sz="3200" cap="none" spc="50" dirty="0">
                <a:latin typeface="+mn-lt"/>
              </a:rPr>
              <a:t>5.	Beware of breathless running around, curse of unexamined life and superficiality.</a:t>
            </a:r>
          </a:p>
        </p:txBody>
      </p:sp>
      <p:sp>
        <p:nvSpPr>
          <p:cNvPr id="4" name="Title 1">
            <a:extLst>
              <a:ext uri="{FF2B5EF4-FFF2-40B4-BE49-F238E27FC236}">
                <a16:creationId xmlns:a16="http://schemas.microsoft.com/office/drawing/2014/main" id="{CA07E5C1-F671-42A9-B7D0-347FA59EF60E}"/>
              </a:ext>
            </a:extLst>
          </p:cNvPr>
          <p:cNvSpPr txBox="1">
            <a:spLocks/>
          </p:cNvSpPr>
          <p:nvPr/>
        </p:nvSpPr>
        <p:spPr>
          <a:xfrm>
            <a:off x="1919536" y="85329"/>
            <a:ext cx="10116616" cy="823391"/>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7675" lvl="0" indent="-447675">
              <a:lnSpc>
                <a:spcPct val="100000"/>
              </a:lnSpc>
              <a:spcAft>
                <a:spcPts val="0"/>
              </a:spcAft>
            </a:pPr>
            <a:r>
              <a:rPr lang="en-SG" sz="3600" dirty="0">
                <a:solidFill>
                  <a:srgbClr val="00B0F0"/>
                </a:solidFill>
                <a:latin typeface="+mn-lt"/>
              </a:rPr>
              <a:t>II.  </a:t>
            </a:r>
            <a:r>
              <a:rPr lang="en-SG" sz="3600" i="1" dirty="0">
                <a:solidFill>
                  <a:srgbClr val="00B0F0"/>
                </a:solidFill>
                <a:latin typeface="+mn-lt"/>
              </a:rPr>
              <a:t>“</a:t>
            </a:r>
            <a:r>
              <a:rPr lang="en-US" sz="3600" i="1" u="sng" dirty="0">
                <a:solidFill>
                  <a:srgbClr val="00B0F0"/>
                </a:solidFill>
                <a:latin typeface="+mn-lt"/>
              </a:rPr>
              <a:t>From whence cometh my help?</a:t>
            </a:r>
            <a:r>
              <a:rPr lang="en-SG" sz="3600" i="1" dirty="0">
                <a:solidFill>
                  <a:srgbClr val="00B0F0"/>
                </a:solidFill>
                <a:latin typeface="+mn-lt"/>
              </a:rPr>
              <a:t>”</a:t>
            </a:r>
          </a:p>
        </p:txBody>
      </p:sp>
    </p:spTree>
    <p:extLst>
      <p:ext uri="{BB962C8B-B14F-4D97-AF65-F5344CB8AC3E}">
        <p14:creationId xmlns:p14="http://schemas.microsoft.com/office/powerpoint/2010/main" val="3914282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ubtitle 2"/>
          <p:cNvSpPr txBox="1">
            <a:spLocks/>
          </p:cNvSpPr>
          <p:nvPr/>
        </p:nvSpPr>
        <p:spPr>
          <a:xfrm>
            <a:off x="1127448" y="1340768"/>
            <a:ext cx="9577064" cy="4595489"/>
          </a:xfrm>
          <a:prstGeom prst="rect">
            <a:avLst/>
          </a:prstGeom>
          <a:noFill/>
        </p:spPr>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542925" lvl="0" indent="-542925" algn="l">
              <a:spcBef>
                <a:spcPts val="1800"/>
              </a:spcBef>
            </a:pPr>
            <a:r>
              <a:rPr lang="en-SG" sz="3200" spc="50" dirty="0">
                <a:solidFill>
                  <a:srgbClr val="00B050"/>
                </a:solidFill>
              </a:rPr>
              <a:t>a.  </a:t>
            </a:r>
            <a:r>
              <a:rPr lang="en-SG" sz="3200" spc="50" dirty="0"/>
              <a:t>“My” – personal helper</a:t>
            </a:r>
          </a:p>
          <a:p>
            <a:pPr marL="542925" lvl="0" indent="-542925" algn="l">
              <a:spcBef>
                <a:spcPts val="1800"/>
              </a:spcBef>
            </a:pPr>
            <a:r>
              <a:rPr lang="en-SG" sz="3200" spc="50" dirty="0">
                <a:solidFill>
                  <a:srgbClr val="00B050"/>
                </a:solidFill>
              </a:rPr>
              <a:t>b.  </a:t>
            </a:r>
            <a:r>
              <a:rPr lang="en-SG" sz="3200" spc="50" dirty="0"/>
              <a:t>“Help” – Hebrew noun ‘</a:t>
            </a:r>
            <a:r>
              <a:rPr lang="en-SG" sz="3200" spc="50" dirty="0" err="1"/>
              <a:t>ezer</a:t>
            </a:r>
            <a:r>
              <a:rPr lang="en-SG" sz="3200" spc="50" dirty="0"/>
              <a:t> – assistance or the one providing (cf. prophet Ezra)</a:t>
            </a:r>
          </a:p>
          <a:p>
            <a:pPr marL="1076325" lvl="0" indent="-533400" algn="l">
              <a:spcBef>
                <a:spcPts val="1800"/>
              </a:spcBef>
            </a:pPr>
            <a:r>
              <a:rPr lang="en-SG" sz="3200" spc="50" dirty="0">
                <a:solidFill>
                  <a:srgbClr val="FF99FF"/>
                </a:solidFill>
              </a:rPr>
              <a:t>1)  </a:t>
            </a:r>
            <a:r>
              <a:rPr lang="en-SG" sz="3200" spc="50" dirty="0"/>
              <a:t>Used in OT, referring to military assistance – help in battle (1 Chron. 12:18)</a:t>
            </a:r>
          </a:p>
          <a:p>
            <a:pPr marL="1076325" indent="-533400" algn="l">
              <a:spcBef>
                <a:spcPts val="1800"/>
              </a:spcBef>
            </a:pPr>
            <a:r>
              <a:rPr lang="en-SG" sz="3200" spc="50" dirty="0">
                <a:solidFill>
                  <a:srgbClr val="FF99FF"/>
                </a:solidFill>
              </a:rPr>
              <a:t>2) </a:t>
            </a:r>
            <a:r>
              <a:rPr lang="en-SG" sz="3200" spc="50" dirty="0"/>
              <a:t>	Doing for someone who cannot do it.</a:t>
            </a:r>
          </a:p>
          <a:p>
            <a:pPr marL="1076325" indent="-533400" algn="l">
              <a:spcBef>
                <a:spcPts val="1800"/>
              </a:spcBef>
            </a:pPr>
            <a:r>
              <a:rPr lang="en-SG" sz="3200" spc="50" dirty="0">
                <a:solidFill>
                  <a:srgbClr val="FF99FF"/>
                </a:solidFill>
              </a:rPr>
              <a:t>3)</a:t>
            </a:r>
            <a:r>
              <a:rPr lang="en-SG" sz="3200" spc="50" dirty="0"/>
              <a:t>	Foundational teaching – we cannot do it alone.</a:t>
            </a:r>
          </a:p>
        </p:txBody>
      </p:sp>
      <p:sp>
        <p:nvSpPr>
          <p:cNvPr id="3" name="Title 1">
            <a:extLst>
              <a:ext uri="{FF2B5EF4-FFF2-40B4-BE49-F238E27FC236}">
                <a16:creationId xmlns:a16="http://schemas.microsoft.com/office/drawing/2014/main" id="{2973097A-B45D-4BD7-96E4-20D7CE7DCDB6}"/>
              </a:ext>
            </a:extLst>
          </p:cNvPr>
          <p:cNvSpPr txBox="1">
            <a:spLocks/>
          </p:cNvSpPr>
          <p:nvPr/>
        </p:nvSpPr>
        <p:spPr>
          <a:xfrm>
            <a:off x="2207568" y="26344"/>
            <a:ext cx="6948264" cy="895399"/>
          </a:xfrm>
          <a:prstGeom prst="rect">
            <a:avLst/>
          </a:prstGeom>
        </p:spPr>
        <p:txBody>
          <a:bodyPr vert="horz" lIns="91440" tIns="45720" rIns="91440" bIns="45720" rtlCol="0" anchor="b">
            <a:no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marL="447675" lvl="0" indent="-447675">
              <a:lnSpc>
                <a:spcPct val="100000"/>
              </a:lnSpc>
              <a:spcAft>
                <a:spcPts val="0"/>
              </a:spcAft>
            </a:pPr>
            <a:r>
              <a:rPr lang="en-SG" sz="3600" dirty="0">
                <a:solidFill>
                  <a:srgbClr val="00B0F0"/>
                </a:solidFill>
                <a:latin typeface="+mn-lt"/>
              </a:rPr>
              <a:t>III.	  </a:t>
            </a:r>
            <a:r>
              <a:rPr lang="en-SG" sz="3600" i="1" dirty="0">
                <a:solidFill>
                  <a:srgbClr val="00B0F0"/>
                </a:solidFill>
                <a:latin typeface="+mn-lt"/>
              </a:rPr>
              <a:t>“</a:t>
            </a:r>
            <a:r>
              <a:rPr lang="en-US" sz="3600" i="1" u="sng" dirty="0">
                <a:solidFill>
                  <a:srgbClr val="00B0F0"/>
                </a:solidFill>
                <a:latin typeface="+mn-lt"/>
              </a:rPr>
              <a:t>My help cometh from the LORD</a:t>
            </a:r>
            <a:r>
              <a:rPr lang="en-SG" sz="3600" i="1" dirty="0">
                <a:solidFill>
                  <a:srgbClr val="00B0F0"/>
                </a:solidFill>
                <a:latin typeface="+mn-lt"/>
              </a:rPr>
              <a:t>”</a:t>
            </a:r>
          </a:p>
        </p:txBody>
      </p:sp>
    </p:spTree>
    <p:extLst>
      <p:ext uri="{BB962C8B-B14F-4D97-AF65-F5344CB8AC3E}">
        <p14:creationId xmlns:p14="http://schemas.microsoft.com/office/powerpoint/2010/main" val="952423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3432" y="980728"/>
            <a:ext cx="9217024" cy="4968552"/>
          </a:xfrm>
          <a:noFill/>
        </p:spPr>
        <p:txBody>
          <a:bodyPr>
            <a:noAutofit/>
          </a:bodyPr>
          <a:lstStyle/>
          <a:p>
            <a:pPr marL="542925" indent="-542925">
              <a:lnSpc>
                <a:spcPct val="100000"/>
              </a:lnSpc>
              <a:spcBef>
                <a:spcPts val="1800"/>
              </a:spcBef>
              <a:spcAft>
                <a:spcPts val="0"/>
              </a:spcAft>
            </a:pPr>
            <a:r>
              <a:rPr lang="en-SG" sz="3200" cap="none" spc="50" dirty="0">
                <a:solidFill>
                  <a:srgbClr val="00B050"/>
                </a:solidFill>
                <a:latin typeface="+mn-lt"/>
              </a:rPr>
              <a:t>c</a:t>
            </a:r>
            <a:r>
              <a:rPr lang="en-SG" sz="3200" spc="50" dirty="0">
                <a:solidFill>
                  <a:srgbClr val="00B050"/>
                </a:solidFill>
                <a:latin typeface="+mn-lt"/>
              </a:rPr>
              <a:t>.</a:t>
            </a:r>
            <a:r>
              <a:rPr lang="en-SG" sz="3200" spc="50" dirty="0">
                <a:latin typeface="+mn-lt"/>
              </a:rPr>
              <a:t> 	“</a:t>
            </a:r>
            <a:r>
              <a:rPr lang="en-SG" sz="3200" u="sng" spc="50" dirty="0">
                <a:latin typeface="+mn-lt"/>
              </a:rPr>
              <a:t>From the LORD</a:t>
            </a:r>
            <a:r>
              <a:rPr lang="en-SG" sz="3200" spc="50" dirty="0">
                <a:latin typeface="+mn-lt"/>
              </a:rPr>
              <a:t>” – </a:t>
            </a:r>
            <a:r>
              <a:rPr lang="en-SG" sz="3200" cap="none" spc="50" dirty="0">
                <a:latin typeface="+mn-lt"/>
              </a:rPr>
              <a:t>YAHWEH – the great I AM (Exo. 3:14), unchanging, eternal, self-existent GOD who reveals himself as the covenant, relational GOD.  </a:t>
            </a:r>
          </a:p>
          <a:p>
            <a:pPr marL="1076325" lvl="0" indent="-533400" algn="l">
              <a:lnSpc>
                <a:spcPct val="100000"/>
              </a:lnSpc>
              <a:spcBef>
                <a:spcPts val="1800"/>
              </a:spcBef>
              <a:spcAft>
                <a:spcPts val="0"/>
              </a:spcAft>
            </a:pPr>
            <a:r>
              <a:rPr lang="en-SG" sz="3200" cap="none" spc="50" dirty="0">
                <a:solidFill>
                  <a:srgbClr val="FF99FF"/>
                </a:solidFill>
                <a:latin typeface="+mn-lt"/>
              </a:rPr>
              <a:t>1)</a:t>
            </a:r>
            <a:r>
              <a:rPr lang="en-SG" sz="3200" cap="none" spc="50" dirty="0">
                <a:latin typeface="+mn-lt"/>
              </a:rPr>
              <a:t>	The name specifies an immediacy, present and a presence to act (Ps. 46:1 – a very present help in time of trouble).</a:t>
            </a:r>
          </a:p>
        </p:txBody>
      </p:sp>
    </p:spTree>
    <p:extLst>
      <p:ext uri="{BB962C8B-B14F-4D97-AF65-F5344CB8AC3E}">
        <p14:creationId xmlns:p14="http://schemas.microsoft.com/office/powerpoint/2010/main" val="2325243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3472" y="548680"/>
            <a:ext cx="8784976" cy="5904656"/>
          </a:xfrm>
          <a:noFill/>
        </p:spPr>
        <p:txBody>
          <a:bodyPr>
            <a:noAutofit/>
          </a:bodyPr>
          <a:lstStyle/>
          <a:p>
            <a:pPr>
              <a:lnSpc>
                <a:spcPct val="100000"/>
              </a:lnSpc>
              <a:spcBef>
                <a:spcPts val="1800"/>
              </a:spcBef>
              <a:spcAft>
                <a:spcPts val="0"/>
              </a:spcAft>
            </a:pPr>
            <a:r>
              <a:rPr lang="en-SG" sz="3200" cap="none" spc="50" dirty="0">
                <a:solidFill>
                  <a:srgbClr val="00B050"/>
                </a:solidFill>
                <a:latin typeface="+mn-lt"/>
              </a:rPr>
              <a:t>c</a:t>
            </a:r>
            <a:r>
              <a:rPr lang="en-SG" sz="3200" spc="50" dirty="0">
                <a:solidFill>
                  <a:srgbClr val="00B050"/>
                </a:solidFill>
                <a:latin typeface="+mn-lt"/>
              </a:rPr>
              <a:t>. </a:t>
            </a:r>
            <a:r>
              <a:rPr lang="en-SG" sz="3200" spc="50" dirty="0">
                <a:latin typeface="+mn-lt"/>
              </a:rPr>
              <a:t>“</a:t>
            </a:r>
            <a:r>
              <a:rPr lang="en-SG" sz="3200" u="sng" spc="50" dirty="0">
                <a:latin typeface="+mn-lt"/>
              </a:rPr>
              <a:t>From the LORD</a:t>
            </a:r>
            <a:r>
              <a:rPr lang="en-SG" sz="3200" spc="50" dirty="0">
                <a:latin typeface="+mn-lt"/>
              </a:rPr>
              <a:t>” – Yahweh </a:t>
            </a:r>
          </a:p>
          <a:p>
            <a:pPr marL="990600" lvl="0" indent="-542925" algn="l">
              <a:lnSpc>
                <a:spcPct val="100000"/>
              </a:lnSpc>
              <a:spcBef>
                <a:spcPts val="1800"/>
              </a:spcBef>
              <a:spcAft>
                <a:spcPts val="0"/>
              </a:spcAft>
            </a:pPr>
            <a:r>
              <a:rPr lang="en-US" sz="3200" spc="50" dirty="0">
                <a:solidFill>
                  <a:srgbClr val="FF99FF"/>
                </a:solidFill>
                <a:latin typeface="+mn-lt"/>
              </a:rPr>
              <a:t>2) </a:t>
            </a:r>
            <a:r>
              <a:rPr lang="en-US" sz="3200" spc="50" dirty="0">
                <a:latin typeface="+mn-lt"/>
              </a:rPr>
              <a:t>	</a:t>
            </a:r>
            <a:r>
              <a:rPr lang="en-SG" sz="3200" cap="none" spc="50" dirty="0">
                <a:latin typeface="+mn-lt"/>
              </a:rPr>
              <a:t>The compound names </a:t>
            </a:r>
            <a:br>
              <a:rPr lang="en-SG" sz="3200" cap="none" spc="50" dirty="0">
                <a:latin typeface="+mn-lt"/>
              </a:rPr>
            </a:br>
            <a:r>
              <a:rPr lang="en-SG" sz="3200" cap="none" spc="50" dirty="0">
                <a:latin typeface="+mn-lt"/>
              </a:rPr>
              <a:t>in the Old Testament reveal characteristics or activities of GOD</a:t>
            </a:r>
            <a:endParaRPr lang="en-SG" sz="3200" spc="50" dirty="0">
              <a:latin typeface="+mn-lt"/>
            </a:endParaRPr>
          </a:p>
          <a:p>
            <a:pPr marL="989013" algn="l">
              <a:lnSpc>
                <a:spcPct val="100000"/>
              </a:lnSpc>
              <a:spcBef>
                <a:spcPts val="2400"/>
              </a:spcBef>
              <a:spcAft>
                <a:spcPts val="0"/>
              </a:spcAft>
            </a:pPr>
            <a:r>
              <a:rPr lang="en-SG" sz="3200" u="sng" spc="50" dirty="0">
                <a:latin typeface="+mn-lt"/>
              </a:rPr>
              <a:t>Yahweh-Jireh</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The LORD provides </a:t>
            </a:r>
            <a:r>
              <a:rPr lang="en-SG" sz="3200" spc="50" dirty="0">
                <a:latin typeface="+mn-lt"/>
              </a:rPr>
              <a:t>(</a:t>
            </a:r>
            <a:r>
              <a:rPr lang="en-SG" sz="3200" cap="none" spc="50" dirty="0">
                <a:latin typeface="+mn-lt"/>
              </a:rPr>
              <a:t>Gen</a:t>
            </a:r>
            <a:r>
              <a:rPr lang="en-SG" sz="3200" spc="50" dirty="0">
                <a:latin typeface="+mn-lt"/>
              </a:rPr>
              <a:t>. 22:14)</a:t>
            </a:r>
          </a:p>
          <a:p>
            <a:pPr marL="989013" algn="l">
              <a:lnSpc>
                <a:spcPct val="100000"/>
              </a:lnSpc>
              <a:spcBef>
                <a:spcPts val="1800"/>
              </a:spcBef>
              <a:spcAft>
                <a:spcPts val="0"/>
              </a:spcAft>
            </a:pPr>
            <a:r>
              <a:rPr lang="en-SG" sz="3200" u="sng" spc="50" dirty="0">
                <a:latin typeface="+mn-lt"/>
              </a:rPr>
              <a:t>Yahweh-</a:t>
            </a:r>
            <a:r>
              <a:rPr lang="en-SG" sz="3200" u="sng" spc="50" dirty="0" err="1">
                <a:latin typeface="+mn-lt"/>
              </a:rPr>
              <a:t>Nissi</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The LORD my banner </a:t>
            </a:r>
            <a:r>
              <a:rPr lang="en-SG" sz="3200" spc="50" dirty="0">
                <a:latin typeface="+mn-lt"/>
              </a:rPr>
              <a:t>(</a:t>
            </a:r>
            <a:r>
              <a:rPr lang="en-SG" sz="3200" cap="none" spc="50" dirty="0">
                <a:latin typeface="+mn-lt"/>
              </a:rPr>
              <a:t>Exo. </a:t>
            </a:r>
            <a:r>
              <a:rPr lang="en-SG" sz="3200" spc="50" dirty="0">
                <a:latin typeface="+mn-lt"/>
              </a:rPr>
              <a:t>17:15)</a:t>
            </a:r>
          </a:p>
          <a:p>
            <a:pPr marL="989013" algn="l">
              <a:lnSpc>
                <a:spcPct val="100000"/>
              </a:lnSpc>
              <a:spcBef>
                <a:spcPts val="1800"/>
              </a:spcBef>
              <a:spcAft>
                <a:spcPts val="0"/>
              </a:spcAft>
            </a:pPr>
            <a:r>
              <a:rPr lang="en-SG" sz="3200" u="sng" spc="50" dirty="0">
                <a:latin typeface="+mn-lt"/>
              </a:rPr>
              <a:t>Yahweh-Shalom</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The LORD is peace </a:t>
            </a:r>
            <a:r>
              <a:rPr lang="en-SG" sz="3200" spc="50" dirty="0">
                <a:latin typeface="+mn-lt"/>
              </a:rPr>
              <a:t>(</a:t>
            </a:r>
            <a:r>
              <a:rPr lang="en-SG" sz="3200" cap="none" spc="50" dirty="0">
                <a:latin typeface="+mn-lt"/>
              </a:rPr>
              <a:t>Judges</a:t>
            </a:r>
            <a:r>
              <a:rPr lang="en-SG" sz="3200" spc="50" dirty="0">
                <a:latin typeface="+mn-lt"/>
              </a:rPr>
              <a:t> 6:24) </a:t>
            </a:r>
          </a:p>
          <a:p>
            <a:pPr lvl="0" algn="l"/>
            <a:endParaRPr lang="en-SG" sz="3200" dirty="0"/>
          </a:p>
        </p:txBody>
      </p:sp>
    </p:spTree>
    <p:extLst>
      <p:ext uri="{BB962C8B-B14F-4D97-AF65-F5344CB8AC3E}">
        <p14:creationId xmlns:p14="http://schemas.microsoft.com/office/powerpoint/2010/main" val="624909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27448" y="1052736"/>
            <a:ext cx="9793088" cy="4968552"/>
          </a:xfrm>
          <a:noFill/>
        </p:spPr>
        <p:txBody>
          <a:bodyPr>
            <a:noAutofit/>
          </a:bodyPr>
          <a:lstStyle/>
          <a:p>
            <a:pPr>
              <a:lnSpc>
                <a:spcPct val="100000"/>
              </a:lnSpc>
              <a:spcBef>
                <a:spcPts val="1800"/>
              </a:spcBef>
              <a:spcAft>
                <a:spcPts val="0"/>
              </a:spcAft>
            </a:pPr>
            <a:r>
              <a:rPr lang="en-SG" sz="3200" cap="none" spc="50" dirty="0">
                <a:solidFill>
                  <a:srgbClr val="00B050"/>
                </a:solidFill>
                <a:latin typeface="+mn-lt"/>
              </a:rPr>
              <a:t>c</a:t>
            </a:r>
            <a:r>
              <a:rPr lang="en-SG" sz="3200" spc="50" dirty="0">
                <a:solidFill>
                  <a:srgbClr val="00B050"/>
                </a:solidFill>
                <a:latin typeface="+mn-lt"/>
              </a:rPr>
              <a:t>. </a:t>
            </a:r>
            <a:r>
              <a:rPr lang="en-SG" sz="3200" spc="50" dirty="0">
                <a:latin typeface="+mn-lt"/>
              </a:rPr>
              <a:t>“</a:t>
            </a:r>
            <a:r>
              <a:rPr lang="en-SG" sz="3200" u="sng" spc="50" dirty="0">
                <a:latin typeface="+mn-lt"/>
              </a:rPr>
              <a:t>From the LORD</a:t>
            </a:r>
            <a:r>
              <a:rPr lang="en-SG" sz="3200" spc="50" dirty="0">
                <a:latin typeface="+mn-lt"/>
              </a:rPr>
              <a:t>” – Yahweh</a:t>
            </a:r>
          </a:p>
          <a:p>
            <a:pPr marL="989013" lvl="0" indent="-541338" algn="l">
              <a:lnSpc>
                <a:spcPct val="100000"/>
              </a:lnSpc>
              <a:spcBef>
                <a:spcPts val="1800"/>
              </a:spcBef>
              <a:spcAft>
                <a:spcPts val="0"/>
              </a:spcAft>
            </a:pPr>
            <a:r>
              <a:rPr lang="en-SG" sz="3200" spc="50" dirty="0">
                <a:solidFill>
                  <a:srgbClr val="FF99FF"/>
                </a:solidFill>
                <a:latin typeface="+mn-lt"/>
              </a:rPr>
              <a:t>2)</a:t>
            </a:r>
            <a:r>
              <a:rPr lang="en-SG" sz="3200" spc="50" dirty="0">
                <a:latin typeface="+mn-lt"/>
              </a:rPr>
              <a:t>	</a:t>
            </a:r>
            <a:r>
              <a:rPr lang="en-SG" sz="3200" cap="none" spc="50" dirty="0">
                <a:latin typeface="+mn-lt"/>
              </a:rPr>
              <a:t>The compound names </a:t>
            </a:r>
            <a:endParaRPr lang="en-SG" sz="3200" spc="50" dirty="0">
              <a:latin typeface="+mn-lt"/>
            </a:endParaRPr>
          </a:p>
          <a:p>
            <a:pPr marL="989013" lvl="0" algn="l">
              <a:lnSpc>
                <a:spcPct val="100000"/>
              </a:lnSpc>
              <a:spcBef>
                <a:spcPts val="1800"/>
              </a:spcBef>
              <a:spcAft>
                <a:spcPts val="0"/>
              </a:spcAft>
            </a:pPr>
            <a:r>
              <a:rPr lang="en-SG" sz="3200" u="sng" spc="50" dirty="0">
                <a:latin typeface="+mn-lt"/>
              </a:rPr>
              <a:t>Yahweh-Roi</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The LORD, my shepherd </a:t>
            </a:r>
            <a:r>
              <a:rPr lang="en-SG" sz="3200" spc="50" dirty="0">
                <a:latin typeface="+mn-lt"/>
              </a:rPr>
              <a:t>(</a:t>
            </a:r>
            <a:r>
              <a:rPr lang="en-SG" sz="3200" cap="none" spc="50" dirty="0">
                <a:latin typeface="+mn-lt"/>
              </a:rPr>
              <a:t>Psalm</a:t>
            </a:r>
            <a:r>
              <a:rPr lang="en-SG" sz="3200" spc="50" dirty="0">
                <a:latin typeface="+mn-lt"/>
              </a:rPr>
              <a:t> 23)</a:t>
            </a:r>
          </a:p>
          <a:p>
            <a:pPr marL="989013" algn="l">
              <a:lnSpc>
                <a:spcPct val="100000"/>
              </a:lnSpc>
              <a:spcBef>
                <a:spcPts val="1800"/>
              </a:spcBef>
              <a:spcAft>
                <a:spcPts val="0"/>
              </a:spcAft>
            </a:pPr>
            <a:r>
              <a:rPr lang="en-SG" sz="3200" u="sng" spc="50" dirty="0">
                <a:latin typeface="+mn-lt"/>
              </a:rPr>
              <a:t>Yahweh-</a:t>
            </a:r>
            <a:r>
              <a:rPr lang="en-SG" sz="3200" u="sng" spc="50" dirty="0" err="1">
                <a:latin typeface="+mn-lt"/>
              </a:rPr>
              <a:t>Tsidkenu</a:t>
            </a:r>
            <a:r>
              <a:rPr lang="en-SG" sz="3200" u="sng" spc="50" dirty="0">
                <a:latin typeface="+mn-lt"/>
              </a:rPr>
              <a:t> </a:t>
            </a:r>
            <a:br>
              <a:rPr lang="en-SG" sz="3200" u="sng" spc="50" dirty="0">
                <a:latin typeface="+mn-lt"/>
              </a:rPr>
            </a:br>
            <a:r>
              <a:rPr lang="en-SG" sz="3200" spc="50" dirty="0">
                <a:latin typeface="+mn-lt"/>
              </a:rPr>
              <a:t>– </a:t>
            </a:r>
            <a:r>
              <a:rPr lang="en-SG" sz="3200" cap="none" spc="50" dirty="0">
                <a:latin typeface="+mn-lt"/>
              </a:rPr>
              <a:t>the LORD our righteousness </a:t>
            </a:r>
            <a:r>
              <a:rPr lang="en-SG" sz="3200" spc="50" dirty="0">
                <a:latin typeface="+mn-lt"/>
              </a:rPr>
              <a:t>(</a:t>
            </a:r>
            <a:r>
              <a:rPr lang="en-SG" sz="3200" cap="none" spc="50" dirty="0">
                <a:latin typeface="+mn-lt"/>
              </a:rPr>
              <a:t>Jer</a:t>
            </a:r>
            <a:r>
              <a:rPr lang="en-SG" sz="3200" spc="50" dirty="0">
                <a:latin typeface="+mn-lt"/>
              </a:rPr>
              <a:t>. 23:6)</a:t>
            </a:r>
          </a:p>
          <a:p>
            <a:pPr marL="989013" algn="l">
              <a:lnSpc>
                <a:spcPct val="100000"/>
              </a:lnSpc>
              <a:spcBef>
                <a:spcPts val="1800"/>
              </a:spcBef>
              <a:spcAft>
                <a:spcPts val="0"/>
              </a:spcAft>
            </a:pPr>
            <a:r>
              <a:rPr lang="en-SG" sz="3200" u="sng" spc="50" dirty="0">
                <a:latin typeface="+mn-lt"/>
              </a:rPr>
              <a:t>Yahweh-Shammah</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The LORD is there </a:t>
            </a:r>
            <a:r>
              <a:rPr lang="en-SG" sz="3200" spc="50" dirty="0">
                <a:latin typeface="+mn-lt"/>
              </a:rPr>
              <a:t>(</a:t>
            </a:r>
            <a:r>
              <a:rPr lang="en-SG" sz="3200" cap="none" spc="50" dirty="0">
                <a:latin typeface="+mn-lt"/>
              </a:rPr>
              <a:t>Ezek</a:t>
            </a:r>
            <a:r>
              <a:rPr lang="en-SG" sz="3200" spc="50" dirty="0">
                <a:latin typeface="+mn-lt"/>
              </a:rPr>
              <a:t>. 48:35)</a:t>
            </a:r>
          </a:p>
          <a:p>
            <a:pPr lvl="0" algn="l"/>
            <a:endParaRPr lang="en-SG" sz="3200" dirty="0"/>
          </a:p>
        </p:txBody>
      </p:sp>
    </p:spTree>
    <p:extLst>
      <p:ext uri="{BB962C8B-B14F-4D97-AF65-F5344CB8AC3E}">
        <p14:creationId xmlns:p14="http://schemas.microsoft.com/office/powerpoint/2010/main" val="2835619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1631504" y="1365908"/>
            <a:ext cx="10009112" cy="5015420"/>
          </a:xfrm>
        </p:spPr>
        <p:txBody>
          <a:bodyPr>
            <a:noAutofit/>
          </a:bodyPr>
          <a:lstStyle/>
          <a:p>
            <a:pPr marL="442913" indent="-442913">
              <a:lnSpc>
                <a:spcPct val="100000"/>
              </a:lnSpc>
              <a:spcBef>
                <a:spcPts val="600"/>
              </a:spcBef>
              <a:spcAft>
                <a:spcPts val="0"/>
              </a:spcAft>
              <a:buClrTx/>
              <a:buFont typeface="Century Gothic" panose="020B0502020202020204" pitchFamily="34" charset="0"/>
              <a:buAutoNum type="arabicPeriod" startAt="2"/>
              <a:defRPr/>
            </a:pPr>
            <a:r>
              <a:rPr lang="en-SG" altLang="en-US" sz="3200" spc="50" dirty="0">
                <a:latin typeface="Calibri" panose="020F0502020204030204" pitchFamily="34" charset="0"/>
                <a:cs typeface="Calibri" panose="020F0502020204030204" pitchFamily="34" charset="0"/>
              </a:rPr>
              <a:t>I could not see through the shadows ahead.</a:t>
            </a: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So I looked at the Cross of my Saviour instead.</a:t>
            </a: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I bowed to the will  of the Master that day.</a:t>
            </a: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Then peace came and tears fled away.</a:t>
            </a:r>
          </a:p>
          <a:p>
            <a:pPr marL="442913" indent="-442913">
              <a:lnSpc>
                <a:spcPct val="100000"/>
              </a:lnSpc>
              <a:spcBef>
                <a:spcPts val="600"/>
              </a:spcBef>
              <a:spcAft>
                <a:spcPts val="0"/>
              </a:spcAft>
              <a:buNone/>
              <a:defRPr/>
            </a:pPr>
            <a:endParaRPr lang="en-SG" altLang="en-US" sz="3200" spc="50" dirty="0">
              <a:latin typeface="Calibri" panose="020F0502020204030204" pitchFamily="34" charset="0"/>
              <a:cs typeface="Calibri" panose="020F0502020204030204" pitchFamily="34" charset="0"/>
            </a:endParaRP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O rejoice in the LORD, He makes no mistake,</a:t>
            </a: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He </a:t>
            </a:r>
            <a:r>
              <a:rPr lang="en-SG" altLang="en-US" sz="3200" spc="50" dirty="0" err="1">
                <a:latin typeface="Calibri" panose="020F0502020204030204" pitchFamily="34" charset="0"/>
                <a:cs typeface="Calibri" panose="020F0502020204030204" pitchFamily="34" charset="0"/>
              </a:rPr>
              <a:t>knoweth</a:t>
            </a:r>
            <a:r>
              <a:rPr lang="en-SG" altLang="en-US" sz="3200" spc="50" dirty="0">
                <a:latin typeface="Calibri" panose="020F0502020204030204" pitchFamily="34" charset="0"/>
                <a:cs typeface="Calibri" panose="020F0502020204030204" pitchFamily="34" charset="0"/>
              </a:rPr>
              <a:t> the end of each path I take.</a:t>
            </a: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For when I am tried and purified, </a:t>
            </a:r>
          </a:p>
          <a:p>
            <a:pPr marL="442913" indent="-442913">
              <a:lnSpc>
                <a:spcPct val="100000"/>
              </a:lnSpc>
              <a:spcBef>
                <a:spcPts val="600"/>
              </a:spcBef>
              <a:spcAft>
                <a:spcPts val="0"/>
              </a:spcAft>
              <a:buNone/>
              <a:defRPr/>
            </a:pPr>
            <a:r>
              <a:rPr lang="en-SG" altLang="en-US" sz="3200" spc="50" dirty="0">
                <a:latin typeface="Calibri" panose="020F0502020204030204" pitchFamily="34" charset="0"/>
                <a:cs typeface="Calibri" panose="020F0502020204030204" pitchFamily="34" charset="0"/>
              </a:rPr>
              <a:t>	I shall come forth as gold.</a:t>
            </a:r>
          </a:p>
        </p:txBody>
      </p:sp>
      <p:sp>
        <p:nvSpPr>
          <p:cNvPr id="21508" name="Slide Number Placeholder 1"/>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75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557213" indent="-214313">
              <a:spcBef>
                <a:spcPts val="75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2pPr>
            <a:lvl3pPr marL="857250" indent="-171450">
              <a:spcBef>
                <a:spcPts val="750"/>
              </a:spcBef>
              <a:buClr>
                <a:schemeClr val="accent1"/>
              </a:buClr>
              <a:buFont typeface="Wingdings 3" panose="05040102010807070707" pitchFamily="18" charset="2"/>
              <a:buChar char=""/>
              <a:defRPr sz="1050">
                <a:solidFill>
                  <a:srgbClr val="404040"/>
                </a:solidFill>
                <a:latin typeface="Century Gothic" panose="020B0502020202020204" pitchFamily="34" charset="0"/>
              </a:defRPr>
            </a:lvl3pPr>
            <a:lvl4pPr marL="1200150" indent="-17145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4pPr>
            <a:lvl5pPr marL="1543050" indent="-171450">
              <a:spcBef>
                <a:spcPts val="750"/>
              </a:spcBef>
              <a:buClr>
                <a:schemeClr val="accent1"/>
              </a:buClr>
              <a:buFont typeface="Wingdings 3" panose="05040102010807070707" pitchFamily="18" charset="2"/>
              <a:buChar char=""/>
              <a:defRPr sz="900">
                <a:solidFill>
                  <a:srgbClr val="404040"/>
                </a:solidFill>
                <a:latin typeface="Century Gothic" panose="020B0502020202020204" pitchFamily="34" charset="0"/>
              </a:defRPr>
            </a:lvl5pPr>
            <a:lvl6pPr marL="1885950" indent="-17145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6pPr>
            <a:lvl7pPr marL="2228850" indent="-17145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7pPr>
            <a:lvl8pPr marL="2571750" indent="-17145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8pPr>
            <a:lvl9pPr marL="2914650" indent="-171450" eaLnBrk="0" fontAlgn="base" hangingPunct="0">
              <a:spcBef>
                <a:spcPts val="750"/>
              </a:spcBef>
              <a:spcAft>
                <a:spcPct val="0"/>
              </a:spcAft>
              <a:buClr>
                <a:schemeClr val="accent1"/>
              </a:buClr>
              <a:buFont typeface="Wingdings 3" panose="05040102010807070707" pitchFamily="18" charset="2"/>
              <a:buChar char=""/>
              <a:defRPr sz="900">
                <a:solidFill>
                  <a:srgbClr val="404040"/>
                </a:solidFill>
                <a:latin typeface="Century Gothic" panose="020B0502020202020204" pitchFamily="34" charset="0"/>
              </a:defRPr>
            </a:lvl9pPr>
          </a:lstStyle>
          <a:p>
            <a:pPr>
              <a:spcBef>
                <a:spcPct val="0"/>
              </a:spcBef>
              <a:buClrTx/>
              <a:buFontTx/>
              <a:buNone/>
            </a:pPr>
            <a:fld id="{014AC6E3-B19B-4BE6-9B96-9EE22FCADEB5}" type="slidenum">
              <a:rPr lang="en-US" altLang="en-US">
                <a:solidFill>
                  <a:srgbClr val="FEFFFF"/>
                </a:solidFill>
                <a:latin typeface="Arial" panose="020B0604020202020204" pitchFamily="34" charset="0"/>
              </a:rPr>
              <a:pPr>
                <a:spcBef>
                  <a:spcPct val="0"/>
                </a:spcBef>
                <a:buClrTx/>
                <a:buFontTx/>
                <a:buNone/>
              </a:pPr>
              <a:t>3</a:t>
            </a:fld>
            <a:endParaRPr lang="en-US" altLang="en-US">
              <a:solidFill>
                <a:srgbClr val="FEFFFF"/>
              </a:solidFill>
              <a:latin typeface="Arial" panose="020B0604020202020204" pitchFamily="34" charset="0"/>
            </a:endParaRPr>
          </a:p>
        </p:txBody>
      </p:sp>
      <p:sp>
        <p:nvSpPr>
          <p:cNvPr id="7" name="Title 1">
            <a:extLst>
              <a:ext uri="{FF2B5EF4-FFF2-40B4-BE49-F238E27FC236}">
                <a16:creationId xmlns:a16="http://schemas.microsoft.com/office/drawing/2014/main" id="{81B2A118-99B0-43E4-8CAC-6A41504AC2E0}"/>
              </a:ext>
            </a:extLst>
          </p:cNvPr>
          <p:cNvSpPr>
            <a:spLocks noGrp="1"/>
          </p:cNvSpPr>
          <p:nvPr>
            <p:ph type="title"/>
          </p:nvPr>
        </p:nvSpPr>
        <p:spPr>
          <a:xfrm>
            <a:off x="839416" y="476672"/>
            <a:ext cx="9144000" cy="560785"/>
          </a:xfrm>
        </p:spPr>
        <p:txBody>
          <a:bodyPr>
            <a:noAutofit/>
          </a:bodyPr>
          <a:lstStyle/>
          <a:p>
            <a:pPr algn="ctr" eaLnBrk="1" hangingPunct="1"/>
            <a:r>
              <a:rPr lang="en-SG" altLang="en-US" sz="3200" dirty="0">
                <a:solidFill>
                  <a:srgbClr val="C00000"/>
                </a:solidFill>
                <a:latin typeface="Calibri" panose="020F0502020204030204" pitchFamily="34" charset="0"/>
                <a:cs typeface="Calibri" panose="020F0502020204030204" pitchFamily="34" charset="0"/>
              </a:rPr>
              <a:t>REJOICE IN THE LORD</a:t>
            </a:r>
          </a:p>
        </p:txBody>
      </p:sp>
    </p:spTree>
    <p:extLst>
      <p:ext uri="{BB962C8B-B14F-4D97-AF65-F5344CB8AC3E}">
        <p14:creationId xmlns:p14="http://schemas.microsoft.com/office/powerpoint/2010/main" val="5411945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63452" y="836712"/>
            <a:ext cx="9865096" cy="5688632"/>
          </a:xfrm>
          <a:noFill/>
        </p:spPr>
        <p:txBody>
          <a:bodyPr>
            <a:noAutofit/>
          </a:bodyPr>
          <a:lstStyle/>
          <a:p>
            <a:pPr>
              <a:lnSpc>
                <a:spcPct val="100000"/>
              </a:lnSpc>
              <a:spcBef>
                <a:spcPts val="1800"/>
              </a:spcBef>
              <a:spcAft>
                <a:spcPts val="0"/>
              </a:spcAft>
            </a:pPr>
            <a:r>
              <a:rPr lang="en-SG" sz="3200" cap="none" spc="50" dirty="0">
                <a:solidFill>
                  <a:srgbClr val="00B050"/>
                </a:solidFill>
                <a:latin typeface="+mn-lt"/>
              </a:rPr>
              <a:t>c</a:t>
            </a:r>
            <a:r>
              <a:rPr lang="en-SG" sz="3200" spc="50" dirty="0">
                <a:solidFill>
                  <a:srgbClr val="00B050"/>
                </a:solidFill>
                <a:latin typeface="+mn-lt"/>
              </a:rPr>
              <a:t>. </a:t>
            </a:r>
            <a:r>
              <a:rPr lang="en-SG" sz="3200" spc="50" dirty="0">
                <a:latin typeface="+mn-lt"/>
              </a:rPr>
              <a:t>“</a:t>
            </a:r>
            <a:r>
              <a:rPr lang="en-SG" sz="3200" u="sng" spc="50" dirty="0">
                <a:latin typeface="+mn-lt"/>
              </a:rPr>
              <a:t>From the LORD</a:t>
            </a:r>
            <a:r>
              <a:rPr lang="en-SG" sz="3200" spc="50" dirty="0">
                <a:latin typeface="+mn-lt"/>
              </a:rPr>
              <a:t>” – Yahweh </a:t>
            </a:r>
          </a:p>
          <a:p>
            <a:pPr marL="990600" lvl="0" indent="-542925" algn="l">
              <a:lnSpc>
                <a:spcPct val="100000"/>
              </a:lnSpc>
              <a:spcBef>
                <a:spcPts val="1800"/>
              </a:spcBef>
              <a:spcAft>
                <a:spcPts val="0"/>
              </a:spcAft>
            </a:pPr>
            <a:r>
              <a:rPr lang="en-US" sz="3200" spc="50" dirty="0">
                <a:solidFill>
                  <a:srgbClr val="FF99FF"/>
                </a:solidFill>
                <a:latin typeface="+mn-lt"/>
              </a:rPr>
              <a:t>3)	</a:t>
            </a:r>
            <a:r>
              <a:rPr lang="en-SG" sz="3200" cap="none" spc="50" dirty="0">
                <a:latin typeface="+mn-lt"/>
              </a:rPr>
              <a:t>JESUS made use of “I AM” as He reveals Himself </a:t>
            </a:r>
            <a:r>
              <a:rPr lang="en-SG" sz="3200" spc="50" dirty="0">
                <a:latin typeface="+mn-lt"/>
              </a:rPr>
              <a:t>(</a:t>
            </a:r>
            <a:r>
              <a:rPr lang="en-SG" sz="3200" cap="none" spc="50" dirty="0">
                <a:latin typeface="+mn-lt"/>
              </a:rPr>
              <a:t>John</a:t>
            </a:r>
            <a:r>
              <a:rPr lang="en-SG" sz="3200" spc="50" dirty="0">
                <a:latin typeface="+mn-lt"/>
              </a:rPr>
              <a:t> 8:58; 18:5).</a:t>
            </a:r>
          </a:p>
          <a:p>
            <a:pPr marL="989013" algn="l">
              <a:lnSpc>
                <a:spcPct val="100000"/>
              </a:lnSpc>
              <a:spcBef>
                <a:spcPts val="2400"/>
              </a:spcBef>
              <a:spcAft>
                <a:spcPts val="0"/>
              </a:spcAft>
            </a:pPr>
            <a:r>
              <a:rPr lang="en-SG" sz="3200" u="sng" spc="50" dirty="0">
                <a:latin typeface="+mn-lt"/>
              </a:rPr>
              <a:t>I AM the Bread of Life</a:t>
            </a:r>
            <a:r>
              <a:rPr lang="en-SG" sz="3200" spc="50" dirty="0">
                <a:latin typeface="+mn-lt"/>
              </a:rPr>
              <a:t> (</a:t>
            </a:r>
            <a:r>
              <a:rPr lang="en-SG" sz="3200" cap="none" spc="50" dirty="0">
                <a:latin typeface="+mn-lt"/>
              </a:rPr>
              <a:t>John</a:t>
            </a:r>
            <a:r>
              <a:rPr lang="en-SG" sz="3200" spc="50" dirty="0">
                <a:latin typeface="+mn-lt"/>
              </a:rPr>
              <a:t> 6:35), </a:t>
            </a:r>
            <a:br>
              <a:rPr lang="en-SG" sz="3200" spc="50" dirty="0">
                <a:latin typeface="+mn-lt"/>
              </a:rPr>
            </a:br>
            <a:r>
              <a:rPr lang="en-SG" sz="3200" cap="none" spc="50" dirty="0">
                <a:latin typeface="+mn-lt"/>
              </a:rPr>
              <a:t>After the feeding of multitude.</a:t>
            </a:r>
          </a:p>
          <a:p>
            <a:pPr marL="989013" algn="l">
              <a:lnSpc>
                <a:spcPct val="100000"/>
              </a:lnSpc>
              <a:spcBef>
                <a:spcPts val="1800"/>
              </a:spcBef>
              <a:spcAft>
                <a:spcPts val="0"/>
              </a:spcAft>
            </a:pPr>
            <a:r>
              <a:rPr lang="en-SG" sz="3200" u="sng" spc="50" dirty="0">
                <a:latin typeface="+mn-lt"/>
              </a:rPr>
              <a:t>I AM the Light of the world</a:t>
            </a:r>
            <a:r>
              <a:rPr lang="en-SG" sz="3200" spc="50" dirty="0">
                <a:latin typeface="+mn-lt"/>
              </a:rPr>
              <a:t> (</a:t>
            </a:r>
            <a:r>
              <a:rPr lang="en-SG" sz="3200" cap="none" spc="50" dirty="0">
                <a:latin typeface="+mn-lt"/>
              </a:rPr>
              <a:t>John</a:t>
            </a:r>
            <a:r>
              <a:rPr lang="en-SG" sz="3200" spc="50" dirty="0">
                <a:latin typeface="+mn-lt"/>
              </a:rPr>
              <a:t> 8:12) </a:t>
            </a:r>
            <a:br>
              <a:rPr lang="en-SG" sz="3200" spc="50" dirty="0">
                <a:latin typeface="+mn-lt"/>
              </a:rPr>
            </a:br>
            <a:r>
              <a:rPr lang="en-SG" sz="3200" cap="none" spc="50" dirty="0">
                <a:latin typeface="+mn-lt"/>
              </a:rPr>
              <a:t>For the woman caught in adultery</a:t>
            </a:r>
          </a:p>
          <a:p>
            <a:pPr marL="989013" algn="l">
              <a:lnSpc>
                <a:spcPct val="100000"/>
              </a:lnSpc>
              <a:spcBef>
                <a:spcPts val="1800"/>
              </a:spcBef>
              <a:spcAft>
                <a:spcPts val="0"/>
              </a:spcAft>
            </a:pPr>
            <a:r>
              <a:rPr lang="en-SG" sz="3200" u="sng" spc="50" dirty="0">
                <a:latin typeface="+mn-lt"/>
              </a:rPr>
              <a:t>I AM the Good Shepherd</a:t>
            </a:r>
            <a:r>
              <a:rPr lang="en-SG" sz="3200" spc="50" dirty="0">
                <a:latin typeface="+mn-lt"/>
              </a:rPr>
              <a:t> (</a:t>
            </a:r>
            <a:r>
              <a:rPr lang="en-SG" sz="3200" cap="none" spc="50" dirty="0">
                <a:latin typeface="+mn-lt"/>
              </a:rPr>
              <a:t>John </a:t>
            </a:r>
            <a:r>
              <a:rPr lang="en-SG" sz="3200" spc="50" dirty="0">
                <a:latin typeface="+mn-lt"/>
              </a:rPr>
              <a:t>10:11), </a:t>
            </a:r>
            <a:br>
              <a:rPr lang="en-SG" sz="3200" spc="50" dirty="0">
                <a:latin typeface="+mn-lt"/>
              </a:rPr>
            </a:br>
            <a:r>
              <a:rPr lang="en-SG" sz="3200" cap="none" spc="50" dirty="0">
                <a:latin typeface="+mn-lt"/>
              </a:rPr>
              <a:t>Willing to die for his sheep </a:t>
            </a:r>
            <a:r>
              <a:rPr lang="en-SG" sz="3200" spc="50" dirty="0">
                <a:latin typeface="+mn-lt"/>
              </a:rPr>
              <a:t>(</a:t>
            </a:r>
            <a:r>
              <a:rPr lang="en-SG" sz="3200" cap="none" spc="50" dirty="0">
                <a:latin typeface="+mn-lt"/>
              </a:rPr>
              <a:t>cf</a:t>
            </a:r>
            <a:r>
              <a:rPr lang="en-SG" sz="3200" spc="50" dirty="0">
                <a:latin typeface="+mn-lt"/>
              </a:rPr>
              <a:t>. </a:t>
            </a:r>
            <a:r>
              <a:rPr lang="en-SG" sz="3200" cap="none" spc="50" dirty="0">
                <a:latin typeface="+mn-lt"/>
              </a:rPr>
              <a:t>Psalm</a:t>
            </a:r>
            <a:r>
              <a:rPr lang="en-SG" sz="3200" spc="50" dirty="0">
                <a:latin typeface="+mn-lt"/>
              </a:rPr>
              <a:t> 100:3)</a:t>
            </a:r>
            <a:endParaRPr lang="en-SG" sz="3200" u="sng" spc="50" dirty="0">
              <a:latin typeface="+mn-lt"/>
            </a:endParaRPr>
          </a:p>
        </p:txBody>
      </p:sp>
    </p:spTree>
    <p:extLst>
      <p:ext uri="{BB962C8B-B14F-4D97-AF65-F5344CB8AC3E}">
        <p14:creationId xmlns:p14="http://schemas.microsoft.com/office/powerpoint/2010/main" val="31575733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1424" y="836712"/>
            <a:ext cx="10369152" cy="5544616"/>
          </a:xfrm>
          <a:noFill/>
        </p:spPr>
        <p:txBody>
          <a:bodyPr>
            <a:noAutofit/>
          </a:bodyPr>
          <a:lstStyle/>
          <a:p>
            <a:pPr>
              <a:lnSpc>
                <a:spcPct val="100000"/>
              </a:lnSpc>
              <a:spcBef>
                <a:spcPts val="1800"/>
              </a:spcBef>
              <a:spcAft>
                <a:spcPts val="0"/>
              </a:spcAft>
            </a:pPr>
            <a:r>
              <a:rPr lang="en-SG" sz="3200" cap="none" spc="50" dirty="0">
                <a:solidFill>
                  <a:srgbClr val="00B050"/>
                </a:solidFill>
                <a:latin typeface="+mn-lt"/>
              </a:rPr>
              <a:t>c</a:t>
            </a:r>
            <a:r>
              <a:rPr lang="en-SG" sz="3200" spc="50" dirty="0">
                <a:solidFill>
                  <a:srgbClr val="00B050"/>
                </a:solidFill>
                <a:latin typeface="+mn-lt"/>
              </a:rPr>
              <a:t>. </a:t>
            </a:r>
            <a:r>
              <a:rPr lang="en-SG" sz="3200" spc="50" dirty="0">
                <a:latin typeface="+mn-lt"/>
              </a:rPr>
              <a:t>“</a:t>
            </a:r>
            <a:r>
              <a:rPr lang="en-SG" sz="3200" u="sng" spc="50" dirty="0">
                <a:latin typeface="+mn-lt"/>
              </a:rPr>
              <a:t>From the LORD</a:t>
            </a:r>
            <a:r>
              <a:rPr lang="en-SG" sz="3200" spc="50" dirty="0">
                <a:latin typeface="+mn-lt"/>
              </a:rPr>
              <a:t>” – Yahweh </a:t>
            </a:r>
          </a:p>
          <a:p>
            <a:pPr marL="990600" lvl="0" indent="-542925" algn="l">
              <a:lnSpc>
                <a:spcPct val="100000"/>
              </a:lnSpc>
              <a:spcBef>
                <a:spcPts val="1800"/>
              </a:spcBef>
              <a:spcAft>
                <a:spcPts val="0"/>
              </a:spcAft>
            </a:pPr>
            <a:r>
              <a:rPr lang="en-US" sz="3200" spc="50" dirty="0">
                <a:solidFill>
                  <a:srgbClr val="FF99FF"/>
                </a:solidFill>
                <a:latin typeface="+mn-lt"/>
              </a:rPr>
              <a:t>3)	</a:t>
            </a:r>
            <a:r>
              <a:rPr lang="en-SG" sz="3200" cap="none" spc="50" dirty="0">
                <a:latin typeface="+mn-lt"/>
              </a:rPr>
              <a:t>JESUS made use of “I AM” as He reveals Himself </a:t>
            </a:r>
            <a:r>
              <a:rPr lang="en-SG" sz="3200" spc="50" dirty="0">
                <a:latin typeface="+mn-lt"/>
              </a:rPr>
              <a:t>(</a:t>
            </a:r>
            <a:r>
              <a:rPr lang="en-SG" sz="3200" cap="none" spc="50" dirty="0">
                <a:latin typeface="+mn-lt"/>
              </a:rPr>
              <a:t>John</a:t>
            </a:r>
            <a:r>
              <a:rPr lang="en-SG" sz="3200" spc="50" dirty="0">
                <a:latin typeface="+mn-lt"/>
              </a:rPr>
              <a:t> 8:58; 18:5).</a:t>
            </a:r>
          </a:p>
          <a:p>
            <a:pPr marL="989013" algn="l">
              <a:lnSpc>
                <a:spcPct val="100000"/>
              </a:lnSpc>
              <a:spcBef>
                <a:spcPts val="2400"/>
              </a:spcBef>
              <a:spcAft>
                <a:spcPts val="0"/>
              </a:spcAft>
            </a:pPr>
            <a:r>
              <a:rPr lang="en-SG" sz="3200" u="sng" spc="50" dirty="0">
                <a:latin typeface="+mn-lt"/>
              </a:rPr>
              <a:t>I AM the Resurrection and the Life</a:t>
            </a:r>
            <a:r>
              <a:rPr lang="en-SG" sz="3200" spc="50" dirty="0">
                <a:latin typeface="+mn-lt"/>
              </a:rPr>
              <a:t> </a:t>
            </a:r>
            <a:br>
              <a:rPr lang="en-SG" sz="3200" spc="50" dirty="0">
                <a:latin typeface="+mn-lt"/>
              </a:rPr>
            </a:br>
            <a:r>
              <a:rPr lang="en-SG" sz="3200" spc="50" dirty="0">
                <a:latin typeface="+mn-lt"/>
              </a:rPr>
              <a:t>(</a:t>
            </a:r>
            <a:r>
              <a:rPr lang="en-SG" sz="3200" cap="none" spc="50" dirty="0">
                <a:latin typeface="+mn-lt"/>
              </a:rPr>
              <a:t>John </a:t>
            </a:r>
            <a:r>
              <a:rPr lang="en-SG" sz="3200" spc="50" dirty="0">
                <a:latin typeface="+mn-lt"/>
              </a:rPr>
              <a:t>11:25), </a:t>
            </a:r>
            <a:br>
              <a:rPr lang="en-SG" sz="3200" spc="50" dirty="0">
                <a:latin typeface="+mn-lt"/>
              </a:rPr>
            </a:br>
            <a:r>
              <a:rPr lang="en-SG" sz="3200" cap="none" spc="50" dirty="0">
                <a:latin typeface="+mn-lt"/>
              </a:rPr>
              <a:t>Near the tomb of Lazarus.</a:t>
            </a:r>
          </a:p>
          <a:p>
            <a:pPr marL="989013" algn="l">
              <a:lnSpc>
                <a:spcPct val="100000"/>
              </a:lnSpc>
              <a:spcBef>
                <a:spcPts val="1800"/>
              </a:spcBef>
              <a:spcAft>
                <a:spcPts val="0"/>
              </a:spcAft>
            </a:pPr>
            <a:r>
              <a:rPr lang="en-SG" sz="3200" u="sng" spc="50" dirty="0">
                <a:latin typeface="+mn-lt"/>
              </a:rPr>
              <a:t>I AM the Way, the Truth and the Life</a:t>
            </a:r>
            <a:r>
              <a:rPr lang="en-SG" sz="3200" spc="50" dirty="0">
                <a:latin typeface="+mn-lt"/>
              </a:rPr>
              <a:t> </a:t>
            </a:r>
            <a:br>
              <a:rPr lang="en-SG" sz="3200" spc="50" dirty="0">
                <a:latin typeface="+mn-lt"/>
              </a:rPr>
            </a:br>
            <a:r>
              <a:rPr lang="en-SG" sz="3200" spc="50" dirty="0">
                <a:latin typeface="+mn-lt"/>
              </a:rPr>
              <a:t>(</a:t>
            </a:r>
            <a:r>
              <a:rPr lang="en-SG" sz="3200" cap="none" spc="50" dirty="0">
                <a:latin typeface="+mn-lt"/>
              </a:rPr>
              <a:t>John</a:t>
            </a:r>
            <a:r>
              <a:rPr lang="en-SG" sz="3200" spc="50" dirty="0">
                <a:latin typeface="+mn-lt"/>
              </a:rPr>
              <a:t> 14:6), </a:t>
            </a:r>
            <a:br>
              <a:rPr lang="en-SG" sz="3200" spc="50" dirty="0">
                <a:latin typeface="+mn-lt"/>
              </a:rPr>
            </a:br>
            <a:r>
              <a:rPr lang="en-SG" sz="3200" cap="none" spc="50" dirty="0">
                <a:latin typeface="+mn-lt"/>
              </a:rPr>
              <a:t>As he prepared to die on the cross.</a:t>
            </a:r>
          </a:p>
          <a:p>
            <a:pPr lvl="0" algn="l"/>
            <a:r>
              <a:rPr lang="en-SG" sz="2800" b="1" dirty="0"/>
              <a:t>                  </a:t>
            </a:r>
            <a:r>
              <a:rPr lang="en-SG" sz="3200" b="1" dirty="0"/>
              <a:t>          </a:t>
            </a:r>
            <a:endParaRPr lang="en-SG" sz="3200" dirty="0"/>
          </a:p>
        </p:txBody>
      </p:sp>
    </p:spTree>
    <p:extLst>
      <p:ext uri="{BB962C8B-B14F-4D97-AF65-F5344CB8AC3E}">
        <p14:creationId xmlns:p14="http://schemas.microsoft.com/office/powerpoint/2010/main" val="23154292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3432" y="476672"/>
            <a:ext cx="10225136" cy="6192688"/>
          </a:xfrm>
          <a:noFill/>
        </p:spPr>
        <p:txBody>
          <a:bodyPr>
            <a:noAutofit/>
          </a:bodyPr>
          <a:lstStyle/>
          <a:p>
            <a:pPr marL="542925" lvl="0" indent="-542925">
              <a:lnSpc>
                <a:spcPct val="100000"/>
              </a:lnSpc>
              <a:spcAft>
                <a:spcPts val="0"/>
              </a:spcAft>
            </a:pPr>
            <a:r>
              <a:rPr lang="en-SG" sz="3200" cap="none" spc="50" dirty="0">
                <a:solidFill>
                  <a:srgbClr val="00B050"/>
                </a:solidFill>
                <a:latin typeface="+mn-lt"/>
              </a:rPr>
              <a:t>d</a:t>
            </a:r>
            <a:r>
              <a:rPr lang="en-SG" sz="3200" spc="50" dirty="0">
                <a:solidFill>
                  <a:srgbClr val="00B050"/>
                </a:solidFill>
                <a:latin typeface="+mn-lt"/>
              </a:rPr>
              <a:t>. </a:t>
            </a:r>
            <a:r>
              <a:rPr lang="en-SG" sz="3200" spc="50" dirty="0">
                <a:latin typeface="+mn-lt"/>
              </a:rPr>
              <a:t>“</a:t>
            </a:r>
            <a:r>
              <a:rPr lang="en-SG" sz="3200" u="sng" spc="50" dirty="0">
                <a:latin typeface="+mn-lt"/>
              </a:rPr>
              <a:t>Who made the heaven and the earth</a:t>
            </a:r>
            <a:r>
              <a:rPr lang="en-SG" sz="3200" spc="50" dirty="0">
                <a:latin typeface="+mn-lt"/>
              </a:rPr>
              <a:t>” </a:t>
            </a:r>
            <a:br>
              <a:rPr lang="en-SG" sz="3200" spc="50" dirty="0">
                <a:latin typeface="+mn-lt"/>
              </a:rPr>
            </a:br>
            <a:r>
              <a:rPr lang="en-SG" sz="3200" spc="50" dirty="0">
                <a:latin typeface="+mn-lt"/>
              </a:rPr>
              <a:t>(</a:t>
            </a:r>
            <a:r>
              <a:rPr lang="en-SG" sz="3200" cap="none" spc="50" dirty="0">
                <a:latin typeface="+mn-lt"/>
              </a:rPr>
              <a:t>cf. Gen. 1:1 – Elohim – Almighty One, faithful and true, mentioned 2500 times in O.T.).</a:t>
            </a:r>
            <a:endParaRPr lang="en-SG" sz="3200" spc="50" dirty="0">
              <a:latin typeface="+mn-lt"/>
            </a:endParaRPr>
          </a:p>
          <a:p>
            <a:pPr marL="1076325" lvl="0" indent="-533400" algn="l">
              <a:lnSpc>
                <a:spcPct val="100000"/>
              </a:lnSpc>
              <a:spcBef>
                <a:spcPts val="2400"/>
              </a:spcBef>
              <a:spcAft>
                <a:spcPts val="0"/>
              </a:spcAft>
            </a:pPr>
            <a:r>
              <a:rPr lang="en-SG" sz="3200" spc="50" dirty="0">
                <a:solidFill>
                  <a:srgbClr val="FF99FF"/>
                </a:solidFill>
                <a:latin typeface="+mn-lt"/>
              </a:rPr>
              <a:t>1)</a:t>
            </a:r>
            <a:r>
              <a:rPr lang="en-SG" sz="3200" spc="50" dirty="0">
                <a:latin typeface="+mn-lt"/>
              </a:rPr>
              <a:t>	</a:t>
            </a:r>
            <a:r>
              <a:rPr lang="en-SG" sz="3200" u="sng" spc="50" dirty="0">
                <a:latin typeface="+mn-lt"/>
              </a:rPr>
              <a:t>Omniscient</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All wise, creator and </a:t>
            </a:r>
            <a:r>
              <a:rPr lang="en-SG" sz="3200" cap="none" spc="50" dirty="0" err="1">
                <a:latin typeface="+mn-lt"/>
              </a:rPr>
              <a:t>sustainer</a:t>
            </a:r>
            <a:r>
              <a:rPr lang="en-SG" sz="3200" cap="none" spc="50" dirty="0">
                <a:latin typeface="+mn-lt"/>
              </a:rPr>
              <a:t> for eternal purpose, to be like JESUS </a:t>
            </a:r>
            <a:r>
              <a:rPr lang="en-SG" sz="3200" spc="50" dirty="0">
                <a:latin typeface="+mn-lt"/>
              </a:rPr>
              <a:t>(</a:t>
            </a:r>
            <a:r>
              <a:rPr lang="en-SG" sz="3200" cap="none" spc="50" dirty="0">
                <a:latin typeface="+mn-lt"/>
              </a:rPr>
              <a:t>Rom</a:t>
            </a:r>
            <a:r>
              <a:rPr lang="en-SG" sz="3200" spc="50" dirty="0">
                <a:latin typeface="+mn-lt"/>
              </a:rPr>
              <a:t>. 8:29)</a:t>
            </a:r>
          </a:p>
          <a:p>
            <a:pPr marL="1076325" indent="-533400" algn="l">
              <a:lnSpc>
                <a:spcPct val="100000"/>
              </a:lnSpc>
              <a:spcAft>
                <a:spcPts val="0"/>
              </a:spcAft>
            </a:pPr>
            <a:r>
              <a:rPr lang="en-SG" sz="3200" spc="50" dirty="0">
                <a:latin typeface="+mn-lt"/>
              </a:rPr>
              <a:t>	</a:t>
            </a:r>
            <a:r>
              <a:rPr lang="en-SG" sz="3200" u="sng" spc="50" dirty="0">
                <a:latin typeface="+mn-lt"/>
              </a:rPr>
              <a:t>Omnipotent</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All powerful, can do everything for our good </a:t>
            </a:r>
            <a:br>
              <a:rPr lang="en-SG" sz="3200" cap="none" spc="50" dirty="0">
                <a:latin typeface="+mn-lt"/>
              </a:rPr>
            </a:br>
            <a:r>
              <a:rPr lang="en-SG" sz="3200" spc="50" dirty="0">
                <a:latin typeface="+mn-lt"/>
              </a:rPr>
              <a:t>(</a:t>
            </a:r>
            <a:r>
              <a:rPr lang="en-SG" sz="3200" cap="none" spc="50" dirty="0">
                <a:latin typeface="+mn-lt"/>
              </a:rPr>
              <a:t>Rom</a:t>
            </a:r>
            <a:r>
              <a:rPr lang="en-SG" sz="3200" spc="50" dirty="0">
                <a:latin typeface="+mn-lt"/>
              </a:rPr>
              <a:t>. 8:28)</a:t>
            </a:r>
          </a:p>
          <a:p>
            <a:pPr marL="1076325" indent="-533400" algn="l">
              <a:lnSpc>
                <a:spcPct val="100000"/>
              </a:lnSpc>
              <a:spcAft>
                <a:spcPts val="0"/>
              </a:spcAft>
            </a:pPr>
            <a:r>
              <a:rPr lang="en-SG" sz="3200" spc="50" dirty="0">
                <a:latin typeface="+mn-lt"/>
              </a:rPr>
              <a:t>	</a:t>
            </a:r>
            <a:r>
              <a:rPr lang="en-SG" sz="3200" u="sng" spc="50" dirty="0">
                <a:latin typeface="+mn-lt"/>
              </a:rPr>
              <a:t>Omnipresent </a:t>
            </a:r>
            <a:br>
              <a:rPr lang="en-SG" sz="3200" u="sng" spc="50" dirty="0">
                <a:latin typeface="+mn-lt"/>
              </a:rPr>
            </a:br>
            <a:r>
              <a:rPr lang="en-SG" sz="3200" spc="50" dirty="0">
                <a:latin typeface="+mn-lt"/>
              </a:rPr>
              <a:t>– </a:t>
            </a:r>
            <a:r>
              <a:rPr lang="en-SG" sz="3200" cap="none" spc="50" dirty="0">
                <a:latin typeface="+mn-lt"/>
              </a:rPr>
              <a:t>Present, desire to help </a:t>
            </a:r>
            <a:r>
              <a:rPr lang="en-SG" sz="3200" spc="50" dirty="0">
                <a:latin typeface="+mn-lt"/>
              </a:rPr>
              <a:t>(</a:t>
            </a:r>
            <a:r>
              <a:rPr lang="en-SG" sz="3200" cap="none" spc="50" dirty="0">
                <a:latin typeface="+mn-lt"/>
              </a:rPr>
              <a:t>Ps. </a:t>
            </a:r>
            <a:r>
              <a:rPr lang="en-SG" sz="3200" spc="50" dirty="0">
                <a:latin typeface="+mn-lt"/>
              </a:rPr>
              <a:t>46:1)</a:t>
            </a:r>
          </a:p>
        </p:txBody>
      </p:sp>
    </p:spTree>
    <p:extLst>
      <p:ext uri="{BB962C8B-B14F-4D97-AF65-F5344CB8AC3E}">
        <p14:creationId xmlns:p14="http://schemas.microsoft.com/office/powerpoint/2010/main" val="2002336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3432" y="512676"/>
            <a:ext cx="9505056" cy="5832648"/>
          </a:xfrm>
          <a:noFill/>
        </p:spPr>
        <p:txBody>
          <a:bodyPr>
            <a:noAutofit/>
          </a:bodyPr>
          <a:lstStyle/>
          <a:p>
            <a:pPr marL="534988" lvl="0" indent="-534988">
              <a:lnSpc>
                <a:spcPct val="100000"/>
              </a:lnSpc>
              <a:spcAft>
                <a:spcPts val="0"/>
              </a:spcAft>
            </a:pPr>
            <a:r>
              <a:rPr lang="en-SG" sz="3200" cap="none" spc="50" dirty="0">
                <a:solidFill>
                  <a:srgbClr val="00B050"/>
                </a:solidFill>
                <a:latin typeface="+mn-lt"/>
              </a:rPr>
              <a:t>d</a:t>
            </a:r>
            <a:r>
              <a:rPr lang="en-SG" sz="3200" spc="50" dirty="0">
                <a:solidFill>
                  <a:srgbClr val="00B050"/>
                </a:solidFill>
                <a:latin typeface="+mn-lt"/>
              </a:rPr>
              <a:t>. 	</a:t>
            </a:r>
            <a:r>
              <a:rPr lang="en-SG" sz="3200" spc="50" dirty="0">
                <a:latin typeface="+mn-lt"/>
              </a:rPr>
              <a:t>“</a:t>
            </a:r>
            <a:r>
              <a:rPr lang="en-SG" sz="3200" u="sng" spc="50" dirty="0">
                <a:latin typeface="+mn-lt"/>
              </a:rPr>
              <a:t>Who made the heaven and the earth</a:t>
            </a:r>
            <a:r>
              <a:rPr lang="en-SG" sz="3200" spc="50" dirty="0">
                <a:latin typeface="+mn-lt"/>
              </a:rPr>
              <a:t>” </a:t>
            </a:r>
            <a:br>
              <a:rPr lang="en-SG" sz="3200" spc="50" dirty="0">
                <a:latin typeface="+mn-lt"/>
              </a:rPr>
            </a:br>
            <a:r>
              <a:rPr lang="en-SG" sz="3200" spc="50" dirty="0">
                <a:latin typeface="+mn-lt"/>
              </a:rPr>
              <a:t>(</a:t>
            </a:r>
            <a:r>
              <a:rPr lang="en-SG" sz="3200" cap="none" spc="50" dirty="0">
                <a:latin typeface="+mn-lt"/>
              </a:rPr>
              <a:t>Elohim – Almighty One, faithful and true</a:t>
            </a:r>
            <a:r>
              <a:rPr lang="en-SG" sz="3200" spc="50" dirty="0">
                <a:latin typeface="+mn-lt"/>
              </a:rPr>
              <a:t>,) </a:t>
            </a:r>
          </a:p>
          <a:p>
            <a:pPr marL="1081088" lvl="0" indent="-546100">
              <a:lnSpc>
                <a:spcPct val="100000"/>
              </a:lnSpc>
              <a:spcBef>
                <a:spcPts val="1800"/>
              </a:spcBef>
              <a:spcAft>
                <a:spcPts val="0"/>
              </a:spcAft>
            </a:pPr>
            <a:r>
              <a:rPr lang="en-US" sz="3200" spc="50" dirty="0">
                <a:solidFill>
                  <a:srgbClr val="FF99FF"/>
                </a:solidFill>
                <a:latin typeface="+mn-lt"/>
              </a:rPr>
              <a:t>2)</a:t>
            </a:r>
            <a:r>
              <a:rPr lang="en-US" sz="3200" spc="50" dirty="0">
                <a:latin typeface="+mn-lt"/>
              </a:rPr>
              <a:t>	</a:t>
            </a:r>
            <a:r>
              <a:rPr lang="en-SG" sz="3200" u="sng" spc="50" dirty="0">
                <a:latin typeface="+mn-lt"/>
              </a:rPr>
              <a:t>Creator of the Universe</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Providential provider of this world, our GOD in all situations of life.</a:t>
            </a:r>
          </a:p>
          <a:p>
            <a:pPr marL="1081088" indent="-546100" algn="l">
              <a:lnSpc>
                <a:spcPct val="100000"/>
              </a:lnSpc>
              <a:spcAft>
                <a:spcPts val="0"/>
              </a:spcAft>
            </a:pPr>
            <a:r>
              <a:rPr lang="en-SG" sz="3200" cap="none" spc="50" dirty="0">
                <a:latin typeface="+mn-lt"/>
              </a:rPr>
              <a:t>	He frames us with our nature that He will provide.  He is food to our soul.</a:t>
            </a:r>
          </a:p>
          <a:p>
            <a:pPr marL="1081088" indent="-546100" algn="l">
              <a:lnSpc>
                <a:spcPct val="100000"/>
              </a:lnSpc>
              <a:spcAft>
                <a:spcPts val="0"/>
              </a:spcAft>
            </a:pPr>
            <a:r>
              <a:rPr lang="en-SG" sz="3200" spc="50" dirty="0">
                <a:latin typeface="+mn-lt"/>
              </a:rPr>
              <a:t>	The </a:t>
            </a:r>
            <a:r>
              <a:rPr lang="en-SG" sz="3200" u="sng" spc="50" dirty="0">
                <a:latin typeface="+mn-lt"/>
              </a:rPr>
              <a:t>El-Shaddai</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Nurturer of our soul </a:t>
            </a:r>
            <a:br>
              <a:rPr lang="en-SG" sz="3200" cap="none" spc="50" dirty="0">
                <a:latin typeface="+mn-lt"/>
              </a:rPr>
            </a:br>
            <a:r>
              <a:rPr lang="en-SG" sz="3200" spc="50" dirty="0">
                <a:latin typeface="+mn-lt"/>
              </a:rPr>
              <a:t>(</a:t>
            </a:r>
            <a:r>
              <a:rPr lang="en-SG" sz="3200" cap="none" spc="50" dirty="0">
                <a:latin typeface="+mn-lt"/>
              </a:rPr>
              <a:t>Gen</a:t>
            </a:r>
            <a:r>
              <a:rPr lang="en-SG" sz="3200" spc="50" dirty="0">
                <a:latin typeface="+mn-lt"/>
              </a:rPr>
              <a:t>. 17:1; </a:t>
            </a:r>
            <a:r>
              <a:rPr lang="en-SG" sz="3200" cap="none" spc="50" dirty="0">
                <a:latin typeface="+mn-lt"/>
              </a:rPr>
              <a:t>Ps</a:t>
            </a:r>
            <a:r>
              <a:rPr lang="en-SG" sz="3200" spc="50" dirty="0">
                <a:latin typeface="+mn-lt"/>
              </a:rPr>
              <a:t>. 91:1; 1 </a:t>
            </a:r>
            <a:r>
              <a:rPr lang="en-SG" sz="3200" cap="none" spc="50" dirty="0">
                <a:latin typeface="+mn-lt"/>
              </a:rPr>
              <a:t>Thess</a:t>
            </a:r>
            <a:r>
              <a:rPr lang="en-SG" sz="3200" spc="50" dirty="0">
                <a:latin typeface="+mn-lt"/>
              </a:rPr>
              <a:t>. 2:7)</a:t>
            </a:r>
          </a:p>
        </p:txBody>
      </p:sp>
    </p:spTree>
    <p:extLst>
      <p:ext uri="{BB962C8B-B14F-4D97-AF65-F5344CB8AC3E}">
        <p14:creationId xmlns:p14="http://schemas.microsoft.com/office/powerpoint/2010/main" val="37657647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99456" y="944724"/>
            <a:ext cx="8640960" cy="4968552"/>
          </a:xfrm>
          <a:noFill/>
        </p:spPr>
        <p:txBody>
          <a:bodyPr>
            <a:noAutofit/>
          </a:bodyPr>
          <a:lstStyle/>
          <a:p>
            <a:pPr marL="534988" marR="0" lvl="0" indent="-534988" algn="l" defTabSz="914400" rtl="0" eaLnBrk="1" fontAlgn="auto" latinLnBrk="0" hangingPunct="1">
              <a:lnSpc>
                <a:spcPct val="100000"/>
              </a:lnSpc>
              <a:spcBef>
                <a:spcPts val="1800"/>
              </a:spcBef>
              <a:spcAft>
                <a:spcPts val="0"/>
              </a:spcAft>
              <a:buClr>
                <a:srgbClr val="1CADE4"/>
              </a:buClr>
              <a:buSzPct val="100000"/>
              <a:buFont typeface="Calibri" panose="020F0502020204030204" pitchFamily="34" charset="0"/>
              <a:buNone/>
              <a:tabLst/>
              <a:defRPr/>
            </a:pPr>
            <a:r>
              <a:rPr kumimoji="0" lang="en-SG" sz="3200" i="0" u="none" strike="noStrike" kern="1200" cap="none" spc="50" normalizeH="0" noProof="0" dirty="0">
                <a:ln>
                  <a:noFill/>
                </a:ln>
                <a:solidFill>
                  <a:srgbClr val="00B050"/>
                </a:solidFill>
                <a:effectLst/>
                <a:uLnTx/>
                <a:uFillTx/>
                <a:latin typeface="+mn-lt"/>
                <a:ea typeface="+mn-ea"/>
                <a:cs typeface="+mn-cs"/>
              </a:rPr>
              <a:t>d</a:t>
            </a:r>
            <a:r>
              <a:rPr kumimoji="0" lang="en-SG" sz="3200" i="0" u="none" strike="noStrike" kern="1200" cap="all" spc="50" normalizeH="0" noProof="0" dirty="0">
                <a:ln>
                  <a:noFill/>
                </a:ln>
                <a:solidFill>
                  <a:srgbClr val="00B050"/>
                </a:solidFill>
                <a:effectLst/>
                <a:uLnTx/>
                <a:uFillTx/>
                <a:latin typeface="+mn-lt"/>
                <a:ea typeface="+mn-ea"/>
                <a:cs typeface="+mn-cs"/>
              </a:rPr>
              <a:t>. 	</a:t>
            </a:r>
            <a:r>
              <a:rPr kumimoji="0" lang="en-SG" sz="3200" i="0" u="none" strike="noStrike" kern="1200" cap="all" spc="50" normalizeH="0" noProof="0" dirty="0">
                <a:ln>
                  <a:noFill/>
                </a:ln>
                <a:solidFill>
                  <a:srgbClr val="344068"/>
                </a:solidFill>
                <a:effectLst/>
                <a:uLnTx/>
                <a:uFillTx/>
                <a:latin typeface="+mn-lt"/>
                <a:ea typeface="+mn-ea"/>
                <a:cs typeface="+mn-cs"/>
              </a:rPr>
              <a:t>“</a:t>
            </a:r>
            <a:r>
              <a:rPr kumimoji="0" lang="en-SG" sz="3200" i="0" u="sng" strike="noStrike" kern="1200" cap="all" spc="50" normalizeH="0" noProof="0" dirty="0">
                <a:ln>
                  <a:noFill/>
                </a:ln>
                <a:solidFill>
                  <a:srgbClr val="344068"/>
                </a:solidFill>
                <a:effectLst/>
                <a:uLnTx/>
                <a:uFillTx/>
                <a:latin typeface="+mn-lt"/>
                <a:ea typeface="+mn-ea"/>
                <a:cs typeface="+mn-cs"/>
              </a:rPr>
              <a:t>Who made the heaven and the earth</a:t>
            </a:r>
            <a:r>
              <a:rPr kumimoji="0" lang="en-SG" sz="3200" i="0" u="none" strike="noStrike" kern="1200" cap="all" spc="50" normalizeH="0" noProof="0" dirty="0">
                <a:ln>
                  <a:noFill/>
                </a:ln>
                <a:solidFill>
                  <a:srgbClr val="344068"/>
                </a:solidFill>
                <a:effectLst/>
                <a:uLnTx/>
                <a:uFillTx/>
                <a:latin typeface="+mn-lt"/>
                <a:ea typeface="+mn-ea"/>
                <a:cs typeface="+mn-cs"/>
              </a:rPr>
              <a:t>” </a:t>
            </a:r>
            <a:br>
              <a:rPr kumimoji="0" lang="en-SG" sz="3200" i="0" u="none" strike="noStrike" kern="1200" cap="all" spc="50" normalizeH="0" noProof="0" dirty="0">
                <a:ln>
                  <a:noFill/>
                </a:ln>
                <a:solidFill>
                  <a:srgbClr val="344068"/>
                </a:solidFill>
                <a:effectLst/>
                <a:uLnTx/>
                <a:uFillTx/>
                <a:latin typeface="+mn-lt"/>
                <a:ea typeface="+mn-ea"/>
                <a:cs typeface="+mn-cs"/>
              </a:rPr>
            </a:br>
            <a:r>
              <a:rPr kumimoji="0" lang="en-SG" sz="3200" i="0" u="none" strike="noStrike" kern="1200" cap="all" spc="50" normalizeH="0" noProof="0" dirty="0">
                <a:ln>
                  <a:noFill/>
                </a:ln>
                <a:solidFill>
                  <a:srgbClr val="344068"/>
                </a:solidFill>
                <a:effectLst/>
                <a:uLnTx/>
                <a:uFillTx/>
                <a:latin typeface="+mn-lt"/>
                <a:ea typeface="+mn-ea"/>
                <a:cs typeface="+mn-cs"/>
              </a:rPr>
              <a:t>(</a:t>
            </a:r>
            <a:r>
              <a:rPr kumimoji="0" lang="en-SG" sz="3200" i="0" u="none" strike="noStrike" kern="1200" cap="none" spc="50" normalizeH="0" noProof="0" dirty="0">
                <a:ln>
                  <a:noFill/>
                </a:ln>
                <a:solidFill>
                  <a:srgbClr val="344068"/>
                </a:solidFill>
                <a:effectLst/>
                <a:uLnTx/>
                <a:uFillTx/>
                <a:latin typeface="+mn-lt"/>
                <a:ea typeface="+mn-ea"/>
                <a:cs typeface="+mn-cs"/>
              </a:rPr>
              <a:t>Elohim – Almighty One, faithful and true</a:t>
            </a:r>
            <a:r>
              <a:rPr kumimoji="0" lang="en-SG" sz="3200" i="0" u="none" strike="noStrike" kern="1200" cap="all" spc="50" normalizeH="0" noProof="0" dirty="0">
                <a:ln>
                  <a:noFill/>
                </a:ln>
                <a:solidFill>
                  <a:srgbClr val="344068"/>
                </a:solidFill>
                <a:effectLst/>
                <a:uLnTx/>
                <a:uFillTx/>
                <a:latin typeface="+mn-lt"/>
                <a:ea typeface="+mn-ea"/>
                <a:cs typeface="+mn-cs"/>
              </a:rPr>
              <a:t>,) </a:t>
            </a:r>
          </a:p>
          <a:p>
            <a:pPr marL="1163638" lvl="0" indent="-628650">
              <a:lnSpc>
                <a:spcPct val="100000"/>
              </a:lnSpc>
              <a:spcBef>
                <a:spcPts val="1800"/>
              </a:spcBef>
              <a:spcAft>
                <a:spcPts val="0"/>
              </a:spcAft>
            </a:pPr>
            <a:r>
              <a:rPr lang="en-US" sz="3200" spc="50" dirty="0">
                <a:solidFill>
                  <a:srgbClr val="FF99FF"/>
                </a:solidFill>
                <a:latin typeface="+mn-lt"/>
              </a:rPr>
              <a:t>2) 	</a:t>
            </a:r>
            <a:r>
              <a:rPr lang="en-SG" sz="3200" u="sng" spc="50" dirty="0">
                <a:latin typeface="+mn-lt"/>
              </a:rPr>
              <a:t>Creator of the Universe</a:t>
            </a:r>
            <a:r>
              <a:rPr lang="en-SG" sz="3200" spc="50" dirty="0">
                <a:latin typeface="+mn-lt"/>
              </a:rPr>
              <a:t> </a:t>
            </a:r>
            <a:br>
              <a:rPr lang="en-SG" sz="3200" spc="50" dirty="0">
                <a:latin typeface="+mn-lt"/>
              </a:rPr>
            </a:br>
            <a:r>
              <a:rPr lang="en-SG" sz="3200" spc="50" dirty="0">
                <a:latin typeface="+mn-lt"/>
              </a:rPr>
              <a:t>– </a:t>
            </a:r>
            <a:r>
              <a:rPr lang="en-SG" sz="3200" cap="none" spc="50" dirty="0">
                <a:latin typeface="+mn-lt"/>
              </a:rPr>
              <a:t>Also, “</a:t>
            </a:r>
            <a:r>
              <a:rPr lang="en-SG" sz="3200" u="sng" cap="none" spc="50" dirty="0">
                <a:latin typeface="+mn-lt"/>
              </a:rPr>
              <a:t>your Heavenly Father knows that you need all these things</a:t>
            </a:r>
            <a:r>
              <a:rPr lang="en-SG" sz="3200" cap="none" spc="50" dirty="0">
                <a:latin typeface="+mn-lt"/>
              </a:rPr>
              <a:t>” </a:t>
            </a:r>
            <a:r>
              <a:rPr lang="en-SG" sz="3200" spc="50" dirty="0">
                <a:latin typeface="+mn-lt"/>
              </a:rPr>
              <a:t>(</a:t>
            </a:r>
            <a:r>
              <a:rPr lang="en-SG" sz="3200" cap="none" spc="50" dirty="0">
                <a:latin typeface="+mn-lt"/>
              </a:rPr>
              <a:t>Matt</a:t>
            </a:r>
            <a:r>
              <a:rPr lang="en-SG" sz="3200" spc="50" dirty="0">
                <a:latin typeface="+mn-lt"/>
              </a:rPr>
              <a:t>. 6:32; </a:t>
            </a:r>
            <a:br>
              <a:rPr lang="en-SG" sz="3200" spc="50" dirty="0">
                <a:latin typeface="+mn-lt"/>
              </a:rPr>
            </a:br>
            <a:r>
              <a:rPr lang="en-SG" sz="3200" cap="none" spc="50" dirty="0">
                <a:latin typeface="+mn-lt"/>
              </a:rPr>
              <a:t>cf</a:t>
            </a:r>
            <a:r>
              <a:rPr lang="en-SG" sz="3200" spc="50" dirty="0">
                <a:latin typeface="+mn-lt"/>
              </a:rPr>
              <a:t>. </a:t>
            </a:r>
            <a:r>
              <a:rPr lang="en-SG" sz="3200" cap="none" spc="50" dirty="0">
                <a:latin typeface="+mn-lt"/>
              </a:rPr>
              <a:t>Luke</a:t>
            </a:r>
            <a:r>
              <a:rPr lang="en-SG" sz="3200" spc="50" dirty="0">
                <a:latin typeface="+mn-lt"/>
              </a:rPr>
              <a:t> 12:6-7).  </a:t>
            </a:r>
            <a:r>
              <a:rPr lang="en-SG" sz="3200" cap="none" spc="50" dirty="0">
                <a:latin typeface="+mn-lt"/>
              </a:rPr>
              <a:t>He is able, willing and always available … never too early or too late.</a:t>
            </a:r>
          </a:p>
          <a:p>
            <a:pPr lvl="0" algn="l"/>
            <a:endParaRPr lang="en-SG" sz="3200" dirty="0"/>
          </a:p>
        </p:txBody>
      </p:sp>
    </p:spTree>
    <p:extLst>
      <p:ext uri="{BB962C8B-B14F-4D97-AF65-F5344CB8AC3E}">
        <p14:creationId xmlns:p14="http://schemas.microsoft.com/office/powerpoint/2010/main" val="32047041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5480" y="944724"/>
            <a:ext cx="8550950" cy="4968552"/>
          </a:xfrm>
          <a:noFill/>
        </p:spPr>
        <p:txBody>
          <a:bodyPr>
            <a:noAutofit/>
          </a:bodyPr>
          <a:lstStyle/>
          <a:p>
            <a:pPr marL="534988" marR="0" lvl="0" indent="-534988" algn="l" defTabSz="914400" rtl="0" eaLnBrk="1" fontAlgn="auto" latinLnBrk="0" hangingPunct="1">
              <a:lnSpc>
                <a:spcPct val="100000"/>
              </a:lnSpc>
              <a:spcBef>
                <a:spcPts val="1800"/>
              </a:spcBef>
              <a:spcAft>
                <a:spcPts val="0"/>
              </a:spcAft>
              <a:buClr>
                <a:srgbClr val="1CADE4"/>
              </a:buClr>
              <a:buSzPct val="100000"/>
              <a:buFont typeface="Calibri" panose="020F0502020204030204" pitchFamily="34" charset="0"/>
              <a:buNone/>
              <a:tabLst/>
              <a:defRPr/>
            </a:pPr>
            <a:r>
              <a:rPr kumimoji="0" lang="en-SG" sz="3200" i="0" u="none" strike="noStrike" kern="1200" cap="none" spc="50" normalizeH="0" noProof="0" dirty="0">
                <a:ln>
                  <a:noFill/>
                </a:ln>
                <a:solidFill>
                  <a:srgbClr val="00B050"/>
                </a:solidFill>
                <a:effectLst/>
                <a:uLnTx/>
                <a:uFillTx/>
                <a:latin typeface="+mn-lt"/>
                <a:ea typeface="+mn-ea"/>
                <a:cs typeface="+mn-cs"/>
              </a:rPr>
              <a:t>d</a:t>
            </a:r>
            <a:r>
              <a:rPr kumimoji="0" lang="en-SG" sz="3200" i="0" u="none" strike="noStrike" kern="1200" cap="all" spc="50" normalizeH="0" noProof="0" dirty="0">
                <a:ln>
                  <a:noFill/>
                </a:ln>
                <a:solidFill>
                  <a:srgbClr val="00B050"/>
                </a:solidFill>
                <a:effectLst/>
                <a:uLnTx/>
                <a:uFillTx/>
                <a:latin typeface="+mn-lt"/>
                <a:ea typeface="+mn-ea"/>
                <a:cs typeface="+mn-cs"/>
              </a:rPr>
              <a:t>. 	</a:t>
            </a:r>
            <a:r>
              <a:rPr kumimoji="0" lang="en-SG" sz="3200" i="0" u="none" strike="noStrike" kern="1200" cap="all" spc="50" normalizeH="0" noProof="0" dirty="0">
                <a:ln>
                  <a:noFill/>
                </a:ln>
                <a:solidFill>
                  <a:srgbClr val="344068"/>
                </a:solidFill>
                <a:effectLst/>
                <a:uLnTx/>
                <a:uFillTx/>
                <a:latin typeface="+mn-lt"/>
                <a:ea typeface="+mn-ea"/>
                <a:cs typeface="+mn-cs"/>
              </a:rPr>
              <a:t>“</a:t>
            </a:r>
            <a:r>
              <a:rPr kumimoji="0" lang="en-SG" sz="3200" i="0" u="sng" strike="noStrike" kern="1200" cap="all" spc="50" normalizeH="0" noProof="0" dirty="0">
                <a:ln>
                  <a:noFill/>
                </a:ln>
                <a:solidFill>
                  <a:srgbClr val="344068"/>
                </a:solidFill>
                <a:effectLst/>
                <a:uLnTx/>
                <a:uFillTx/>
                <a:latin typeface="+mn-lt"/>
                <a:ea typeface="+mn-ea"/>
                <a:cs typeface="+mn-cs"/>
              </a:rPr>
              <a:t>Who made the heaven and the earth</a:t>
            </a:r>
            <a:r>
              <a:rPr kumimoji="0" lang="en-SG" sz="3200" i="0" u="none" strike="noStrike" kern="1200" cap="all" spc="50" normalizeH="0" noProof="0" dirty="0">
                <a:ln>
                  <a:noFill/>
                </a:ln>
                <a:solidFill>
                  <a:srgbClr val="344068"/>
                </a:solidFill>
                <a:effectLst/>
                <a:uLnTx/>
                <a:uFillTx/>
                <a:latin typeface="+mn-lt"/>
                <a:ea typeface="+mn-ea"/>
                <a:cs typeface="+mn-cs"/>
              </a:rPr>
              <a:t>” </a:t>
            </a:r>
            <a:br>
              <a:rPr kumimoji="0" lang="en-SG" sz="3200" i="0" u="none" strike="noStrike" kern="1200" cap="all" spc="50" normalizeH="0" noProof="0" dirty="0">
                <a:ln>
                  <a:noFill/>
                </a:ln>
                <a:solidFill>
                  <a:srgbClr val="344068"/>
                </a:solidFill>
                <a:effectLst/>
                <a:uLnTx/>
                <a:uFillTx/>
                <a:latin typeface="+mn-lt"/>
                <a:ea typeface="+mn-ea"/>
                <a:cs typeface="+mn-cs"/>
              </a:rPr>
            </a:br>
            <a:r>
              <a:rPr kumimoji="0" lang="en-SG" sz="3200" i="0" u="none" strike="noStrike" kern="1200" cap="all" spc="50" normalizeH="0" noProof="0" dirty="0">
                <a:ln>
                  <a:noFill/>
                </a:ln>
                <a:solidFill>
                  <a:srgbClr val="344068"/>
                </a:solidFill>
                <a:effectLst/>
                <a:uLnTx/>
                <a:uFillTx/>
                <a:latin typeface="+mn-lt"/>
                <a:ea typeface="+mn-ea"/>
                <a:cs typeface="+mn-cs"/>
              </a:rPr>
              <a:t>(</a:t>
            </a:r>
            <a:r>
              <a:rPr kumimoji="0" lang="en-SG" sz="3200" i="0" u="none" strike="noStrike" kern="1200" cap="none" spc="50" normalizeH="0" noProof="0" dirty="0">
                <a:ln>
                  <a:noFill/>
                </a:ln>
                <a:solidFill>
                  <a:srgbClr val="344068"/>
                </a:solidFill>
                <a:effectLst/>
                <a:uLnTx/>
                <a:uFillTx/>
                <a:latin typeface="+mn-lt"/>
                <a:ea typeface="+mn-ea"/>
                <a:cs typeface="+mn-cs"/>
              </a:rPr>
              <a:t>Elohim – Almighty One, faithful and true</a:t>
            </a:r>
            <a:r>
              <a:rPr kumimoji="0" lang="en-SG" sz="3200" i="0" u="none" strike="noStrike" kern="1200" cap="all" spc="50" normalizeH="0" noProof="0" dirty="0">
                <a:ln>
                  <a:noFill/>
                </a:ln>
                <a:solidFill>
                  <a:srgbClr val="344068"/>
                </a:solidFill>
                <a:effectLst/>
                <a:uLnTx/>
                <a:uFillTx/>
                <a:latin typeface="+mn-lt"/>
                <a:ea typeface="+mn-ea"/>
                <a:cs typeface="+mn-cs"/>
              </a:rPr>
              <a:t>,)</a:t>
            </a:r>
          </a:p>
          <a:p>
            <a:pPr marL="1163638" indent="-628650" algn="l">
              <a:lnSpc>
                <a:spcPct val="100000"/>
              </a:lnSpc>
              <a:spcBef>
                <a:spcPts val="1800"/>
              </a:spcBef>
              <a:spcAft>
                <a:spcPts val="0"/>
              </a:spcAft>
            </a:pPr>
            <a:r>
              <a:rPr kumimoji="0" lang="en-US" sz="3200" i="0" u="none" strike="noStrike" kern="1200" cap="all" spc="50" normalizeH="0" noProof="0" dirty="0">
                <a:ln>
                  <a:noFill/>
                </a:ln>
                <a:solidFill>
                  <a:srgbClr val="FF99FF"/>
                </a:solidFill>
                <a:effectLst/>
                <a:uLnTx/>
                <a:uFillTx/>
                <a:latin typeface="+mn-lt"/>
                <a:ea typeface="+mn-ea"/>
                <a:cs typeface="+mn-cs"/>
              </a:rPr>
              <a:t>2)</a:t>
            </a:r>
            <a:r>
              <a:rPr kumimoji="0" lang="en-US" sz="3200" i="0" u="none" strike="noStrike" kern="1200" cap="all" spc="50" normalizeH="0" noProof="0" dirty="0">
                <a:ln>
                  <a:noFill/>
                </a:ln>
                <a:solidFill>
                  <a:srgbClr val="344068"/>
                </a:solidFill>
                <a:effectLst/>
                <a:uLnTx/>
                <a:uFillTx/>
                <a:latin typeface="+mn-lt"/>
                <a:ea typeface="+mn-ea"/>
                <a:cs typeface="+mn-cs"/>
              </a:rPr>
              <a:t>	</a:t>
            </a:r>
            <a:r>
              <a:rPr kumimoji="0" lang="en-SG" sz="3200" i="0" u="sng" strike="noStrike" kern="1200" cap="all" spc="50" normalizeH="0" noProof="0" dirty="0">
                <a:ln>
                  <a:noFill/>
                </a:ln>
                <a:solidFill>
                  <a:srgbClr val="344068"/>
                </a:solidFill>
                <a:effectLst/>
                <a:uLnTx/>
                <a:uFillTx/>
                <a:latin typeface="+mn-lt"/>
                <a:ea typeface="+mn-ea"/>
                <a:cs typeface="+mn-cs"/>
              </a:rPr>
              <a:t>Creator of the Universe</a:t>
            </a:r>
            <a:r>
              <a:rPr kumimoji="0" lang="en-SG" sz="3200" i="0" strike="noStrike" kern="1200" cap="all" spc="50" normalizeH="0" noProof="0" dirty="0">
                <a:ln>
                  <a:noFill/>
                </a:ln>
                <a:solidFill>
                  <a:srgbClr val="344068"/>
                </a:solidFill>
                <a:effectLst/>
                <a:uLnTx/>
                <a:uFillTx/>
                <a:latin typeface="+mn-lt"/>
                <a:ea typeface="+mn-ea"/>
                <a:cs typeface="+mn-cs"/>
              </a:rPr>
              <a:t> </a:t>
            </a:r>
            <a:br>
              <a:rPr kumimoji="0" lang="en-SG" sz="3200" i="0" strike="noStrike" kern="1200" cap="all" spc="50" normalizeH="0" noProof="0" dirty="0">
                <a:ln>
                  <a:noFill/>
                </a:ln>
                <a:solidFill>
                  <a:srgbClr val="344068"/>
                </a:solidFill>
                <a:effectLst/>
                <a:uLnTx/>
                <a:uFillTx/>
                <a:latin typeface="+mn-lt"/>
                <a:ea typeface="+mn-ea"/>
                <a:cs typeface="+mn-cs"/>
              </a:rPr>
            </a:br>
            <a:r>
              <a:rPr lang="en-SG" sz="3200" spc="50" dirty="0">
                <a:latin typeface="+mn-lt"/>
              </a:rPr>
              <a:t>– </a:t>
            </a:r>
            <a:r>
              <a:rPr lang="en-SG" sz="3200" u="sng" cap="none" spc="50" dirty="0">
                <a:latin typeface="+mn-lt"/>
              </a:rPr>
              <a:t>The GOD BIG enough to make this world is BIG enough to help!</a:t>
            </a:r>
            <a:endParaRPr lang="en-SG" sz="3200" cap="none" spc="50" dirty="0">
              <a:latin typeface="+mn-lt"/>
            </a:endParaRPr>
          </a:p>
          <a:p>
            <a:pPr marL="1163638" indent="-628650">
              <a:lnSpc>
                <a:spcPct val="100000"/>
              </a:lnSpc>
              <a:spcBef>
                <a:spcPts val="1800"/>
              </a:spcBef>
              <a:spcAft>
                <a:spcPts val="0"/>
              </a:spcAft>
            </a:pPr>
            <a:r>
              <a:rPr lang="en-SG" sz="3200" spc="50" dirty="0">
                <a:latin typeface="+mn-lt"/>
              </a:rPr>
              <a:t>	</a:t>
            </a:r>
            <a:r>
              <a:rPr lang="en-SG" sz="3200" cap="none" spc="50" dirty="0">
                <a:latin typeface="+mn-lt"/>
              </a:rPr>
              <a:t>The GOD, loving enough to take care of even one sparrow, will take care of us!</a:t>
            </a:r>
          </a:p>
          <a:p>
            <a:pPr lvl="0" algn="l"/>
            <a:endParaRPr lang="en-SG" sz="3200" dirty="0"/>
          </a:p>
        </p:txBody>
      </p:sp>
    </p:spTree>
    <p:extLst>
      <p:ext uri="{BB962C8B-B14F-4D97-AF65-F5344CB8AC3E}">
        <p14:creationId xmlns:p14="http://schemas.microsoft.com/office/powerpoint/2010/main" val="18000488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1504" y="548680"/>
            <a:ext cx="8667303" cy="6192688"/>
          </a:xfrm>
          <a:noFill/>
        </p:spPr>
        <p:txBody>
          <a:bodyPr>
            <a:noAutofit/>
          </a:bodyPr>
          <a:lstStyle/>
          <a:p>
            <a:r>
              <a:rPr lang="en-SG" sz="3200" u="sng" spc="50" dirty="0">
                <a:latin typeface="+mn-lt"/>
              </a:rPr>
              <a:t>More value</a:t>
            </a:r>
          </a:p>
          <a:p>
            <a:pPr>
              <a:lnSpc>
                <a:spcPct val="100000"/>
              </a:lnSpc>
              <a:spcBef>
                <a:spcPts val="600"/>
              </a:spcBef>
              <a:spcAft>
                <a:spcPts val="0"/>
              </a:spcAft>
            </a:pPr>
            <a:r>
              <a:rPr lang="en-SG" sz="3200" spc="50" dirty="0">
                <a:latin typeface="+mn-lt"/>
              </a:rPr>
              <a:t>(</a:t>
            </a:r>
            <a:r>
              <a:rPr lang="en-SG" sz="3200" cap="none" spc="50" dirty="0" err="1">
                <a:latin typeface="+mn-lt"/>
              </a:rPr>
              <a:t>Luk</a:t>
            </a:r>
            <a:r>
              <a:rPr lang="en-SG" sz="3200" cap="none" spc="50" dirty="0">
                <a:latin typeface="+mn-lt"/>
              </a:rPr>
              <a:t>.</a:t>
            </a:r>
            <a:r>
              <a:rPr lang="en-SG" sz="3200" spc="50" dirty="0">
                <a:latin typeface="+mn-lt"/>
              </a:rPr>
              <a:t> 12:6,7)  </a:t>
            </a:r>
            <a:r>
              <a:rPr lang="en-SG" sz="3200" i="1" cap="none" spc="50" dirty="0">
                <a:latin typeface="+mn-lt"/>
              </a:rPr>
              <a:t>Are not </a:t>
            </a:r>
            <a:r>
              <a:rPr lang="en-SG" sz="3200" i="1" u="sng" cap="none" spc="50" dirty="0">
                <a:latin typeface="+mn-lt"/>
              </a:rPr>
              <a:t>five sparrows sold for two farthings</a:t>
            </a:r>
            <a:r>
              <a:rPr lang="en-SG" sz="3200" i="1" cap="none" spc="50" dirty="0">
                <a:latin typeface="+mn-lt"/>
              </a:rPr>
              <a:t>, and </a:t>
            </a:r>
            <a:r>
              <a:rPr lang="en-SG" sz="3200" i="1" u="sng" cap="none" spc="50" dirty="0">
                <a:latin typeface="+mn-lt"/>
              </a:rPr>
              <a:t>not one of them is forgotten</a:t>
            </a:r>
            <a:r>
              <a:rPr lang="en-SG" sz="3200" i="1" cap="none" spc="50" dirty="0">
                <a:latin typeface="+mn-lt"/>
              </a:rPr>
              <a:t> before GOD? But </a:t>
            </a:r>
            <a:r>
              <a:rPr lang="en-SG" sz="3200" i="1" u="sng" cap="none" spc="50" dirty="0">
                <a:latin typeface="+mn-lt"/>
              </a:rPr>
              <a:t>even the very hairs of your head are all numbered</a:t>
            </a:r>
            <a:r>
              <a:rPr lang="en-SG" sz="3200" i="1" cap="none" spc="50" dirty="0">
                <a:latin typeface="+mn-lt"/>
              </a:rPr>
              <a:t>. Fear not therefore: ye are </a:t>
            </a:r>
            <a:r>
              <a:rPr lang="en-SG" sz="3200" i="1" u="sng" cap="none" spc="50" dirty="0">
                <a:latin typeface="+mn-lt"/>
              </a:rPr>
              <a:t>of more value than many sparrows</a:t>
            </a:r>
            <a:r>
              <a:rPr lang="en-SG" sz="3200" i="1" cap="none" spc="50" dirty="0">
                <a:latin typeface="+mn-lt"/>
              </a:rPr>
              <a:t>.</a:t>
            </a:r>
          </a:p>
          <a:p>
            <a:pPr>
              <a:lnSpc>
                <a:spcPct val="100000"/>
              </a:lnSpc>
              <a:spcBef>
                <a:spcPts val="2400"/>
              </a:spcBef>
              <a:spcAft>
                <a:spcPts val="0"/>
              </a:spcAft>
            </a:pPr>
            <a:r>
              <a:rPr lang="en-SG" sz="3200" u="sng" spc="50" dirty="0">
                <a:latin typeface="+mn-lt"/>
              </a:rPr>
              <a:t>Much more</a:t>
            </a:r>
          </a:p>
          <a:p>
            <a:pPr>
              <a:lnSpc>
                <a:spcPct val="100000"/>
              </a:lnSpc>
              <a:spcBef>
                <a:spcPts val="600"/>
              </a:spcBef>
              <a:spcAft>
                <a:spcPts val="0"/>
              </a:spcAft>
            </a:pPr>
            <a:r>
              <a:rPr lang="en-SG" sz="3200" spc="50" dirty="0">
                <a:latin typeface="+mn-lt"/>
              </a:rPr>
              <a:t>(</a:t>
            </a:r>
            <a:r>
              <a:rPr lang="en-SG" sz="3200" cap="none" spc="50" dirty="0">
                <a:latin typeface="+mn-lt"/>
              </a:rPr>
              <a:t>Matt. </a:t>
            </a:r>
            <a:r>
              <a:rPr lang="en-SG" sz="3200" spc="50" dirty="0">
                <a:latin typeface="+mn-lt"/>
              </a:rPr>
              <a:t>6:30)  </a:t>
            </a:r>
            <a:r>
              <a:rPr lang="en-SG" sz="3200" i="1" cap="none" spc="50" dirty="0">
                <a:latin typeface="+mn-lt"/>
              </a:rPr>
              <a:t>Wherefore, if GOD so </a:t>
            </a:r>
            <a:r>
              <a:rPr lang="en-SG" sz="3200" i="1" u="sng" cap="none" spc="50" dirty="0">
                <a:latin typeface="+mn-lt"/>
              </a:rPr>
              <a:t>clothe the grass of the field</a:t>
            </a:r>
            <a:r>
              <a:rPr lang="en-SG" sz="3200" i="1" cap="none" spc="50" dirty="0">
                <a:latin typeface="+mn-lt"/>
              </a:rPr>
              <a:t>, which to day is, and to morrow is cast into the oven, shall he not </a:t>
            </a:r>
            <a:r>
              <a:rPr lang="en-SG" sz="3200" i="1" u="sng" cap="none" spc="50" dirty="0">
                <a:latin typeface="+mn-lt"/>
              </a:rPr>
              <a:t>much more </a:t>
            </a:r>
            <a:r>
              <a:rPr lang="en-SG" sz="3200" i="1" cap="none" spc="50" dirty="0">
                <a:latin typeface="+mn-lt"/>
              </a:rPr>
              <a:t>clothe you, O ye of little faith?</a:t>
            </a:r>
          </a:p>
          <a:p>
            <a:endParaRPr lang="en-SG" sz="2800" dirty="0"/>
          </a:p>
          <a:p>
            <a:endParaRPr lang="en-SG" sz="2800" dirty="0">
              <a:latin typeface="+mn-lt"/>
            </a:endParaRPr>
          </a:p>
        </p:txBody>
      </p:sp>
    </p:spTree>
    <p:extLst>
      <p:ext uri="{BB962C8B-B14F-4D97-AF65-F5344CB8AC3E}">
        <p14:creationId xmlns:p14="http://schemas.microsoft.com/office/powerpoint/2010/main" val="3476304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38537" y="28575"/>
            <a:ext cx="7543800" cy="1279357"/>
          </a:xfrm>
        </p:spPr>
        <p:txBody>
          <a:bodyPr/>
          <a:lstStyle/>
          <a:p>
            <a:pPr algn="ctr"/>
            <a:r>
              <a:rPr lang="en-US" u="sng" dirty="0">
                <a:solidFill>
                  <a:srgbClr val="FF0000"/>
                </a:solidFill>
                <a:latin typeface="+mn-lt"/>
              </a:rPr>
              <a:t>REFLECTIONS</a:t>
            </a:r>
          </a:p>
        </p:txBody>
      </p:sp>
      <p:sp>
        <p:nvSpPr>
          <p:cNvPr id="3" name="Content Placeholder 2"/>
          <p:cNvSpPr>
            <a:spLocks noGrp="1"/>
          </p:cNvSpPr>
          <p:nvPr>
            <p:ph idx="1"/>
          </p:nvPr>
        </p:nvSpPr>
        <p:spPr>
          <a:xfrm>
            <a:off x="2207568" y="2008057"/>
            <a:ext cx="7543800" cy="2952327"/>
          </a:xfrm>
        </p:spPr>
        <p:txBody>
          <a:bodyPr>
            <a:noAutofit/>
          </a:bodyPr>
          <a:lstStyle/>
          <a:p>
            <a:pPr marL="880110" indent="-742950">
              <a:lnSpc>
                <a:spcPct val="100000"/>
              </a:lnSpc>
              <a:spcBef>
                <a:spcPts val="1800"/>
              </a:spcBef>
              <a:spcAft>
                <a:spcPts val="0"/>
              </a:spcAft>
              <a:buClrTx/>
              <a:buFont typeface="+mj-lt"/>
              <a:buAutoNum type="arabicPeriod"/>
            </a:pPr>
            <a:r>
              <a:rPr lang="en-US" sz="3600" dirty="0">
                <a:solidFill>
                  <a:schemeClr val="tx1"/>
                </a:solidFill>
              </a:rPr>
              <a:t>Live diligently in submission.</a:t>
            </a:r>
          </a:p>
          <a:p>
            <a:pPr marL="880110" indent="-742950">
              <a:lnSpc>
                <a:spcPct val="100000"/>
              </a:lnSpc>
              <a:spcBef>
                <a:spcPts val="1800"/>
              </a:spcBef>
              <a:spcAft>
                <a:spcPts val="0"/>
              </a:spcAft>
              <a:buClrTx/>
              <a:buFont typeface="+mj-lt"/>
              <a:buAutoNum type="arabicPeriod"/>
            </a:pPr>
            <a:r>
              <a:rPr lang="en-US" sz="3600" dirty="0">
                <a:solidFill>
                  <a:schemeClr val="tx1"/>
                </a:solidFill>
              </a:rPr>
              <a:t>Walk humbly before GOD and man.</a:t>
            </a:r>
          </a:p>
          <a:p>
            <a:pPr marL="880110" indent="-742950">
              <a:lnSpc>
                <a:spcPct val="100000"/>
              </a:lnSpc>
              <a:spcBef>
                <a:spcPts val="1800"/>
              </a:spcBef>
              <a:spcAft>
                <a:spcPts val="0"/>
              </a:spcAft>
              <a:buClrTx/>
              <a:buFont typeface="+mj-lt"/>
              <a:buAutoNum type="arabicPeriod"/>
            </a:pPr>
            <a:r>
              <a:rPr lang="en-US" sz="3600" dirty="0">
                <a:solidFill>
                  <a:schemeClr val="tx1"/>
                </a:solidFill>
              </a:rPr>
              <a:t>Be prompt to obey.</a:t>
            </a:r>
          </a:p>
          <a:p>
            <a:pPr marL="880110" indent="-742950">
              <a:lnSpc>
                <a:spcPct val="100000"/>
              </a:lnSpc>
              <a:spcBef>
                <a:spcPts val="1800"/>
              </a:spcBef>
              <a:spcAft>
                <a:spcPts val="0"/>
              </a:spcAft>
              <a:buClrTx/>
              <a:buFont typeface="+mj-lt"/>
              <a:buAutoNum type="arabicPeriod"/>
            </a:pPr>
            <a:r>
              <a:rPr lang="en-US" sz="3600" dirty="0">
                <a:solidFill>
                  <a:schemeClr val="tx1"/>
                </a:solidFill>
              </a:rPr>
              <a:t>Project into eternity.</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3392" y="834811"/>
            <a:ext cx="10801200" cy="5688632"/>
          </a:xfrm>
        </p:spPr>
        <p:txBody>
          <a:bodyPr>
            <a:noAutofit/>
          </a:bodyPr>
          <a:lstStyle/>
          <a:p>
            <a:pPr>
              <a:lnSpc>
                <a:spcPct val="100000"/>
              </a:lnSpc>
              <a:spcBef>
                <a:spcPts val="600"/>
              </a:spcBef>
              <a:spcAft>
                <a:spcPts val="0"/>
              </a:spcAft>
            </a:pPr>
            <a:r>
              <a:rPr lang="en-SG" sz="3200" i="1" u="sng" cap="none" spc="50" dirty="0">
                <a:solidFill>
                  <a:schemeClr val="tx1"/>
                </a:solidFill>
                <a:latin typeface="+mn-lt"/>
              </a:rPr>
              <a:t>He will not suffer Thy foot to be moved: He that keeps Thee will not slumber</a:t>
            </a:r>
            <a:r>
              <a:rPr lang="en-SG" sz="3200" i="1" cap="none" spc="50" dirty="0">
                <a:solidFill>
                  <a:schemeClr val="tx1"/>
                </a:solidFill>
                <a:latin typeface="+mn-lt"/>
              </a:rPr>
              <a:t>.</a:t>
            </a:r>
            <a:r>
              <a:rPr lang="en-SG" sz="3200" i="1" u="sng" cap="none" spc="50" dirty="0">
                <a:solidFill>
                  <a:schemeClr val="tx1"/>
                </a:solidFill>
                <a:latin typeface="+mn-lt"/>
              </a:rPr>
              <a:t> </a:t>
            </a:r>
          </a:p>
          <a:p>
            <a:pPr>
              <a:lnSpc>
                <a:spcPct val="100000"/>
              </a:lnSpc>
              <a:spcBef>
                <a:spcPts val="600"/>
              </a:spcBef>
              <a:spcAft>
                <a:spcPts val="0"/>
              </a:spcAft>
            </a:pPr>
            <a:r>
              <a:rPr lang="en-SG" sz="3200" i="1" u="sng" cap="none" spc="50" dirty="0">
                <a:solidFill>
                  <a:schemeClr val="tx1"/>
                </a:solidFill>
                <a:latin typeface="+mn-lt"/>
              </a:rPr>
              <a:t>Behold, He that keeps Israel shall neither slumber nor sleep</a:t>
            </a:r>
            <a:r>
              <a:rPr lang="en-SG" sz="3200" i="1" cap="none" spc="50" dirty="0">
                <a:solidFill>
                  <a:schemeClr val="tx1"/>
                </a:solidFill>
                <a:latin typeface="+mn-lt"/>
              </a:rPr>
              <a:t>.</a:t>
            </a:r>
            <a:r>
              <a:rPr lang="en-SG" sz="3200" i="1" u="sng" cap="none" spc="50" dirty="0">
                <a:solidFill>
                  <a:schemeClr val="tx1"/>
                </a:solidFill>
                <a:latin typeface="+mn-lt"/>
              </a:rPr>
              <a:t> </a:t>
            </a:r>
          </a:p>
          <a:p>
            <a:pPr marL="542925" lvl="0" indent="-542925">
              <a:lnSpc>
                <a:spcPct val="100000"/>
              </a:lnSpc>
              <a:spcAft>
                <a:spcPts val="0"/>
              </a:spcAft>
            </a:pPr>
            <a:r>
              <a:rPr lang="en-SG" sz="3200" spc="50" dirty="0">
                <a:solidFill>
                  <a:schemeClr val="tx1"/>
                </a:solidFill>
                <a:latin typeface="+mn-lt"/>
              </a:rPr>
              <a:t>1.	</a:t>
            </a:r>
            <a:r>
              <a:rPr lang="en-SG" sz="3200" cap="none" spc="50" dirty="0">
                <a:solidFill>
                  <a:schemeClr val="tx1"/>
                </a:solidFill>
                <a:latin typeface="+mn-lt"/>
              </a:rPr>
              <a:t>We stand in the foundation of god’s infinite power, goodness and mercy, not beyond our ability to endure </a:t>
            </a:r>
            <a:br>
              <a:rPr lang="en-SG" sz="3200" cap="none" spc="50" dirty="0">
                <a:solidFill>
                  <a:schemeClr val="tx1"/>
                </a:solidFill>
                <a:latin typeface="+mn-lt"/>
              </a:rPr>
            </a:br>
            <a:r>
              <a:rPr lang="en-SG" sz="3200" spc="50" dirty="0">
                <a:solidFill>
                  <a:schemeClr val="tx1"/>
                </a:solidFill>
                <a:latin typeface="+mn-lt"/>
              </a:rPr>
              <a:t>(1 </a:t>
            </a:r>
            <a:r>
              <a:rPr lang="en-SG" sz="3200" cap="none" spc="50" dirty="0">
                <a:solidFill>
                  <a:schemeClr val="tx1"/>
                </a:solidFill>
                <a:latin typeface="+mn-lt"/>
              </a:rPr>
              <a:t>Cor</a:t>
            </a:r>
            <a:r>
              <a:rPr lang="en-SG" sz="3200" spc="50" dirty="0">
                <a:solidFill>
                  <a:schemeClr val="tx1"/>
                </a:solidFill>
                <a:latin typeface="+mn-lt"/>
              </a:rPr>
              <a:t>. 10:13).</a:t>
            </a:r>
          </a:p>
          <a:p>
            <a:pPr marL="542925" lvl="0" indent="-542925">
              <a:lnSpc>
                <a:spcPct val="100000"/>
              </a:lnSpc>
              <a:spcBef>
                <a:spcPts val="600"/>
              </a:spcBef>
              <a:spcAft>
                <a:spcPts val="0"/>
              </a:spcAft>
            </a:pPr>
            <a:r>
              <a:rPr lang="en-SG" sz="3200" spc="50" dirty="0">
                <a:solidFill>
                  <a:schemeClr val="tx1"/>
                </a:solidFill>
                <a:latin typeface="+mn-lt"/>
              </a:rPr>
              <a:t>2.	</a:t>
            </a:r>
            <a:r>
              <a:rPr lang="en-SG" sz="3200" cap="none" spc="50" dirty="0">
                <a:solidFill>
                  <a:schemeClr val="tx1"/>
                </a:solidFill>
                <a:latin typeface="+mn-lt"/>
              </a:rPr>
              <a:t>We stand in grace (Rom. 5:2), in the gospel (1 Cor. 15:1), in courage and strength (1 Cor. 16:13), in faith (2 Cor. 1:24), in Christian liberty (Gal. 5:1), in Christian unity (Phil. 1:27), in the LORD (Phi. 4:1) and in the perfect and complete in His will (Col. 4:12).</a:t>
            </a:r>
          </a:p>
          <a:p>
            <a:pPr lvl="0"/>
            <a:endParaRPr lang="en-SG" b="1" dirty="0">
              <a:solidFill>
                <a:schemeClr val="tx1"/>
              </a:solidFill>
            </a:endParaRPr>
          </a:p>
        </p:txBody>
      </p:sp>
      <p:sp>
        <p:nvSpPr>
          <p:cNvPr id="4" name="Title 1">
            <a:extLst>
              <a:ext uri="{FF2B5EF4-FFF2-40B4-BE49-F238E27FC236}">
                <a16:creationId xmlns:a16="http://schemas.microsoft.com/office/drawing/2014/main" id="{D592B76F-6476-44F5-B637-F9B649A0DD22}"/>
              </a:ext>
            </a:extLst>
          </p:cNvPr>
          <p:cNvSpPr txBox="1">
            <a:spLocks/>
          </p:cNvSpPr>
          <p:nvPr/>
        </p:nvSpPr>
        <p:spPr>
          <a:xfrm>
            <a:off x="1524000" y="85329"/>
            <a:ext cx="9144000" cy="74771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SG" altLang="en-US" sz="3600" dirty="0">
                <a:solidFill>
                  <a:srgbClr val="00B0F0"/>
                </a:solidFill>
                <a:latin typeface="Calibri" panose="020F0502020204030204" pitchFamily="34" charset="0"/>
                <a:cs typeface="Calibri" panose="020F0502020204030204" pitchFamily="34" charset="0"/>
              </a:rPr>
              <a:t>I.  HE CARES</a:t>
            </a:r>
          </a:p>
        </p:txBody>
      </p:sp>
    </p:spTree>
    <p:extLst>
      <p:ext uri="{BB962C8B-B14F-4D97-AF65-F5344CB8AC3E}">
        <p14:creationId xmlns:p14="http://schemas.microsoft.com/office/powerpoint/2010/main" val="27661848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3" name="Subtitle 2"/>
          <p:cNvSpPr>
            <a:spLocks noGrp="1"/>
          </p:cNvSpPr>
          <p:nvPr>
            <p:ph type="subTitle" idx="1"/>
          </p:nvPr>
        </p:nvSpPr>
        <p:spPr>
          <a:xfrm>
            <a:off x="803920" y="1052736"/>
            <a:ext cx="10584160" cy="5400600"/>
          </a:xfrm>
        </p:spPr>
        <p:txBody>
          <a:bodyPr>
            <a:noAutofit/>
          </a:bodyPr>
          <a:lstStyle/>
          <a:p>
            <a:pPr>
              <a:lnSpc>
                <a:spcPct val="100000"/>
              </a:lnSpc>
              <a:spcBef>
                <a:spcPts val="600"/>
              </a:spcBef>
              <a:spcAft>
                <a:spcPts val="0"/>
              </a:spcAft>
            </a:pPr>
            <a:r>
              <a:rPr lang="en-SG" sz="3200" i="1" u="sng" cap="none" spc="50" dirty="0">
                <a:solidFill>
                  <a:schemeClr val="tx1"/>
                </a:solidFill>
                <a:latin typeface="+mn-lt"/>
              </a:rPr>
              <a:t>He will not suffer Thy foot to be moved: He that keeps Thee will not slumber</a:t>
            </a:r>
            <a:r>
              <a:rPr lang="en-SG" sz="3200" i="1" cap="none" spc="50" dirty="0">
                <a:solidFill>
                  <a:schemeClr val="tx1"/>
                </a:solidFill>
                <a:latin typeface="+mn-lt"/>
              </a:rPr>
              <a:t>.</a:t>
            </a:r>
            <a:r>
              <a:rPr lang="en-SG" sz="3200" i="1" u="sng" cap="none" spc="50" dirty="0">
                <a:solidFill>
                  <a:schemeClr val="tx1"/>
                </a:solidFill>
                <a:latin typeface="+mn-lt"/>
              </a:rPr>
              <a:t> </a:t>
            </a:r>
          </a:p>
          <a:p>
            <a:pPr>
              <a:lnSpc>
                <a:spcPct val="100000"/>
              </a:lnSpc>
              <a:spcBef>
                <a:spcPts val="600"/>
              </a:spcBef>
              <a:spcAft>
                <a:spcPts val="0"/>
              </a:spcAft>
            </a:pPr>
            <a:r>
              <a:rPr lang="en-SG" sz="3200" i="1" u="sng" cap="none" spc="50" dirty="0">
                <a:solidFill>
                  <a:schemeClr val="tx1"/>
                </a:solidFill>
                <a:latin typeface="+mn-lt"/>
              </a:rPr>
              <a:t>Behold, He that keeps Israel shall neither slumber nor sleep</a:t>
            </a:r>
            <a:r>
              <a:rPr lang="en-SG" sz="3200" i="1" cap="none" spc="50" dirty="0">
                <a:solidFill>
                  <a:schemeClr val="tx1"/>
                </a:solidFill>
                <a:latin typeface="+mn-lt"/>
              </a:rPr>
              <a:t>.</a:t>
            </a:r>
            <a:r>
              <a:rPr lang="en-SG" sz="3200" i="1" u="sng" cap="none" spc="50" dirty="0">
                <a:solidFill>
                  <a:schemeClr val="tx1"/>
                </a:solidFill>
                <a:latin typeface="+mn-lt"/>
              </a:rPr>
              <a:t> </a:t>
            </a:r>
          </a:p>
          <a:p>
            <a:pPr marL="623888" lvl="0" indent="-623888">
              <a:lnSpc>
                <a:spcPct val="100000"/>
              </a:lnSpc>
              <a:spcBef>
                <a:spcPts val="2400"/>
              </a:spcBef>
              <a:spcAft>
                <a:spcPts val="0"/>
              </a:spcAft>
            </a:pPr>
            <a:r>
              <a:rPr lang="en-SG" sz="3200" cap="none" spc="50" dirty="0">
                <a:solidFill>
                  <a:schemeClr val="tx1"/>
                </a:solidFill>
                <a:latin typeface="+mn-lt"/>
              </a:rPr>
              <a:t>3.  	He watches over us and is not in deep slumber nor light sleep. (cf. Unlike false God Baal, 1 Kings 18:27).</a:t>
            </a:r>
          </a:p>
          <a:p>
            <a:pPr marL="623888" lvl="0" indent="-623888">
              <a:lnSpc>
                <a:spcPct val="100000"/>
              </a:lnSpc>
              <a:spcBef>
                <a:spcPts val="1800"/>
              </a:spcBef>
              <a:spcAft>
                <a:spcPts val="0"/>
              </a:spcAft>
            </a:pPr>
            <a:r>
              <a:rPr lang="en-SG" sz="3200" cap="none" spc="50" dirty="0">
                <a:solidFill>
                  <a:schemeClr val="tx1"/>
                </a:solidFill>
                <a:latin typeface="+mn-lt"/>
              </a:rPr>
              <a:t>4.  	Application:  we need to cast our cares upon Him because He cares for us (1 Peter 5:7).</a:t>
            </a:r>
          </a:p>
        </p:txBody>
      </p:sp>
      <p:sp>
        <p:nvSpPr>
          <p:cNvPr id="4" name="Title 1">
            <a:extLst>
              <a:ext uri="{FF2B5EF4-FFF2-40B4-BE49-F238E27FC236}">
                <a16:creationId xmlns:a16="http://schemas.microsoft.com/office/drawing/2014/main" id="{8E8A6BA0-1B55-436C-A5D8-BD8FB0AA7016}"/>
              </a:ext>
            </a:extLst>
          </p:cNvPr>
          <p:cNvSpPr txBox="1">
            <a:spLocks/>
          </p:cNvSpPr>
          <p:nvPr/>
        </p:nvSpPr>
        <p:spPr>
          <a:xfrm>
            <a:off x="1524000" y="85329"/>
            <a:ext cx="9144000" cy="74771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SG" altLang="en-US" sz="3600" dirty="0">
                <a:solidFill>
                  <a:srgbClr val="00B0F0"/>
                </a:solidFill>
                <a:latin typeface="Calibri" panose="020F0502020204030204" pitchFamily="34" charset="0"/>
                <a:cs typeface="Calibri" panose="020F0502020204030204" pitchFamily="34" charset="0"/>
              </a:rPr>
              <a:t>I.  HE CARES</a:t>
            </a:r>
          </a:p>
        </p:txBody>
      </p:sp>
    </p:spTree>
    <p:extLst>
      <p:ext uri="{BB962C8B-B14F-4D97-AF65-F5344CB8AC3E}">
        <p14:creationId xmlns:p14="http://schemas.microsoft.com/office/powerpoint/2010/main" val="1236898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CD665B-B3FF-49AC-A174-F54271249230}"/>
              </a:ext>
            </a:extLst>
          </p:cNvPr>
          <p:cNvSpPr>
            <a:spLocks noGrp="1"/>
          </p:cNvSpPr>
          <p:nvPr>
            <p:ph idx="1"/>
          </p:nvPr>
        </p:nvSpPr>
        <p:spPr>
          <a:xfrm>
            <a:off x="1631504" y="1340768"/>
            <a:ext cx="9145016" cy="5112568"/>
          </a:xfrm>
        </p:spPr>
        <p:txBody>
          <a:bodyPr rtlCol="0">
            <a:noAutofit/>
          </a:bodyPr>
          <a:lstStyle/>
          <a:p>
            <a:pPr marL="442913" indent="-442913">
              <a:lnSpc>
                <a:spcPct val="100000"/>
              </a:lnSpc>
              <a:spcBef>
                <a:spcPts val="600"/>
              </a:spcBef>
              <a:spcAft>
                <a:spcPts val="0"/>
              </a:spcAft>
              <a:buClrTx/>
              <a:buFont typeface="Wingdings 3" charset="2"/>
              <a:buAutoNum type="arabicPeriod" startAt="3"/>
              <a:defRPr/>
            </a:pPr>
            <a:r>
              <a:rPr lang="en-SG" sz="3200" spc="50" dirty="0">
                <a:latin typeface="Calibri" panose="020F0502020204030204" pitchFamily="34" charset="0"/>
                <a:cs typeface="Calibri" panose="020F0502020204030204" pitchFamily="34" charset="0"/>
              </a:rPr>
              <a:t>Now I can see testing comes from above.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GOD strengthens His children and purges in love.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My Father knows best and I trust in His care.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Through purging more fruit I will bear.</a:t>
            </a:r>
          </a:p>
          <a:p>
            <a:pPr marL="442913" indent="-442913">
              <a:lnSpc>
                <a:spcPct val="100000"/>
              </a:lnSpc>
              <a:spcBef>
                <a:spcPts val="600"/>
              </a:spcBef>
              <a:spcAft>
                <a:spcPts val="0"/>
              </a:spcAft>
              <a:buNone/>
              <a:defRPr/>
            </a:pPr>
            <a:endParaRPr lang="en-SG" sz="3200" spc="50" dirty="0">
              <a:latin typeface="Calibri" panose="020F0502020204030204" pitchFamily="34" charset="0"/>
              <a:cs typeface="Calibri" panose="020F0502020204030204" pitchFamily="34" charset="0"/>
            </a:endParaRP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O rejoice in the LORD, He makes no mistake,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He </a:t>
            </a:r>
            <a:r>
              <a:rPr lang="en-SG" sz="3200" spc="50" dirty="0" err="1">
                <a:latin typeface="Calibri" panose="020F0502020204030204" pitchFamily="34" charset="0"/>
                <a:cs typeface="Calibri" panose="020F0502020204030204" pitchFamily="34" charset="0"/>
              </a:rPr>
              <a:t>knoweth</a:t>
            </a:r>
            <a:r>
              <a:rPr lang="en-SG" sz="3200" spc="50" dirty="0">
                <a:latin typeface="Calibri" panose="020F0502020204030204" pitchFamily="34" charset="0"/>
                <a:cs typeface="Calibri" panose="020F0502020204030204" pitchFamily="34" charset="0"/>
              </a:rPr>
              <a:t> the end of each path I take.</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For when I am tried and purified, </a:t>
            </a:r>
          </a:p>
          <a:p>
            <a:pPr marL="442913" indent="-442913">
              <a:lnSpc>
                <a:spcPct val="100000"/>
              </a:lnSpc>
              <a:spcBef>
                <a:spcPts val="600"/>
              </a:spcBef>
              <a:spcAft>
                <a:spcPts val="0"/>
              </a:spcAft>
              <a:buNone/>
              <a:defRPr/>
            </a:pPr>
            <a:r>
              <a:rPr lang="en-SG" sz="3200" spc="50" dirty="0">
                <a:latin typeface="Calibri" panose="020F0502020204030204" pitchFamily="34" charset="0"/>
                <a:cs typeface="Calibri" panose="020F0502020204030204" pitchFamily="34" charset="0"/>
              </a:rPr>
              <a:t>	I shall come forth as gold.</a:t>
            </a:r>
          </a:p>
        </p:txBody>
      </p:sp>
      <p:sp>
        <p:nvSpPr>
          <p:cNvPr id="6" name="Title 1">
            <a:extLst>
              <a:ext uri="{FF2B5EF4-FFF2-40B4-BE49-F238E27FC236}">
                <a16:creationId xmlns:a16="http://schemas.microsoft.com/office/drawing/2014/main" id="{03595B83-E3F1-4EB5-BE3F-78B27A9CB29B}"/>
              </a:ext>
            </a:extLst>
          </p:cNvPr>
          <p:cNvSpPr>
            <a:spLocks noGrp="1"/>
          </p:cNvSpPr>
          <p:nvPr>
            <p:ph type="title"/>
          </p:nvPr>
        </p:nvSpPr>
        <p:spPr>
          <a:xfrm>
            <a:off x="1055440" y="476672"/>
            <a:ext cx="9144000" cy="560785"/>
          </a:xfrm>
        </p:spPr>
        <p:txBody>
          <a:bodyPr>
            <a:noAutofit/>
          </a:bodyPr>
          <a:lstStyle/>
          <a:p>
            <a:pPr algn="ctr" eaLnBrk="1" hangingPunct="1"/>
            <a:r>
              <a:rPr lang="en-SG" altLang="en-US" sz="3200" dirty="0">
                <a:solidFill>
                  <a:srgbClr val="C00000"/>
                </a:solidFill>
                <a:latin typeface="Calibri" panose="020F0502020204030204" pitchFamily="34" charset="0"/>
                <a:cs typeface="Calibri" panose="020F0502020204030204" pitchFamily="34" charset="0"/>
              </a:rPr>
              <a:t>REJOICE IN THE LORD</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75420" y="836712"/>
            <a:ext cx="10549172" cy="5688632"/>
          </a:xfrm>
        </p:spPr>
        <p:txBody>
          <a:bodyPr>
            <a:noAutofit/>
          </a:bodyPr>
          <a:lstStyle/>
          <a:p>
            <a:pPr marL="0" marR="0" lvl="0" indent="0" algn="l" defTabSz="914400" rtl="0" eaLnBrk="1" fontAlgn="auto" latinLnBrk="0" hangingPunct="1">
              <a:lnSpc>
                <a:spcPct val="90000"/>
              </a:lnSpc>
              <a:spcBef>
                <a:spcPts val="600"/>
              </a:spcBef>
              <a:spcAft>
                <a:spcPts val="0"/>
              </a:spcAft>
              <a:buClr>
                <a:srgbClr val="1CADE4"/>
              </a:buClr>
              <a:buSzPct val="100000"/>
              <a:buFont typeface="Calibri" panose="020F0502020204030204" pitchFamily="34" charset="0"/>
              <a:buNone/>
              <a:tabLst/>
              <a:defRPr/>
            </a:pPr>
            <a:r>
              <a:rPr kumimoji="0" lang="en-SG" sz="3200" i="1" u="sng" strike="noStrike" kern="1200" cap="none" spc="200" normalizeH="0" baseline="0" noProof="0" dirty="0">
                <a:ln>
                  <a:noFill/>
                </a:ln>
                <a:solidFill>
                  <a:prstClr val="black"/>
                </a:solidFill>
                <a:effectLst/>
                <a:uLnTx/>
                <a:uFillTx/>
                <a:latin typeface="+mn-lt"/>
                <a:ea typeface="+mn-ea"/>
                <a:cs typeface="+mn-cs"/>
              </a:rPr>
              <a:t>The LORD is thy keeper: the LORD is thy shade upon thy right hand</a:t>
            </a:r>
            <a:r>
              <a:rPr kumimoji="0" lang="en-SG" sz="3200" i="1" strike="noStrike" kern="1200" cap="none" spc="200" normalizeH="0" baseline="0" noProof="0" dirty="0">
                <a:ln>
                  <a:noFill/>
                </a:ln>
                <a:solidFill>
                  <a:prstClr val="black"/>
                </a:solidFill>
                <a:effectLst/>
                <a:uLnTx/>
                <a:uFillTx/>
                <a:latin typeface="+mn-lt"/>
                <a:ea typeface="+mn-ea"/>
                <a:cs typeface="+mn-cs"/>
              </a:rPr>
              <a:t>.</a:t>
            </a:r>
            <a:r>
              <a:rPr kumimoji="0" lang="en-SG" sz="3200" i="1" u="sng" strike="noStrike" kern="1200" cap="none" spc="200" normalizeH="0" baseline="0" noProof="0" dirty="0">
                <a:ln>
                  <a:noFill/>
                </a:ln>
                <a:solidFill>
                  <a:prstClr val="black"/>
                </a:solidFill>
                <a:effectLst/>
                <a:uLnTx/>
                <a:uFillTx/>
                <a:latin typeface="+mn-lt"/>
                <a:ea typeface="+mn-ea"/>
                <a:cs typeface="+mn-cs"/>
              </a:rPr>
              <a:t> </a:t>
            </a:r>
            <a:endParaRPr kumimoji="0" lang="en-SG" sz="3200" i="0" u="none" strike="noStrike" kern="1200" cap="none" spc="20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600"/>
              </a:spcBef>
              <a:spcAft>
                <a:spcPts val="0"/>
              </a:spcAft>
              <a:buClr>
                <a:srgbClr val="1CADE4"/>
              </a:buClr>
              <a:buSzPct val="100000"/>
              <a:buFont typeface="Calibri" panose="020F0502020204030204" pitchFamily="34" charset="0"/>
              <a:buNone/>
              <a:tabLst/>
              <a:defRPr/>
            </a:pPr>
            <a:r>
              <a:rPr kumimoji="0" lang="en-SG" sz="3200" i="1" u="sng" strike="noStrike" kern="1200" cap="none" spc="200" normalizeH="0" baseline="0" noProof="0" dirty="0">
                <a:ln>
                  <a:noFill/>
                </a:ln>
                <a:solidFill>
                  <a:prstClr val="black"/>
                </a:solidFill>
                <a:effectLst/>
                <a:uLnTx/>
                <a:uFillTx/>
                <a:latin typeface="+mn-lt"/>
                <a:ea typeface="+mn-ea"/>
                <a:cs typeface="+mn-cs"/>
              </a:rPr>
              <a:t>The sun shall not smite thee by day, nor the moon by night</a:t>
            </a:r>
            <a:r>
              <a:rPr kumimoji="0" lang="en-SG" sz="3200" i="1" strike="noStrike" kern="1200" cap="none" spc="200" normalizeH="0" baseline="0" noProof="0" dirty="0">
                <a:ln>
                  <a:noFill/>
                </a:ln>
                <a:solidFill>
                  <a:prstClr val="black"/>
                </a:solidFill>
                <a:effectLst/>
                <a:uLnTx/>
                <a:uFillTx/>
                <a:latin typeface="+mn-lt"/>
                <a:ea typeface="+mn-ea"/>
                <a:cs typeface="+mn-cs"/>
              </a:rPr>
              <a:t>.</a:t>
            </a:r>
            <a:r>
              <a:rPr kumimoji="0" lang="en-SG" sz="3200" i="1" u="sng" strike="noStrike" kern="1200" cap="none" spc="200" normalizeH="0" baseline="0" noProof="0" dirty="0">
                <a:ln>
                  <a:noFill/>
                </a:ln>
                <a:solidFill>
                  <a:prstClr val="black"/>
                </a:solidFill>
                <a:effectLst/>
                <a:uLnTx/>
                <a:uFillTx/>
                <a:latin typeface="+mn-lt"/>
                <a:ea typeface="+mn-ea"/>
                <a:cs typeface="+mn-cs"/>
              </a:rPr>
              <a:t> </a:t>
            </a:r>
            <a:endParaRPr kumimoji="0" lang="en-SG" sz="3200" i="0" u="none" strike="noStrike" kern="1200" cap="none" spc="200" normalizeH="0" baseline="0" noProof="0" dirty="0">
              <a:ln>
                <a:noFill/>
              </a:ln>
              <a:solidFill>
                <a:prstClr val="black"/>
              </a:solidFill>
              <a:effectLst/>
              <a:uLnTx/>
              <a:uFillTx/>
              <a:latin typeface="+mn-lt"/>
              <a:ea typeface="+mn-ea"/>
              <a:cs typeface="+mn-cs"/>
            </a:endParaRPr>
          </a:p>
          <a:p>
            <a:pPr marL="538163" lvl="0" indent="-538163">
              <a:spcBef>
                <a:spcPts val="2400"/>
              </a:spcBef>
              <a:spcAft>
                <a:spcPts val="0"/>
              </a:spcAft>
            </a:pPr>
            <a:r>
              <a:rPr lang="en-SG" sz="3200" cap="none" spc="50" dirty="0">
                <a:solidFill>
                  <a:schemeClr val="tx1"/>
                </a:solidFill>
                <a:latin typeface="+mn-lt"/>
              </a:rPr>
              <a:t>1.	“Shamar” 6 times </a:t>
            </a:r>
            <a:br>
              <a:rPr lang="en-SG" sz="3200" cap="none" spc="50" dirty="0">
                <a:solidFill>
                  <a:schemeClr val="tx1"/>
                </a:solidFill>
                <a:latin typeface="+mn-lt"/>
              </a:rPr>
            </a:br>
            <a:r>
              <a:rPr lang="en-SG" sz="3200" cap="none" spc="50" dirty="0">
                <a:solidFill>
                  <a:schemeClr val="tx1"/>
                </a:solidFill>
                <a:latin typeface="+mn-lt"/>
              </a:rPr>
              <a:t>– “to watch, guard, keep, preserve, protect”.</a:t>
            </a:r>
          </a:p>
          <a:p>
            <a:pPr marL="538163" lvl="0" indent="-538163">
              <a:spcAft>
                <a:spcPts val="0"/>
              </a:spcAft>
            </a:pPr>
            <a:r>
              <a:rPr lang="en-SG" sz="3200" cap="none" spc="50" dirty="0">
                <a:solidFill>
                  <a:schemeClr val="tx1"/>
                </a:solidFill>
                <a:latin typeface="+mn-lt"/>
              </a:rPr>
              <a:t>2.	The shade </a:t>
            </a:r>
            <a:br>
              <a:rPr lang="en-SG" sz="3200" cap="none" spc="50" dirty="0">
                <a:solidFill>
                  <a:schemeClr val="tx1"/>
                </a:solidFill>
                <a:latin typeface="+mn-lt"/>
              </a:rPr>
            </a:br>
            <a:r>
              <a:rPr lang="en-SG" sz="3200" cap="none" spc="50" dirty="0">
                <a:solidFill>
                  <a:schemeClr val="tx1"/>
                </a:solidFill>
                <a:latin typeface="+mn-lt"/>
              </a:rPr>
              <a:t>– to refresh and to protect from the sun’s heat and glare, as the cloud by day during the wilderness journey.</a:t>
            </a:r>
          </a:p>
          <a:p>
            <a:pPr marL="538163" lvl="0" indent="4763">
              <a:spcAft>
                <a:spcPts val="0"/>
              </a:spcAft>
            </a:pPr>
            <a:r>
              <a:rPr lang="en-SG" sz="3200" cap="none" spc="50" dirty="0">
                <a:solidFill>
                  <a:schemeClr val="tx1"/>
                </a:solidFill>
                <a:latin typeface="+mn-lt"/>
              </a:rPr>
              <a:t>– under the shadow of the El – Shaddai (Psalm 91:1).</a:t>
            </a:r>
          </a:p>
          <a:p>
            <a:pPr lvl="0"/>
            <a:endParaRPr lang="en-SG" dirty="0">
              <a:solidFill>
                <a:schemeClr val="tx1"/>
              </a:solidFill>
              <a:effectLst>
                <a:outerShdw blurRad="38100" dist="38100" dir="2700000" algn="tl">
                  <a:srgbClr val="000000">
                    <a:alpha val="43137"/>
                  </a:srgbClr>
                </a:outerShdw>
              </a:effectLst>
              <a:latin typeface="+mn-lt"/>
            </a:endParaRPr>
          </a:p>
          <a:p>
            <a:pPr lvl="0"/>
            <a:endParaRPr lang="en-SG" b="1" dirty="0">
              <a:solidFill>
                <a:schemeClr val="tx1"/>
              </a:solidFill>
              <a:effectLst>
                <a:outerShdw blurRad="38100" dist="38100" dir="2700000" algn="tl">
                  <a:srgbClr val="000000">
                    <a:alpha val="43137"/>
                  </a:srgbClr>
                </a:outerShdw>
              </a:effectLst>
            </a:endParaRPr>
          </a:p>
          <a:p>
            <a:r>
              <a:rPr lang="en-SG" b="1" dirty="0">
                <a:solidFill>
                  <a:schemeClr val="tx1"/>
                </a:solidFill>
              </a:rPr>
              <a:t> </a:t>
            </a:r>
          </a:p>
          <a:p>
            <a:endParaRPr lang="en-SG" dirty="0"/>
          </a:p>
        </p:txBody>
      </p:sp>
      <p:sp>
        <p:nvSpPr>
          <p:cNvPr id="4" name="Title 1">
            <a:extLst>
              <a:ext uri="{FF2B5EF4-FFF2-40B4-BE49-F238E27FC236}">
                <a16:creationId xmlns:a16="http://schemas.microsoft.com/office/drawing/2014/main" id="{0749182B-7258-4706-A425-E046DAE9B7A4}"/>
              </a:ext>
            </a:extLst>
          </p:cNvPr>
          <p:cNvSpPr txBox="1">
            <a:spLocks/>
          </p:cNvSpPr>
          <p:nvPr/>
        </p:nvSpPr>
        <p:spPr>
          <a:xfrm>
            <a:off x="1524000" y="0"/>
            <a:ext cx="9144000" cy="74771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SG" altLang="en-US" sz="3600" dirty="0">
                <a:solidFill>
                  <a:srgbClr val="00B0F0"/>
                </a:solidFill>
                <a:latin typeface="Calibri" panose="020F0502020204030204" pitchFamily="34" charset="0"/>
                <a:cs typeface="Calibri" panose="020F0502020204030204" pitchFamily="34" charset="0"/>
              </a:rPr>
              <a:t>II.  HE PROTECTS</a:t>
            </a:r>
          </a:p>
        </p:txBody>
      </p:sp>
    </p:spTree>
    <p:extLst>
      <p:ext uri="{BB962C8B-B14F-4D97-AF65-F5344CB8AC3E}">
        <p14:creationId xmlns:p14="http://schemas.microsoft.com/office/powerpoint/2010/main" val="37774505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59396" y="775518"/>
            <a:ext cx="10873208" cy="5918709"/>
          </a:xfrm>
        </p:spPr>
        <p:txBody>
          <a:bodyPr>
            <a:noAutofit/>
          </a:bodyPr>
          <a:lstStyle/>
          <a:p>
            <a:pPr marL="0" marR="0" lvl="0" indent="0" algn="l" defTabSz="914400" rtl="0" eaLnBrk="1" fontAlgn="auto" latinLnBrk="0" hangingPunct="1">
              <a:lnSpc>
                <a:spcPct val="90000"/>
              </a:lnSpc>
              <a:spcBef>
                <a:spcPts val="600"/>
              </a:spcBef>
              <a:spcAft>
                <a:spcPts val="0"/>
              </a:spcAft>
              <a:buClr>
                <a:srgbClr val="1CADE4"/>
              </a:buClr>
              <a:buSzPct val="100000"/>
              <a:buFont typeface="Calibri" panose="020F0502020204030204" pitchFamily="34" charset="0"/>
              <a:buNone/>
              <a:tabLst/>
              <a:defRPr/>
            </a:pPr>
            <a:r>
              <a:rPr kumimoji="0" lang="en-SG" sz="3000" i="1" u="sng" strike="noStrike" kern="1200" cap="none" spc="200" normalizeH="0" baseline="0" noProof="0" dirty="0">
                <a:ln>
                  <a:noFill/>
                </a:ln>
                <a:solidFill>
                  <a:prstClr val="black"/>
                </a:solidFill>
                <a:effectLst/>
                <a:uLnTx/>
                <a:uFillTx/>
                <a:latin typeface="+mn-lt"/>
                <a:ea typeface="+mn-ea"/>
                <a:cs typeface="+mn-cs"/>
              </a:rPr>
              <a:t>The LORD is thy keeper: the LORD is thy shade upon thy right hand</a:t>
            </a:r>
            <a:r>
              <a:rPr kumimoji="0" lang="en-SG" sz="3000" i="1" strike="noStrike" kern="1200" cap="none" spc="200" normalizeH="0" baseline="0" noProof="0" dirty="0">
                <a:ln>
                  <a:noFill/>
                </a:ln>
                <a:solidFill>
                  <a:prstClr val="black"/>
                </a:solidFill>
                <a:effectLst/>
                <a:uLnTx/>
                <a:uFillTx/>
                <a:latin typeface="+mn-lt"/>
                <a:ea typeface="+mn-ea"/>
                <a:cs typeface="+mn-cs"/>
              </a:rPr>
              <a:t>.</a:t>
            </a:r>
            <a:r>
              <a:rPr kumimoji="0" lang="en-SG" sz="3000" i="1" u="sng" strike="noStrike" kern="1200" cap="none" spc="200" normalizeH="0" baseline="0" noProof="0" dirty="0">
                <a:ln>
                  <a:noFill/>
                </a:ln>
                <a:solidFill>
                  <a:prstClr val="black"/>
                </a:solidFill>
                <a:effectLst/>
                <a:uLnTx/>
                <a:uFillTx/>
                <a:latin typeface="+mn-lt"/>
                <a:ea typeface="+mn-ea"/>
                <a:cs typeface="+mn-cs"/>
              </a:rPr>
              <a:t> </a:t>
            </a:r>
            <a:endParaRPr kumimoji="0" lang="en-SG" sz="3000" i="0" u="none" strike="noStrike" kern="1200" cap="none" spc="20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90000"/>
              </a:lnSpc>
              <a:spcBef>
                <a:spcPts val="600"/>
              </a:spcBef>
              <a:spcAft>
                <a:spcPts val="0"/>
              </a:spcAft>
              <a:buClr>
                <a:srgbClr val="1CADE4"/>
              </a:buClr>
              <a:buSzPct val="100000"/>
              <a:buFont typeface="Calibri" panose="020F0502020204030204" pitchFamily="34" charset="0"/>
              <a:buNone/>
              <a:tabLst/>
              <a:defRPr/>
            </a:pPr>
            <a:r>
              <a:rPr kumimoji="0" lang="en-SG" sz="3000" i="1" u="sng" strike="noStrike" kern="1200" cap="none" spc="200" normalizeH="0" baseline="0" noProof="0" dirty="0">
                <a:ln>
                  <a:noFill/>
                </a:ln>
                <a:solidFill>
                  <a:prstClr val="black"/>
                </a:solidFill>
                <a:effectLst/>
                <a:uLnTx/>
                <a:uFillTx/>
                <a:latin typeface="+mn-lt"/>
                <a:ea typeface="+mn-ea"/>
                <a:cs typeface="+mn-cs"/>
              </a:rPr>
              <a:t>The sun shall not smite thee by day, nor the moon by night</a:t>
            </a:r>
            <a:r>
              <a:rPr kumimoji="0" lang="en-SG" sz="3000" i="1" strike="noStrike" kern="1200" cap="none" spc="200" normalizeH="0" baseline="0" noProof="0" dirty="0">
                <a:ln>
                  <a:noFill/>
                </a:ln>
                <a:solidFill>
                  <a:prstClr val="black"/>
                </a:solidFill>
                <a:effectLst/>
                <a:uLnTx/>
                <a:uFillTx/>
                <a:latin typeface="+mn-lt"/>
                <a:ea typeface="+mn-ea"/>
                <a:cs typeface="+mn-cs"/>
              </a:rPr>
              <a:t>.</a:t>
            </a:r>
            <a:r>
              <a:rPr kumimoji="0" lang="en-SG" sz="3000" i="1" u="sng" strike="noStrike" kern="1200" cap="none" spc="200" normalizeH="0" baseline="0" noProof="0" dirty="0">
                <a:ln>
                  <a:noFill/>
                </a:ln>
                <a:solidFill>
                  <a:prstClr val="black"/>
                </a:solidFill>
                <a:effectLst/>
                <a:uLnTx/>
                <a:uFillTx/>
                <a:latin typeface="+mn-lt"/>
                <a:ea typeface="+mn-ea"/>
                <a:cs typeface="+mn-cs"/>
              </a:rPr>
              <a:t> </a:t>
            </a:r>
            <a:endParaRPr kumimoji="0" lang="en-SG" sz="3000" i="0" u="none" strike="noStrike" kern="1200" cap="none" spc="200" normalizeH="0" baseline="0" noProof="0" dirty="0">
              <a:ln>
                <a:noFill/>
              </a:ln>
              <a:solidFill>
                <a:prstClr val="black"/>
              </a:solidFill>
              <a:effectLst/>
              <a:uLnTx/>
              <a:uFillTx/>
              <a:latin typeface="+mn-lt"/>
              <a:ea typeface="+mn-ea"/>
              <a:cs typeface="+mn-cs"/>
            </a:endParaRPr>
          </a:p>
          <a:p>
            <a:pPr marL="538163" lvl="0" indent="-538163">
              <a:spcBef>
                <a:spcPts val="2400"/>
              </a:spcBef>
              <a:spcAft>
                <a:spcPts val="0"/>
              </a:spcAft>
            </a:pPr>
            <a:r>
              <a:rPr lang="en-SG" sz="3000" cap="none" spc="50" dirty="0">
                <a:solidFill>
                  <a:schemeClr val="tx1"/>
                </a:solidFill>
                <a:latin typeface="+mn-lt"/>
              </a:rPr>
              <a:t>3.  	Day and night make up all time, also young to old age.   Spiritually, it could be days of prosperity and adversity </a:t>
            </a:r>
            <a:br>
              <a:rPr lang="en-SG" sz="3000" cap="none" spc="50" dirty="0">
                <a:solidFill>
                  <a:schemeClr val="tx1"/>
                </a:solidFill>
                <a:latin typeface="+mn-lt"/>
              </a:rPr>
            </a:br>
            <a:r>
              <a:rPr lang="en-SG" sz="3000" cap="none" spc="50" dirty="0">
                <a:solidFill>
                  <a:schemeClr val="tx1"/>
                </a:solidFill>
                <a:latin typeface="+mn-lt"/>
              </a:rPr>
              <a:t>(A hedge. Job 1:10).</a:t>
            </a:r>
          </a:p>
          <a:p>
            <a:pPr marL="538163" lvl="0" indent="-538163">
              <a:spcAft>
                <a:spcPts val="0"/>
              </a:spcAft>
            </a:pPr>
            <a:r>
              <a:rPr lang="en-SG" sz="3000" cap="none" spc="50" dirty="0">
                <a:solidFill>
                  <a:schemeClr val="tx1"/>
                </a:solidFill>
                <a:latin typeface="+mn-lt"/>
              </a:rPr>
              <a:t>4.  	Night of chills and hallucinations – He removes all the curse of heat and damp.</a:t>
            </a:r>
          </a:p>
          <a:p>
            <a:pPr marL="538163" lvl="0" indent="-538163">
              <a:spcAft>
                <a:spcPts val="0"/>
              </a:spcAft>
            </a:pPr>
            <a:r>
              <a:rPr lang="en-SG" sz="3000" cap="none" spc="50" dirty="0">
                <a:solidFill>
                  <a:schemeClr val="tx1"/>
                </a:solidFill>
                <a:latin typeface="+mn-lt"/>
              </a:rPr>
              <a:t>5.  	The right hand – the member which has most of the labour will need most protection (Isa. 41:10).</a:t>
            </a:r>
          </a:p>
          <a:p>
            <a:pPr marL="538163" lvl="0" indent="-538163">
              <a:spcAft>
                <a:spcPts val="0"/>
              </a:spcAft>
            </a:pPr>
            <a:r>
              <a:rPr lang="en-SG" sz="3000" cap="none" spc="50" dirty="0">
                <a:solidFill>
                  <a:schemeClr val="tx1"/>
                </a:solidFill>
                <a:latin typeface="+mn-lt"/>
              </a:rPr>
              <a:t>6.  	Application: make GOD our dwelling place and no evil shall befall us (Psalm 91:9,10).</a:t>
            </a:r>
            <a:endParaRPr lang="en-SG" sz="3000" cap="none" spc="50" dirty="0"/>
          </a:p>
        </p:txBody>
      </p:sp>
      <p:sp>
        <p:nvSpPr>
          <p:cNvPr id="4" name="Title 1">
            <a:extLst>
              <a:ext uri="{FF2B5EF4-FFF2-40B4-BE49-F238E27FC236}">
                <a16:creationId xmlns:a16="http://schemas.microsoft.com/office/drawing/2014/main" id="{C3BE2D47-3E40-4F1A-B9F1-6FCA4332EFD6}"/>
              </a:ext>
            </a:extLst>
          </p:cNvPr>
          <p:cNvSpPr txBox="1">
            <a:spLocks/>
          </p:cNvSpPr>
          <p:nvPr/>
        </p:nvSpPr>
        <p:spPr>
          <a:xfrm>
            <a:off x="1524000" y="30571"/>
            <a:ext cx="9144000" cy="747713"/>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SG" altLang="en-US" sz="3600" dirty="0">
                <a:solidFill>
                  <a:srgbClr val="00B0F0"/>
                </a:solidFill>
                <a:latin typeface="Calibri" panose="020F0502020204030204" pitchFamily="34" charset="0"/>
                <a:cs typeface="Calibri" panose="020F0502020204030204" pitchFamily="34" charset="0"/>
              </a:rPr>
              <a:t>II.  HE PROTECTS</a:t>
            </a:r>
          </a:p>
        </p:txBody>
      </p:sp>
    </p:spTree>
    <p:extLst>
      <p:ext uri="{BB962C8B-B14F-4D97-AF65-F5344CB8AC3E}">
        <p14:creationId xmlns:p14="http://schemas.microsoft.com/office/powerpoint/2010/main" val="313399027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79376" y="836712"/>
            <a:ext cx="11233248" cy="5904656"/>
          </a:xfrm>
        </p:spPr>
        <p:txBody>
          <a:bodyPr>
            <a:noAutofit/>
          </a:bodyPr>
          <a:lstStyle/>
          <a:p>
            <a:pPr>
              <a:spcBef>
                <a:spcPts val="600"/>
              </a:spcBef>
              <a:spcAft>
                <a:spcPts val="0"/>
              </a:spcAft>
            </a:pPr>
            <a:r>
              <a:rPr lang="en-SG" sz="3000" i="1" u="sng" cap="none" spc="50" dirty="0">
                <a:solidFill>
                  <a:schemeClr val="tx1"/>
                </a:solidFill>
                <a:latin typeface="+mn-lt"/>
              </a:rPr>
              <a:t>The LORD shall preserve thee from all evil: He shall preserve thy soul</a:t>
            </a:r>
            <a:r>
              <a:rPr lang="en-SG" sz="3000" i="1" cap="none" spc="50" dirty="0">
                <a:solidFill>
                  <a:schemeClr val="tx1"/>
                </a:solidFill>
                <a:latin typeface="+mn-lt"/>
              </a:rPr>
              <a:t>.</a:t>
            </a:r>
            <a:r>
              <a:rPr lang="en-SG" sz="3000" i="1" u="sng" cap="none" spc="50" dirty="0">
                <a:solidFill>
                  <a:schemeClr val="tx1"/>
                </a:solidFill>
                <a:latin typeface="+mn-lt"/>
              </a:rPr>
              <a:t> </a:t>
            </a:r>
          </a:p>
          <a:p>
            <a:pPr>
              <a:spcBef>
                <a:spcPts val="600"/>
              </a:spcBef>
              <a:spcAft>
                <a:spcPts val="0"/>
              </a:spcAft>
            </a:pPr>
            <a:r>
              <a:rPr lang="en-SG" sz="3000" i="1" u="sng" cap="none" spc="50" dirty="0">
                <a:solidFill>
                  <a:schemeClr val="tx1"/>
                </a:solidFill>
                <a:latin typeface="+mn-lt"/>
              </a:rPr>
              <a:t>The LORD shall preserve thy going out and thy coming in from this time forth, and even for evermore</a:t>
            </a:r>
            <a:r>
              <a:rPr lang="en-SG" sz="3000" i="1" cap="none" spc="50" dirty="0">
                <a:solidFill>
                  <a:schemeClr val="tx1"/>
                </a:solidFill>
                <a:latin typeface="+mn-lt"/>
              </a:rPr>
              <a:t>.</a:t>
            </a:r>
            <a:r>
              <a:rPr lang="en-SG" sz="3000" i="1" u="sng" cap="none" spc="50" dirty="0">
                <a:solidFill>
                  <a:schemeClr val="tx1"/>
                </a:solidFill>
                <a:latin typeface="+mn-lt"/>
              </a:rPr>
              <a:t> </a:t>
            </a:r>
          </a:p>
          <a:p>
            <a:pPr marL="538163" lvl="0" indent="-538163">
              <a:spcBef>
                <a:spcPts val="2400"/>
              </a:spcBef>
              <a:spcAft>
                <a:spcPts val="0"/>
              </a:spcAft>
            </a:pPr>
            <a:r>
              <a:rPr lang="en-SG" sz="3000" cap="none" spc="50" dirty="0">
                <a:solidFill>
                  <a:schemeClr val="tx1"/>
                </a:solidFill>
                <a:latin typeface="+mn-lt"/>
              </a:rPr>
              <a:t>1.  	Evil may come but will not do permanent harm </a:t>
            </a:r>
            <a:br>
              <a:rPr lang="en-SG" sz="3000" cap="none" spc="50" dirty="0">
                <a:solidFill>
                  <a:schemeClr val="tx1"/>
                </a:solidFill>
                <a:latin typeface="+mn-lt"/>
              </a:rPr>
            </a:br>
            <a:r>
              <a:rPr lang="en-SG" sz="3000" cap="none" spc="50" dirty="0">
                <a:solidFill>
                  <a:schemeClr val="tx1"/>
                </a:solidFill>
                <a:latin typeface="+mn-lt"/>
              </a:rPr>
              <a:t>(Gen. 50:20; 2 Cor. 12:9; Rom. 8:28).</a:t>
            </a:r>
          </a:p>
          <a:p>
            <a:pPr marL="538163" lvl="0" indent="-538163">
              <a:spcAft>
                <a:spcPts val="0"/>
              </a:spcAft>
            </a:pPr>
            <a:r>
              <a:rPr lang="en-SG" sz="3000" cap="none" spc="50" dirty="0">
                <a:solidFill>
                  <a:schemeClr val="tx1"/>
                </a:solidFill>
                <a:latin typeface="+mn-lt"/>
              </a:rPr>
              <a:t>2.  	Our soul is kept from the dominion of sin, self and Satan, kept for the will and love of GOD.</a:t>
            </a:r>
          </a:p>
          <a:p>
            <a:pPr marL="538163" lvl="0" indent="-538163">
              <a:spcAft>
                <a:spcPts val="0"/>
              </a:spcAft>
            </a:pPr>
            <a:r>
              <a:rPr lang="en-SG" sz="3000" cap="none" spc="50" dirty="0">
                <a:solidFill>
                  <a:schemeClr val="tx1"/>
                </a:solidFill>
                <a:latin typeface="+mn-lt"/>
              </a:rPr>
              <a:t>3.  	Away from all evil influences and operation.  It includes everything and excludes nothing.</a:t>
            </a:r>
          </a:p>
          <a:p>
            <a:pPr marL="538163" lvl="0" indent="-538163">
              <a:spcAft>
                <a:spcPts val="0"/>
              </a:spcAft>
            </a:pPr>
            <a:r>
              <a:rPr lang="en-SG" sz="3000" cap="none" spc="50" dirty="0">
                <a:solidFill>
                  <a:schemeClr val="tx1"/>
                </a:solidFill>
                <a:latin typeface="+mn-lt"/>
              </a:rPr>
              <a:t>4.  	Our soul – will, thoughts and emotion, checked by the word of GOD (Heb. 4:13).  As the soul is kept, all is kept by the personal keeping of YAHWEH.  (1 Thess. 5:23).</a:t>
            </a:r>
          </a:p>
          <a:p>
            <a:pPr lvl="0"/>
            <a:endParaRPr lang="en-SG" sz="3200" dirty="0">
              <a:solidFill>
                <a:schemeClr val="tx1"/>
              </a:solidFill>
              <a:latin typeface="+mn-lt"/>
            </a:endParaRPr>
          </a:p>
          <a:p>
            <a:endParaRPr lang="en-SG" dirty="0"/>
          </a:p>
        </p:txBody>
      </p:sp>
      <p:sp>
        <p:nvSpPr>
          <p:cNvPr id="4" name="Title 1">
            <a:extLst>
              <a:ext uri="{FF2B5EF4-FFF2-40B4-BE49-F238E27FC236}">
                <a16:creationId xmlns:a16="http://schemas.microsoft.com/office/drawing/2014/main" id="{BE4F25A3-9B97-4ACF-A572-B3A14E774369}"/>
              </a:ext>
            </a:extLst>
          </p:cNvPr>
          <p:cNvSpPr txBox="1">
            <a:spLocks/>
          </p:cNvSpPr>
          <p:nvPr/>
        </p:nvSpPr>
        <p:spPr>
          <a:xfrm>
            <a:off x="1524000" y="30571"/>
            <a:ext cx="9144000" cy="66212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SG" altLang="en-US" sz="3600" dirty="0">
                <a:solidFill>
                  <a:srgbClr val="00B0F0"/>
                </a:solidFill>
                <a:latin typeface="Calibri" panose="020F0502020204030204" pitchFamily="34" charset="0"/>
                <a:cs typeface="Calibri" panose="020F0502020204030204" pitchFamily="34" charset="0"/>
              </a:rPr>
              <a:t>III.  HE PRESERVES</a:t>
            </a:r>
          </a:p>
        </p:txBody>
      </p:sp>
    </p:spTree>
    <p:extLst>
      <p:ext uri="{BB962C8B-B14F-4D97-AF65-F5344CB8AC3E}">
        <p14:creationId xmlns:p14="http://schemas.microsoft.com/office/powerpoint/2010/main" val="42773094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9416" y="836712"/>
            <a:ext cx="10585176" cy="5652628"/>
          </a:xfrm>
        </p:spPr>
        <p:txBody>
          <a:bodyPr>
            <a:noAutofit/>
          </a:bodyPr>
          <a:lstStyle/>
          <a:p>
            <a:pPr>
              <a:spcBef>
                <a:spcPts val="600"/>
              </a:spcBef>
              <a:spcAft>
                <a:spcPts val="0"/>
              </a:spcAft>
            </a:pPr>
            <a:r>
              <a:rPr lang="en-SG" sz="3200" i="1" u="sng" cap="none" spc="50" dirty="0">
                <a:solidFill>
                  <a:schemeClr val="tx1"/>
                </a:solidFill>
                <a:latin typeface="+mn-lt"/>
              </a:rPr>
              <a:t>The LORD shall preserve thee from all evil: He shall </a:t>
            </a:r>
            <a:r>
              <a:rPr lang="en-SG" sz="3200" u="sng" cap="none" spc="50" dirty="0">
                <a:solidFill>
                  <a:schemeClr val="tx1"/>
                </a:solidFill>
                <a:latin typeface="+mn-lt"/>
                <a:ea typeface="+mj-ea"/>
                <a:cs typeface="Calibri" panose="020F0502020204030204" pitchFamily="34" charset="0"/>
              </a:rPr>
              <a:t>preserve</a:t>
            </a:r>
            <a:r>
              <a:rPr lang="en-SG" sz="3200" i="1" u="sng" cap="none" spc="50" dirty="0">
                <a:solidFill>
                  <a:schemeClr val="tx1"/>
                </a:solidFill>
                <a:latin typeface="+mn-lt"/>
              </a:rPr>
              <a:t> thy soul</a:t>
            </a:r>
            <a:r>
              <a:rPr lang="en-SG" sz="3200" i="1" cap="none" spc="50" dirty="0">
                <a:solidFill>
                  <a:schemeClr val="tx1"/>
                </a:solidFill>
                <a:latin typeface="+mn-lt"/>
              </a:rPr>
              <a:t>.</a:t>
            </a:r>
            <a:r>
              <a:rPr lang="en-SG" sz="3200" i="1" u="sng" cap="none" spc="50" dirty="0">
                <a:solidFill>
                  <a:schemeClr val="tx1"/>
                </a:solidFill>
                <a:latin typeface="+mn-lt"/>
              </a:rPr>
              <a:t> </a:t>
            </a:r>
          </a:p>
          <a:p>
            <a:pPr>
              <a:spcBef>
                <a:spcPts val="600"/>
              </a:spcBef>
              <a:spcAft>
                <a:spcPts val="0"/>
              </a:spcAft>
            </a:pPr>
            <a:r>
              <a:rPr lang="en-SG" sz="3200" i="1" u="sng" cap="none" spc="50" dirty="0">
                <a:solidFill>
                  <a:schemeClr val="tx1"/>
                </a:solidFill>
                <a:latin typeface="+mn-lt"/>
              </a:rPr>
              <a:t>The LORD shall preserve thy going out and thy coming in from this time forth, and even for evermore</a:t>
            </a:r>
            <a:r>
              <a:rPr lang="en-SG" sz="3200" i="1" cap="none" spc="50" dirty="0">
                <a:solidFill>
                  <a:schemeClr val="tx1"/>
                </a:solidFill>
                <a:latin typeface="+mn-lt"/>
              </a:rPr>
              <a:t>.</a:t>
            </a:r>
            <a:r>
              <a:rPr lang="en-SG" sz="3200" i="1" u="sng" cap="none" spc="50" dirty="0">
                <a:solidFill>
                  <a:schemeClr val="tx1"/>
                </a:solidFill>
                <a:latin typeface="+mn-lt"/>
              </a:rPr>
              <a:t> </a:t>
            </a:r>
          </a:p>
          <a:p>
            <a:pPr marL="538163" lvl="0" indent="-538163">
              <a:lnSpc>
                <a:spcPct val="100000"/>
              </a:lnSpc>
              <a:spcBef>
                <a:spcPts val="2400"/>
              </a:spcBef>
              <a:spcAft>
                <a:spcPts val="0"/>
              </a:spcAft>
            </a:pPr>
            <a:r>
              <a:rPr lang="en-SG" sz="2900" cap="none" spc="50" dirty="0">
                <a:solidFill>
                  <a:schemeClr val="tx1"/>
                </a:solidFill>
                <a:latin typeface="+mn-lt"/>
              </a:rPr>
              <a:t>5.  	“Shall preserve” three times – work of the Trinity to strengthen (Ps. 46:1; Phil. 4:13; Eph. 3:16).</a:t>
            </a:r>
          </a:p>
          <a:p>
            <a:pPr marL="538163" lvl="0" indent="-538163">
              <a:lnSpc>
                <a:spcPct val="100000"/>
              </a:lnSpc>
              <a:spcAft>
                <a:spcPts val="0"/>
              </a:spcAft>
            </a:pPr>
            <a:r>
              <a:rPr lang="en-SG" sz="2900" cap="none" spc="50" dirty="0">
                <a:solidFill>
                  <a:schemeClr val="tx1"/>
                </a:solidFill>
                <a:latin typeface="+mn-lt"/>
              </a:rPr>
              <a:t>6.  	The promise is eternal and comprehensive – going out and coming in, now and forever </a:t>
            </a:r>
            <a:br>
              <a:rPr lang="en-SG" sz="2900" cap="none" spc="50" dirty="0">
                <a:solidFill>
                  <a:schemeClr val="tx1"/>
                </a:solidFill>
                <a:latin typeface="+mn-lt"/>
              </a:rPr>
            </a:br>
            <a:r>
              <a:rPr lang="en-SG" sz="2900" cap="none" spc="50" dirty="0">
                <a:solidFill>
                  <a:schemeClr val="tx1"/>
                </a:solidFill>
                <a:latin typeface="+mn-lt"/>
              </a:rPr>
              <a:t>(Isa. 46:4; Ps. 48:14).</a:t>
            </a:r>
          </a:p>
          <a:p>
            <a:pPr marL="538163" lvl="0" indent="-538163">
              <a:lnSpc>
                <a:spcPct val="100000"/>
              </a:lnSpc>
              <a:spcAft>
                <a:spcPts val="0"/>
              </a:spcAft>
            </a:pPr>
            <a:r>
              <a:rPr lang="en-SG" sz="2900" cap="none" spc="50" dirty="0">
                <a:solidFill>
                  <a:schemeClr val="tx1"/>
                </a:solidFill>
                <a:latin typeface="+mn-lt"/>
              </a:rPr>
              <a:t>7.  	Application: set our love upon Him alone and He will deliver and honour us (Ps. 91:14-16).</a:t>
            </a:r>
          </a:p>
          <a:p>
            <a:endParaRPr lang="en-SG" dirty="0">
              <a:latin typeface="+mn-lt"/>
            </a:endParaRPr>
          </a:p>
        </p:txBody>
      </p:sp>
      <p:sp>
        <p:nvSpPr>
          <p:cNvPr id="4" name="Title 1">
            <a:extLst>
              <a:ext uri="{FF2B5EF4-FFF2-40B4-BE49-F238E27FC236}">
                <a16:creationId xmlns:a16="http://schemas.microsoft.com/office/drawing/2014/main" id="{19D7CEBE-2A10-4F40-BE29-C4CB8D73847D}"/>
              </a:ext>
            </a:extLst>
          </p:cNvPr>
          <p:cNvSpPr txBox="1">
            <a:spLocks/>
          </p:cNvSpPr>
          <p:nvPr/>
        </p:nvSpPr>
        <p:spPr>
          <a:xfrm>
            <a:off x="1524000" y="30571"/>
            <a:ext cx="9144000" cy="662125"/>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SG" altLang="en-US" sz="3600" dirty="0">
                <a:solidFill>
                  <a:srgbClr val="00B0F0"/>
                </a:solidFill>
                <a:latin typeface="Calibri" panose="020F0502020204030204" pitchFamily="34" charset="0"/>
                <a:cs typeface="Calibri" panose="020F0502020204030204" pitchFamily="34" charset="0"/>
              </a:rPr>
              <a:t>III.  HE PRESERVES</a:t>
            </a:r>
          </a:p>
        </p:txBody>
      </p:sp>
    </p:spTree>
    <p:extLst>
      <p:ext uri="{BB962C8B-B14F-4D97-AF65-F5344CB8AC3E}">
        <p14:creationId xmlns:p14="http://schemas.microsoft.com/office/powerpoint/2010/main" val="25773535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15480" y="764704"/>
            <a:ext cx="9217024" cy="5472608"/>
          </a:xfrm>
          <a:noFill/>
        </p:spPr>
        <p:txBody>
          <a:bodyPr>
            <a:noAutofit/>
          </a:bodyPr>
          <a:lstStyle/>
          <a:p>
            <a:pPr>
              <a:lnSpc>
                <a:spcPct val="100000"/>
              </a:lnSpc>
              <a:spcBef>
                <a:spcPts val="600"/>
              </a:spcBef>
              <a:spcAft>
                <a:spcPts val="0"/>
              </a:spcAft>
            </a:pPr>
            <a:r>
              <a:rPr lang="en-SG" sz="3600" u="sng" spc="50" dirty="0">
                <a:latin typeface="+mn-lt"/>
              </a:rPr>
              <a:t>Our guide to end of days here</a:t>
            </a:r>
          </a:p>
          <a:p>
            <a:pPr>
              <a:lnSpc>
                <a:spcPct val="100000"/>
              </a:lnSpc>
              <a:spcBef>
                <a:spcPts val="2400"/>
              </a:spcBef>
              <a:spcAft>
                <a:spcPts val="0"/>
              </a:spcAft>
            </a:pPr>
            <a:r>
              <a:rPr lang="en-SG" sz="3200" cap="none" spc="50" dirty="0">
                <a:latin typeface="+mn-lt"/>
              </a:rPr>
              <a:t>(Isa 46:4)  </a:t>
            </a:r>
            <a:r>
              <a:rPr lang="en-SG" sz="3200" i="1" cap="none" spc="50" dirty="0">
                <a:latin typeface="+mn-lt"/>
              </a:rPr>
              <a:t>And even to your old age I am He; and even to hoar hairs will I carry you: I have made, and </a:t>
            </a:r>
            <a:r>
              <a:rPr lang="en-SG" sz="3200" i="1" u="sng" cap="none" spc="50" dirty="0">
                <a:latin typeface="+mn-lt"/>
              </a:rPr>
              <a:t>I will bear; even I will carry, and will deliver you</a:t>
            </a:r>
            <a:r>
              <a:rPr lang="en-SG" sz="3200" i="1" cap="none" spc="50" dirty="0">
                <a:latin typeface="+mn-lt"/>
              </a:rPr>
              <a:t>.</a:t>
            </a:r>
          </a:p>
          <a:p>
            <a:pPr>
              <a:lnSpc>
                <a:spcPct val="100000"/>
              </a:lnSpc>
              <a:spcBef>
                <a:spcPts val="2400"/>
              </a:spcBef>
              <a:spcAft>
                <a:spcPts val="0"/>
              </a:spcAft>
            </a:pPr>
            <a:r>
              <a:rPr lang="en-SG" sz="3200" cap="none" spc="50" dirty="0">
                <a:latin typeface="+mn-lt"/>
              </a:rPr>
              <a:t>(Psa 48:14)  </a:t>
            </a:r>
            <a:r>
              <a:rPr lang="en-SG" sz="3200" i="1" cap="none" spc="50" dirty="0">
                <a:latin typeface="+mn-lt"/>
              </a:rPr>
              <a:t>For </a:t>
            </a:r>
            <a:r>
              <a:rPr lang="en-SG" sz="3200" i="1" u="sng" cap="none" spc="50" dirty="0">
                <a:latin typeface="+mn-lt"/>
              </a:rPr>
              <a:t>this GOD is our GOD for ever and ever</a:t>
            </a:r>
            <a:r>
              <a:rPr lang="en-SG" sz="3200" i="1" cap="none" spc="50" dirty="0">
                <a:latin typeface="+mn-lt"/>
              </a:rPr>
              <a:t>: </a:t>
            </a:r>
            <a:r>
              <a:rPr lang="en-SG" sz="3200" i="1" u="sng" cap="none" spc="50" dirty="0">
                <a:latin typeface="+mn-lt"/>
              </a:rPr>
              <a:t>He will be our guide even unto death</a:t>
            </a:r>
            <a:r>
              <a:rPr lang="en-SG" sz="3200" i="1" cap="none" spc="50" dirty="0">
                <a:latin typeface="+mn-lt"/>
              </a:rPr>
              <a:t>.</a:t>
            </a:r>
          </a:p>
        </p:txBody>
      </p:sp>
    </p:spTree>
    <p:extLst>
      <p:ext uri="{BB962C8B-B14F-4D97-AF65-F5344CB8AC3E}">
        <p14:creationId xmlns:p14="http://schemas.microsoft.com/office/powerpoint/2010/main" val="30739923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1424" y="332656"/>
            <a:ext cx="10081120" cy="5760640"/>
          </a:xfrm>
        </p:spPr>
        <p:txBody>
          <a:bodyPr>
            <a:noAutofit/>
          </a:bodyPr>
          <a:lstStyle/>
          <a:p>
            <a:pPr>
              <a:lnSpc>
                <a:spcPct val="100000"/>
              </a:lnSpc>
            </a:pPr>
            <a:r>
              <a:rPr lang="en-SG" sz="3200" u="sng" dirty="0"/>
              <a:t>FROM HERE TO GLORY</a:t>
            </a:r>
          </a:p>
          <a:p>
            <a:pPr>
              <a:lnSpc>
                <a:spcPct val="100000"/>
              </a:lnSpc>
              <a:spcBef>
                <a:spcPts val="2400"/>
              </a:spcBef>
              <a:spcAft>
                <a:spcPts val="0"/>
              </a:spcAft>
            </a:pPr>
            <a:r>
              <a:rPr lang="en-SG" sz="3200" spc="50" dirty="0"/>
              <a:t>(2Co 5:8)  </a:t>
            </a:r>
            <a:r>
              <a:rPr lang="en-SG" sz="3200" i="1" spc="50" dirty="0"/>
              <a:t>We are confident, I say, and willing rather to be absent from the body, and to be present with the LORD.</a:t>
            </a:r>
          </a:p>
          <a:p>
            <a:pPr>
              <a:lnSpc>
                <a:spcPct val="100000"/>
              </a:lnSpc>
              <a:spcBef>
                <a:spcPts val="1800"/>
              </a:spcBef>
              <a:spcAft>
                <a:spcPts val="0"/>
              </a:spcAft>
            </a:pPr>
            <a:r>
              <a:rPr lang="en-SG" sz="3200" i="1" spc="50" dirty="0"/>
              <a:t>(Rev 21:3,4)  And I heard a great voice out of heaven saying, Behold, the tabernacle of GOD is with men, and he will dwell with them, and they shall be his people, and GOD himself shall be with them, and be their GOD.</a:t>
            </a:r>
          </a:p>
          <a:p>
            <a:pPr>
              <a:lnSpc>
                <a:spcPct val="100000"/>
              </a:lnSpc>
              <a:spcBef>
                <a:spcPts val="1800"/>
              </a:spcBef>
              <a:spcAft>
                <a:spcPts val="0"/>
              </a:spcAft>
            </a:pPr>
            <a:r>
              <a:rPr lang="en-SG" sz="3200" i="1" spc="50" dirty="0"/>
              <a:t>And GOD shall wipe away all tears from their eyes; and there shall be no more death, neither sorrow, nor crying, neither shall there be any more pain: for the former things are passed away.</a:t>
            </a:r>
          </a:p>
          <a:p>
            <a:endParaRPr lang="en-SG" sz="2800" dirty="0"/>
          </a:p>
          <a:p>
            <a:endParaRPr lang="en-SG" sz="2800" dirty="0"/>
          </a:p>
          <a:p>
            <a:pPr marL="0" indent="0">
              <a:buNone/>
            </a:pPr>
            <a:endParaRPr lang="en-SG" sz="2800" dirty="0"/>
          </a:p>
          <a:p>
            <a:endParaRPr lang="en-SG" sz="2800" dirty="0"/>
          </a:p>
          <a:p>
            <a:endParaRPr lang="en-SG" sz="2800" dirty="0"/>
          </a:p>
          <a:p>
            <a:endParaRPr lang="en-SG" sz="2800" dirty="0"/>
          </a:p>
        </p:txBody>
      </p:sp>
    </p:spTree>
    <p:extLst>
      <p:ext uri="{BB962C8B-B14F-4D97-AF65-F5344CB8AC3E}">
        <p14:creationId xmlns:p14="http://schemas.microsoft.com/office/powerpoint/2010/main" val="17823244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3473" y="1772816"/>
            <a:ext cx="9577064" cy="3024336"/>
          </a:xfrm>
        </p:spPr>
        <p:txBody>
          <a:bodyPr>
            <a:noAutofit/>
          </a:bodyPr>
          <a:lstStyle/>
          <a:p>
            <a:pPr lvl="0">
              <a:lnSpc>
                <a:spcPct val="100000"/>
              </a:lnSpc>
              <a:spcAft>
                <a:spcPts val="0"/>
              </a:spcAft>
            </a:pPr>
            <a:r>
              <a:rPr lang="en-SG" sz="3200" spc="50" dirty="0">
                <a:solidFill>
                  <a:schemeClr val="tx1"/>
                </a:solidFill>
                <a:latin typeface="+mn-lt"/>
              </a:rPr>
              <a:t>1.  </a:t>
            </a:r>
            <a:r>
              <a:rPr lang="en-SG" sz="3200" cap="none" spc="50" dirty="0">
                <a:solidFill>
                  <a:schemeClr val="tx1"/>
                </a:solidFill>
                <a:latin typeface="+mn-lt"/>
              </a:rPr>
              <a:t>Do I focus on the black swan event or on GOD?</a:t>
            </a:r>
          </a:p>
          <a:p>
            <a:pPr>
              <a:lnSpc>
                <a:spcPct val="100000"/>
              </a:lnSpc>
              <a:spcBef>
                <a:spcPts val="2400"/>
              </a:spcBef>
              <a:spcAft>
                <a:spcPts val="0"/>
              </a:spcAft>
            </a:pPr>
            <a:r>
              <a:rPr lang="en-SG" sz="3200" cap="none" spc="50" dirty="0">
                <a:solidFill>
                  <a:schemeClr val="tx1"/>
                </a:solidFill>
                <a:latin typeface="+mn-lt"/>
              </a:rPr>
              <a:t>(Isa</a:t>
            </a:r>
            <a:r>
              <a:rPr lang="en-SG" sz="3200" spc="50" dirty="0">
                <a:solidFill>
                  <a:schemeClr val="tx1"/>
                </a:solidFill>
                <a:latin typeface="+mn-lt"/>
              </a:rPr>
              <a:t> 41:10)   </a:t>
            </a:r>
            <a:r>
              <a:rPr lang="en-SG" sz="3200" i="1" cap="none" spc="50" dirty="0">
                <a:solidFill>
                  <a:schemeClr val="tx1"/>
                </a:solidFill>
                <a:latin typeface="+mn-lt"/>
              </a:rPr>
              <a:t>Fear thou not; for I am with thee: be not dismayed; for I am thy GOD: I will strengthen thee; yea, I will help thee; yea, I will uphold thee with the right hand of my righteousness.</a:t>
            </a:r>
            <a:endParaRPr lang="en-SG" sz="1800" b="1" spc="50" dirty="0">
              <a:solidFill>
                <a:schemeClr val="tx1"/>
              </a:solidFill>
            </a:endParaRPr>
          </a:p>
        </p:txBody>
      </p:sp>
      <p:sp>
        <p:nvSpPr>
          <p:cNvPr id="5" name="Title 1">
            <a:extLst>
              <a:ext uri="{FF2B5EF4-FFF2-40B4-BE49-F238E27FC236}">
                <a16:creationId xmlns:a16="http://schemas.microsoft.com/office/drawing/2014/main" id="{A67D5452-56A8-4706-9C12-19A5A2C91876}"/>
              </a:ext>
            </a:extLst>
          </p:cNvPr>
          <p:cNvSpPr txBox="1">
            <a:spLocks/>
          </p:cNvSpPr>
          <p:nvPr/>
        </p:nvSpPr>
        <p:spPr>
          <a:xfrm>
            <a:off x="2351584" y="0"/>
            <a:ext cx="7543800" cy="12793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US" sz="4800" u="sng" dirty="0">
                <a:solidFill>
                  <a:srgbClr val="FF0000"/>
                </a:solidFill>
                <a:latin typeface="+mn-lt"/>
              </a:rPr>
              <a:t>REFLECTIONS</a:t>
            </a:r>
          </a:p>
        </p:txBody>
      </p:sp>
    </p:spTree>
    <p:extLst>
      <p:ext uri="{BB962C8B-B14F-4D97-AF65-F5344CB8AC3E}">
        <p14:creationId xmlns:p14="http://schemas.microsoft.com/office/powerpoint/2010/main" val="17067648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47428" y="1751163"/>
            <a:ext cx="10189132" cy="4054101"/>
          </a:xfrm>
        </p:spPr>
        <p:txBody>
          <a:bodyPr>
            <a:noAutofit/>
          </a:bodyPr>
          <a:lstStyle/>
          <a:p>
            <a:pPr marL="542925" indent="-542925">
              <a:lnSpc>
                <a:spcPct val="100000"/>
              </a:lnSpc>
              <a:spcAft>
                <a:spcPts val="0"/>
              </a:spcAft>
              <a:buClrTx/>
              <a:buAutoNum type="arabicPeriod" startAt="2"/>
            </a:pPr>
            <a:r>
              <a:rPr lang="en-SG" sz="3200" cap="none" spc="50" dirty="0">
                <a:solidFill>
                  <a:schemeClr val="tx1"/>
                </a:solidFill>
                <a:latin typeface="+mn-lt"/>
              </a:rPr>
              <a:t>Do I set my heart away from idols and set my love upon GOD (1 John 5:21; Ps. 91:14-16)?</a:t>
            </a:r>
          </a:p>
          <a:p>
            <a:pPr>
              <a:lnSpc>
                <a:spcPct val="100000"/>
              </a:lnSpc>
              <a:spcBef>
                <a:spcPts val="2400"/>
              </a:spcBef>
              <a:spcAft>
                <a:spcPts val="0"/>
              </a:spcAft>
            </a:pPr>
            <a:r>
              <a:rPr lang="en-SG" sz="3200" cap="none" spc="50" dirty="0">
                <a:solidFill>
                  <a:schemeClr val="tx1"/>
                </a:solidFill>
                <a:latin typeface="+mn-lt"/>
              </a:rPr>
              <a:t>(</a:t>
            </a:r>
            <a:r>
              <a:rPr lang="en-SG" sz="3200" cap="none" spc="50" dirty="0" err="1">
                <a:solidFill>
                  <a:schemeClr val="tx1"/>
                </a:solidFill>
                <a:latin typeface="+mn-lt"/>
              </a:rPr>
              <a:t>Psa</a:t>
            </a:r>
            <a:r>
              <a:rPr lang="en-SG" sz="3200" spc="50" dirty="0">
                <a:solidFill>
                  <a:schemeClr val="tx1"/>
                </a:solidFill>
                <a:latin typeface="+mn-lt"/>
              </a:rPr>
              <a:t> 91:14-15)  </a:t>
            </a:r>
            <a:r>
              <a:rPr lang="en-SG" sz="3200" i="1" cap="none" spc="50" dirty="0">
                <a:solidFill>
                  <a:schemeClr val="tx1"/>
                </a:solidFill>
                <a:latin typeface="+mn-lt"/>
              </a:rPr>
              <a:t>Because he hath set his love upon Me, therefore will I deliver him: I will set him on high, because he hath known My name.  He shall call upon Me, and I will answer him: I will be with him in trouble; I will deliver him, and honour him.</a:t>
            </a:r>
          </a:p>
          <a:p>
            <a:endParaRPr lang="en-SG" sz="1800" b="1" i="1" u="sng" dirty="0"/>
          </a:p>
        </p:txBody>
      </p:sp>
      <p:sp>
        <p:nvSpPr>
          <p:cNvPr id="5" name="Title 1">
            <a:extLst>
              <a:ext uri="{FF2B5EF4-FFF2-40B4-BE49-F238E27FC236}">
                <a16:creationId xmlns:a16="http://schemas.microsoft.com/office/drawing/2014/main" id="{3AE50BAD-A7A4-44FC-8405-2008D228F5E3}"/>
              </a:ext>
            </a:extLst>
          </p:cNvPr>
          <p:cNvSpPr txBox="1">
            <a:spLocks/>
          </p:cNvSpPr>
          <p:nvPr/>
        </p:nvSpPr>
        <p:spPr>
          <a:xfrm>
            <a:off x="2351584" y="0"/>
            <a:ext cx="7543800" cy="12793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US" sz="4800" u="sng" dirty="0">
                <a:solidFill>
                  <a:srgbClr val="FF0000"/>
                </a:solidFill>
                <a:latin typeface="+mn-lt"/>
              </a:rPr>
              <a:t>REFLECTIONS</a:t>
            </a:r>
          </a:p>
        </p:txBody>
      </p:sp>
    </p:spTree>
    <p:extLst>
      <p:ext uri="{BB962C8B-B14F-4D97-AF65-F5344CB8AC3E}">
        <p14:creationId xmlns:p14="http://schemas.microsoft.com/office/powerpoint/2010/main" val="19596599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55440" y="1844825"/>
            <a:ext cx="9505056" cy="3456384"/>
          </a:xfrm>
        </p:spPr>
        <p:txBody>
          <a:bodyPr>
            <a:noAutofit/>
          </a:bodyPr>
          <a:lstStyle/>
          <a:p>
            <a:pPr marL="542925" indent="-542925">
              <a:lnSpc>
                <a:spcPct val="100000"/>
              </a:lnSpc>
              <a:spcAft>
                <a:spcPts val="0"/>
              </a:spcAft>
            </a:pPr>
            <a:r>
              <a:rPr lang="en-SG" sz="3200" spc="50" dirty="0">
                <a:solidFill>
                  <a:schemeClr val="tx1"/>
                </a:solidFill>
                <a:latin typeface="+mn-lt"/>
              </a:rPr>
              <a:t>3.	</a:t>
            </a:r>
            <a:r>
              <a:rPr lang="en-SG" sz="3200" cap="none" spc="50" dirty="0">
                <a:solidFill>
                  <a:schemeClr val="tx1"/>
                </a:solidFill>
                <a:latin typeface="+mn-lt"/>
              </a:rPr>
              <a:t>Do I trust Him daily and acknowledge Him in all my ways (Prov. 3:5,6)?</a:t>
            </a:r>
          </a:p>
          <a:p>
            <a:pPr>
              <a:lnSpc>
                <a:spcPct val="100000"/>
              </a:lnSpc>
              <a:spcBef>
                <a:spcPts val="2400"/>
              </a:spcBef>
              <a:spcAft>
                <a:spcPts val="0"/>
              </a:spcAft>
            </a:pPr>
            <a:r>
              <a:rPr lang="en-SG" sz="3200" cap="none" spc="50" dirty="0">
                <a:solidFill>
                  <a:schemeClr val="tx1"/>
                </a:solidFill>
                <a:latin typeface="+mn-lt"/>
              </a:rPr>
              <a:t>(Pro</a:t>
            </a:r>
            <a:r>
              <a:rPr lang="en-SG" sz="3200" spc="50" dirty="0">
                <a:solidFill>
                  <a:schemeClr val="tx1"/>
                </a:solidFill>
                <a:latin typeface="+mn-lt"/>
              </a:rPr>
              <a:t> 3:5-6) </a:t>
            </a:r>
            <a:r>
              <a:rPr lang="en-SG" sz="3200" i="1" cap="none" spc="50" dirty="0">
                <a:solidFill>
                  <a:schemeClr val="tx1"/>
                </a:solidFill>
                <a:latin typeface="+mn-lt"/>
              </a:rPr>
              <a:t>Trust in the LORD with all thine heart; and lean not unto thine own understanding.  In all thy ways acknowledge him, and he shall direct thy paths.</a:t>
            </a:r>
            <a:endParaRPr lang="en-SG" sz="1800" b="1" spc="50" dirty="0">
              <a:solidFill>
                <a:schemeClr val="tx1"/>
              </a:solidFill>
            </a:endParaRPr>
          </a:p>
        </p:txBody>
      </p:sp>
      <p:sp>
        <p:nvSpPr>
          <p:cNvPr id="4" name="Title 1">
            <a:extLst>
              <a:ext uri="{FF2B5EF4-FFF2-40B4-BE49-F238E27FC236}">
                <a16:creationId xmlns:a16="http://schemas.microsoft.com/office/drawing/2014/main" id="{8A24F6DC-AE57-4F5C-A0A4-3162DD6AB849}"/>
              </a:ext>
            </a:extLst>
          </p:cNvPr>
          <p:cNvSpPr txBox="1">
            <a:spLocks/>
          </p:cNvSpPr>
          <p:nvPr/>
        </p:nvSpPr>
        <p:spPr>
          <a:xfrm>
            <a:off x="2351584" y="0"/>
            <a:ext cx="7543800" cy="1279357"/>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pPr algn="ctr"/>
            <a:r>
              <a:rPr lang="en-US" sz="4800" u="sng" dirty="0">
                <a:solidFill>
                  <a:srgbClr val="FF0000"/>
                </a:solidFill>
                <a:latin typeface="+mn-lt"/>
              </a:rPr>
              <a:t>REFLECTIONS</a:t>
            </a:r>
          </a:p>
        </p:txBody>
      </p:sp>
    </p:spTree>
    <p:extLst>
      <p:ext uri="{BB962C8B-B14F-4D97-AF65-F5344CB8AC3E}">
        <p14:creationId xmlns:p14="http://schemas.microsoft.com/office/powerpoint/2010/main" val="8565001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2656"/>
            <a:ext cx="8229600" cy="743712"/>
          </a:xfrm>
        </p:spPr>
        <p:txBody>
          <a:bodyPr>
            <a:noAutofit/>
          </a:bodyPr>
          <a:lstStyle/>
          <a:p>
            <a:pPr algn="ctr"/>
            <a:r>
              <a:rPr lang="en-US" u="sng" dirty="0">
                <a:solidFill>
                  <a:srgbClr val="00B0F0"/>
                </a:solidFill>
                <a:latin typeface="+mn-lt"/>
              </a:rPr>
              <a:t>CHALLENGES</a:t>
            </a:r>
            <a:r>
              <a:rPr lang="en-US" b="1" dirty="0">
                <a:solidFill>
                  <a:srgbClr val="00B0F0"/>
                </a:solidFill>
              </a:rPr>
              <a:t> </a:t>
            </a:r>
            <a:endParaRPr lang="en-SG" b="1" u="sng" dirty="0">
              <a:solidFill>
                <a:srgbClr val="00B0F0"/>
              </a:solidFill>
            </a:endParaRPr>
          </a:p>
        </p:txBody>
      </p:sp>
      <p:sp>
        <p:nvSpPr>
          <p:cNvPr id="3" name="Content Placeholder 2"/>
          <p:cNvSpPr>
            <a:spLocks noGrp="1"/>
          </p:cNvSpPr>
          <p:nvPr>
            <p:ph idx="1"/>
          </p:nvPr>
        </p:nvSpPr>
        <p:spPr>
          <a:xfrm>
            <a:off x="767408" y="1484784"/>
            <a:ext cx="10657184" cy="4839816"/>
          </a:xfrm>
        </p:spPr>
        <p:txBody>
          <a:bodyPr>
            <a:noAutofit/>
          </a:bodyPr>
          <a:lstStyle/>
          <a:p>
            <a:pPr marL="0" indent="0">
              <a:lnSpc>
                <a:spcPct val="100000"/>
              </a:lnSpc>
              <a:spcAft>
                <a:spcPts val="0"/>
              </a:spcAft>
              <a:buNone/>
            </a:pPr>
            <a:r>
              <a:rPr lang="en-US" sz="3200" u="sng" spc="50" dirty="0">
                <a:solidFill>
                  <a:schemeClr val="tx1"/>
                </a:solidFill>
              </a:rPr>
              <a:t>GOD is using people today:</a:t>
            </a:r>
            <a:endParaRPr lang="en-SG" sz="3200" u="sng" spc="50" dirty="0">
              <a:solidFill>
                <a:schemeClr val="tx1"/>
              </a:solidFill>
            </a:endParaRPr>
          </a:p>
          <a:p>
            <a:pPr marL="542925" indent="-542925">
              <a:lnSpc>
                <a:spcPct val="100000"/>
              </a:lnSpc>
              <a:spcAft>
                <a:spcPts val="0"/>
              </a:spcAft>
              <a:buNone/>
            </a:pPr>
            <a:r>
              <a:rPr lang="en-US" sz="3200" spc="50" dirty="0"/>
              <a:t>1.  What are you planning the </a:t>
            </a:r>
            <a:r>
              <a:rPr lang="en-US" sz="3200" u="sng" spc="50" dirty="0">
                <a:solidFill>
                  <a:schemeClr val="tx1"/>
                </a:solidFill>
              </a:rPr>
              <a:t>rest of your days</a:t>
            </a:r>
            <a:r>
              <a:rPr lang="en-US" sz="3200" spc="50" dirty="0"/>
              <a:t>?</a:t>
            </a:r>
            <a:endParaRPr lang="en-SG" sz="3200" spc="50" dirty="0"/>
          </a:p>
          <a:p>
            <a:pPr marL="542925" indent="-542925">
              <a:lnSpc>
                <a:spcPct val="100000"/>
              </a:lnSpc>
              <a:spcAft>
                <a:spcPts val="0"/>
              </a:spcAft>
              <a:buNone/>
            </a:pPr>
            <a:r>
              <a:rPr lang="en-US" sz="3200" spc="50" dirty="0"/>
              <a:t>2.  What are you doing in </a:t>
            </a:r>
            <a:r>
              <a:rPr lang="en-US" sz="3200" u="sng" spc="50" dirty="0">
                <a:solidFill>
                  <a:schemeClr val="tx1"/>
                </a:solidFill>
              </a:rPr>
              <a:t>regard to eternity</a:t>
            </a:r>
            <a:r>
              <a:rPr lang="en-US" sz="3200" spc="50" dirty="0"/>
              <a:t>?</a:t>
            </a:r>
            <a:endParaRPr lang="en-SG" sz="3200" spc="50" dirty="0"/>
          </a:p>
          <a:p>
            <a:pPr marL="542925" indent="-542925">
              <a:lnSpc>
                <a:spcPct val="100000"/>
              </a:lnSpc>
              <a:spcAft>
                <a:spcPts val="0"/>
              </a:spcAft>
              <a:buNone/>
            </a:pPr>
            <a:r>
              <a:rPr lang="en-US" sz="3200" spc="50" dirty="0"/>
              <a:t>3.  The main point is </a:t>
            </a:r>
            <a:r>
              <a:rPr lang="en-US" sz="3200" u="sng" spc="50" dirty="0">
                <a:solidFill>
                  <a:schemeClr val="tx1"/>
                </a:solidFill>
              </a:rPr>
              <a:t>surrender and obedience</a:t>
            </a:r>
            <a:r>
              <a:rPr lang="en-US" sz="3200" spc="50" dirty="0">
                <a:solidFill>
                  <a:schemeClr val="tx1"/>
                </a:solidFill>
              </a:rPr>
              <a:t> </a:t>
            </a:r>
            <a:r>
              <a:rPr lang="en-US" sz="3200" spc="50" dirty="0"/>
              <a:t>and GOD can use us in His plan at this time of history.</a:t>
            </a:r>
            <a:endParaRPr lang="en-SG" sz="3200" spc="50" dirty="0"/>
          </a:p>
          <a:p>
            <a:pPr marL="0" indent="0">
              <a:lnSpc>
                <a:spcPct val="100000"/>
              </a:lnSpc>
              <a:spcBef>
                <a:spcPts val="2400"/>
              </a:spcBef>
              <a:spcAft>
                <a:spcPts val="0"/>
              </a:spcAft>
              <a:buNone/>
            </a:pPr>
            <a:r>
              <a:rPr lang="en-US" sz="3200" spc="50" dirty="0"/>
              <a:t>“</a:t>
            </a:r>
            <a:r>
              <a:rPr lang="en-US" sz="3200" i="1" u="sng" spc="50" dirty="0">
                <a:solidFill>
                  <a:schemeClr val="tx1"/>
                </a:solidFill>
              </a:rPr>
              <a:t>Trust in the LORD</a:t>
            </a:r>
            <a:r>
              <a:rPr lang="en-US" sz="3200" i="1" spc="50" dirty="0">
                <a:solidFill>
                  <a:schemeClr val="tx1"/>
                </a:solidFill>
              </a:rPr>
              <a:t> </a:t>
            </a:r>
            <a:r>
              <a:rPr lang="en-US" sz="3200" i="1" spc="50" dirty="0"/>
              <a:t>with all your heart; and lean not unto your own understanding.  In all your ways </a:t>
            </a:r>
            <a:r>
              <a:rPr lang="en-US" sz="3200" i="1" u="sng" spc="50" dirty="0">
                <a:solidFill>
                  <a:schemeClr val="tx1"/>
                </a:solidFill>
              </a:rPr>
              <a:t>acknowledge Him</a:t>
            </a:r>
            <a:r>
              <a:rPr lang="en-US" sz="3200" i="1" spc="50" dirty="0"/>
              <a:t>, and He shall direct your paths</a:t>
            </a:r>
            <a:r>
              <a:rPr lang="en-US" sz="3200" spc="50" dirty="0"/>
              <a:t>” (Prov. 3:5,6). </a:t>
            </a:r>
            <a:endParaRPr lang="en-SG" sz="3200" spc="50" dirty="0"/>
          </a:p>
        </p:txBody>
      </p:sp>
    </p:spTree>
    <p:extLst>
      <p:ext uri="{BB962C8B-B14F-4D97-AF65-F5344CB8AC3E}">
        <p14:creationId xmlns:p14="http://schemas.microsoft.com/office/powerpoint/2010/main" val="2970706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Title 1"/>
          <p:cNvSpPr>
            <a:spLocks noGrp="1"/>
          </p:cNvSpPr>
          <p:nvPr>
            <p:ph type="title"/>
          </p:nvPr>
        </p:nvSpPr>
        <p:spPr>
          <a:xfrm>
            <a:off x="1127448" y="116632"/>
            <a:ext cx="9144000" cy="747713"/>
          </a:xfrm>
        </p:spPr>
        <p:txBody>
          <a:bodyPr>
            <a:noAutofit/>
          </a:bodyPr>
          <a:lstStyle/>
          <a:p>
            <a:pPr algn="ctr" eaLnBrk="1" hangingPunct="1"/>
            <a:r>
              <a:rPr lang="en-SG" altLang="en-US" sz="3200" dirty="0">
                <a:solidFill>
                  <a:srgbClr val="00B0F0"/>
                </a:solidFill>
                <a:latin typeface="Calibri" panose="020F0502020204030204" pitchFamily="34" charset="0"/>
                <a:cs typeface="Calibri" panose="020F0502020204030204" pitchFamily="34" charset="0"/>
              </a:rPr>
              <a:t>PRAYING THE PSALMS</a:t>
            </a:r>
          </a:p>
        </p:txBody>
      </p:sp>
      <p:sp>
        <p:nvSpPr>
          <p:cNvPr id="3" name="Content Placeholder 2"/>
          <p:cNvSpPr>
            <a:spLocks noGrp="1"/>
          </p:cNvSpPr>
          <p:nvPr>
            <p:ph idx="1"/>
          </p:nvPr>
        </p:nvSpPr>
        <p:spPr>
          <a:xfrm>
            <a:off x="1127448" y="1052736"/>
            <a:ext cx="10085035" cy="5105400"/>
          </a:xfrm>
        </p:spPr>
        <p:txBody>
          <a:bodyPr>
            <a:noAutofit/>
          </a:bodyPr>
          <a:lstStyle/>
          <a:p>
            <a:pPr marL="447675" indent="-447675">
              <a:lnSpc>
                <a:spcPct val="95000"/>
              </a:lnSpc>
              <a:spcBef>
                <a:spcPts val="600"/>
              </a:spcBef>
              <a:spcAft>
                <a:spcPts val="0"/>
              </a:spcAft>
              <a:buFont typeface="+mj-lt"/>
              <a:buAutoNum type="arabicPeriod"/>
              <a:defRPr/>
            </a:pPr>
            <a:r>
              <a:rPr lang="en-SG" sz="3200" dirty="0">
                <a:latin typeface="Calibri" panose="020F0502020204030204" pitchFamily="34" charset="0"/>
                <a:cs typeface="Calibri" panose="020F0502020204030204" pitchFamily="34" charset="0"/>
              </a:rPr>
              <a:t>SAY AND PRAY THEM OUT LOUD.</a:t>
            </a:r>
          </a:p>
          <a:p>
            <a:pPr marL="895350" indent="-447675">
              <a:lnSpc>
                <a:spcPct val="95000"/>
              </a:lnSpc>
              <a:spcBef>
                <a:spcPts val="600"/>
              </a:spcBef>
              <a:spcAft>
                <a:spcPts val="0"/>
              </a:spcAft>
              <a:buClr>
                <a:srgbClr val="00B050"/>
              </a:buClr>
              <a:buFont typeface="+mj-lt"/>
              <a:buAutoNum type="alphaLcPeriod"/>
              <a:defRPr/>
            </a:pPr>
            <a:r>
              <a:rPr lang="en-SG" sz="3200" dirty="0">
                <a:latin typeface="Calibri" panose="020F0502020204030204" pitchFamily="34" charset="0"/>
                <a:cs typeface="Calibri" panose="020F0502020204030204" pitchFamily="34" charset="0"/>
              </a:rPr>
              <a:t>All scriptures is GOD’s breath (2 Tim. 3:16; Jn. 6:63).</a:t>
            </a:r>
          </a:p>
          <a:p>
            <a:pPr marL="895350" indent="-447675">
              <a:lnSpc>
                <a:spcPct val="95000"/>
              </a:lnSpc>
              <a:spcBef>
                <a:spcPts val="600"/>
              </a:spcBef>
              <a:spcAft>
                <a:spcPts val="0"/>
              </a:spcAft>
              <a:buClr>
                <a:srgbClr val="00B050"/>
              </a:buClr>
              <a:buFont typeface="+mj-lt"/>
              <a:buAutoNum type="alphaLcPeriod"/>
              <a:defRPr/>
            </a:pPr>
            <a:r>
              <a:rPr lang="en-SG" sz="3200" dirty="0">
                <a:latin typeface="Calibri" panose="020F0502020204030204" pitchFamily="34" charset="0"/>
                <a:cs typeface="Calibri" panose="020F0502020204030204" pitchFamily="34" charset="0"/>
              </a:rPr>
              <a:t>When we pray, we are using what He wants us to.</a:t>
            </a:r>
          </a:p>
          <a:p>
            <a:pPr marL="895350" indent="-447675">
              <a:lnSpc>
                <a:spcPct val="95000"/>
              </a:lnSpc>
              <a:spcBef>
                <a:spcPts val="600"/>
              </a:spcBef>
              <a:spcAft>
                <a:spcPts val="0"/>
              </a:spcAft>
              <a:buClr>
                <a:srgbClr val="00B050"/>
              </a:buClr>
              <a:buFont typeface="+mj-lt"/>
              <a:buAutoNum type="alphaLcPeriod"/>
              <a:defRPr/>
            </a:pPr>
            <a:r>
              <a:rPr lang="en-SG" sz="3200" dirty="0">
                <a:latin typeface="Calibri" panose="020F0502020204030204" pitchFamily="34" charset="0"/>
                <a:cs typeface="Calibri" panose="020F0502020204030204" pitchFamily="34" charset="0"/>
              </a:rPr>
              <a:t>Read thoughtfully, assenting with the heart.</a:t>
            </a:r>
          </a:p>
          <a:p>
            <a:pPr marL="447675" indent="-447675">
              <a:lnSpc>
                <a:spcPct val="95000"/>
              </a:lnSpc>
              <a:spcBef>
                <a:spcPts val="600"/>
              </a:spcBef>
              <a:spcAft>
                <a:spcPts val="0"/>
              </a:spcAft>
              <a:buNone/>
              <a:defRPr/>
            </a:pPr>
            <a:endParaRPr lang="en-SG" sz="3200" dirty="0">
              <a:latin typeface="Calibri" panose="020F0502020204030204" pitchFamily="34" charset="0"/>
              <a:cs typeface="Calibri" panose="020F0502020204030204" pitchFamily="34" charset="0"/>
            </a:endParaRPr>
          </a:p>
          <a:p>
            <a:pPr marL="447675" indent="-447675">
              <a:lnSpc>
                <a:spcPct val="95000"/>
              </a:lnSpc>
              <a:spcBef>
                <a:spcPts val="600"/>
              </a:spcBef>
              <a:spcAft>
                <a:spcPts val="0"/>
              </a:spcAft>
              <a:buFont typeface="+mj-lt"/>
              <a:buAutoNum type="arabicPeriod" startAt="2"/>
              <a:defRPr/>
            </a:pPr>
            <a:r>
              <a:rPr lang="en-SG" sz="3200" dirty="0">
                <a:latin typeface="Calibri" panose="020F0502020204030204" pitchFamily="34" charset="0"/>
                <a:cs typeface="Calibri" panose="020F0502020204030204" pitchFamily="34" charset="0"/>
              </a:rPr>
              <a:t>GARLAND THEM WITH OUR PRAYERS.</a:t>
            </a:r>
          </a:p>
          <a:p>
            <a:pPr marL="447675" indent="-447675">
              <a:lnSpc>
                <a:spcPct val="95000"/>
              </a:lnSpc>
              <a:spcBef>
                <a:spcPts val="600"/>
              </a:spcBef>
              <a:spcAft>
                <a:spcPts val="0"/>
              </a:spcAft>
              <a:buNone/>
              <a:defRPr/>
            </a:pPr>
            <a:r>
              <a:rPr lang="en-SG" sz="3200" dirty="0">
                <a:latin typeface="Calibri" panose="020F0502020204030204" pitchFamily="34" charset="0"/>
                <a:cs typeface="Calibri" panose="020F0502020204030204" pitchFamily="34" charset="0"/>
              </a:rPr>
              <a:t>	To understand the intent, remember the “Rs”</a:t>
            </a:r>
          </a:p>
          <a:p>
            <a:pPr marL="895350" indent="-447675">
              <a:lnSpc>
                <a:spcPct val="95000"/>
              </a:lnSpc>
              <a:spcBef>
                <a:spcPts val="600"/>
              </a:spcBef>
              <a:spcAft>
                <a:spcPts val="0"/>
              </a:spcAft>
              <a:buClr>
                <a:srgbClr val="00B050"/>
              </a:buClr>
              <a:buFont typeface="+mj-lt"/>
              <a:buAutoNum type="alphaLcPeriod"/>
              <a:defRPr/>
            </a:pPr>
            <a:r>
              <a:rPr lang="en-SG" sz="3200" dirty="0">
                <a:latin typeface="Calibri" panose="020F0502020204030204" pitchFamily="34" charset="0"/>
                <a:cs typeface="Calibri" panose="020F0502020204030204" pitchFamily="34" charset="0"/>
              </a:rPr>
              <a:t>Rejoice – cause to give thanks</a:t>
            </a:r>
          </a:p>
          <a:p>
            <a:pPr marL="895350" indent="-447675">
              <a:lnSpc>
                <a:spcPct val="95000"/>
              </a:lnSpc>
              <a:spcBef>
                <a:spcPts val="600"/>
              </a:spcBef>
              <a:spcAft>
                <a:spcPts val="0"/>
              </a:spcAft>
              <a:buClr>
                <a:srgbClr val="00B050"/>
              </a:buClr>
              <a:buFont typeface="+mj-lt"/>
              <a:buAutoNum type="alphaLcPeriod"/>
              <a:defRPr/>
            </a:pPr>
            <a:r>
              <a:rPr lang="en-SG" sz="3200" dirty="0">
                <a:latin typeface="Calibri" panose="020F0502020204030204" pitchFamily="34" charset="0"/>
                <a:cs typeface="Calibri" panose="020F0502020204030204" pitchFamily="34" charset="0"/>
              </a:rPr>
              <a:t>Repent – reasons to repent</a:t>
            </a:r>
          </a:p>
          <a:p>
            <a:pPr marL="895350" indent="-447675">
              <a:lnSpc>
                <a:spcPct val="95000"/>
              </a:lnSpc>
              <a:spcBef>
                <a:spcPts val="600"/>
              </a:spcBef>
              <a:spcAft>
                <a:spcPts val="0"/>
              </a:spcAft>
              <a:buClr>
                <a:srgbClr val="00B050"/>
              </a:buClr>
              <a:buFont typeface="+mj-lt"/>
              <a:buAutoNum type="alphaLcPeriod"/>
              <a:defRPr/>
            </a:pPr>
            <a:r>
              <a:rPr lang="en-SG" sz="3200" dirty="0">
                <a:latin typeface="Calibri" panose="020F0502020204030204" pitchFamily="34" charset="0"/>
                <a:cs typeface="Calibri" panose="020F0502020204030204" pitchFamily="34" charset="0"/>
              </a:rPr>
              <a:t>Request – prayer for self and others </a:t>
            </a:r>
          </a:p>
        </p:txBody>
      </p:sp>
      <p:sp>
        <p:nvSpPr>
          <p:cNvPr id="23556" name="Slide Number Placeholder 1"/>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BA9EDABD-B3FE-4C30-8F17-6BF0FD155BFB}" type="slidenum">
              <a:rPr lang="en-US" altLang="en-US" smtClean="0">
                <a:solidFill>
                  <a:srgbClr val="FEFFFF"/>
                </a:solidFill>
                <a:latin typeface="Arial" panose="020B0604020202020204" pitchFamily="34" charset="0"/>
              </a:rPr>
              <a:pPr>
                <a:spcBef>
                  <a:spcPct val="0"/>
                </a:spcBef>
                <a:buClrTx/>
                <a:buFontTx/>
                <a:buNone/>
              </a:pPr>
              <a:t>5</a:t>
            </a:fld>
            <a:endParaRPr lang="en-US" altLang="en-US">
              <a:solidFill>
                <a:srgbClr val="FEFFFF"/>
              </a:solidFill>
              <a:latin typeface="Arial" panose="020B0604020202020204" pitchFamily="34" charset="0"/>
            </a:endParaRPr>
          </a:p>
        </p:txBody>
      </p:sp>
    </p:spTree>
    <p:extLst>
      <p:ext uri="{BB962C8B-B14F-4D97-AF65-F5344CB8AC3E}">
        <p14:creationId xmlns:p14="http://schemas.microsoft.com/office/powerpoint/2010/main" val="23074526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838200"/>
            <a:ext cx="8229600" cy="5486400"/>
          </a:xfrm>
        </p:spPr>
        <p:txBody>
          <a:bodyPr>
            <a:noAutofit/>
          </a:bodyPr>
          <a:lstStyle/>
          <a:p>
            <a:pPr marL="542925" indent="-542925">
              <a:lnSpc>
                <a:spcPct val="100000"/>
              </a:lnSpc>
              <a:spcBef>
                <a:spcPts val="600"/>
              </a:spcBef>
              <a:spcAft>
                <a:spcPts val="0"/>
              </a:spcAft>
              <a:buNone/>
            </a:pPr>
            <a:r>
              <a:rPr lang="en-US" sz="3200" spc="50" dirty="0"/>
              <a:t>1.	All to JESUS I surrender, </a:t>
            </a:r>
          </a:p>
          <a:p>
            <a:pPr marL="542925" indent="-542925">
              <a:lnSpc>
                <a:spcPct val="100000"/>
              </a:lnSpc>
              <a:spcBef>
                <a:spcPts val="600"/>
              </a:spcBef>
              <a:spcAft>
                <a:spcPts val="0"/>
              </a:spcAft>
              <a:buNone/>
            </a:pPr>
            <a:r>
              <a:rPr lang="en-US" sz="3200" spc="50" dirty="0"/>
              <a:t>	All to Him I freely give;</a:t>
            </a:r>
            <a:endParaRPr lang="en-SG" sz="3200" spc="50" dirty="0"/>
          </a:p>
          <a:p>
            <a:pPr marL="542925" indent="-542925">
              <a:lnSpc>
                <a:spcPct val="100000"/>
              </a:lnSpc>
              <a:spcBef>
                <a:spcPts val="600"/>
              </a:spcBef>
              <a:spcAft>
                <a:spcPts val="0"/>
              </a:spcAft>
              <a:buNone/>
            </a:pPr>
            <a:r>
              <a:rPr lang="en-US" sz="3200" spc="50" dirty="0"/>
              <a:t>	I will ever love and trust Him, </a:t>
            </a:r>
          </a:p>
          <a:p>
            <a:pPr marL="542925" indent="-542925">
              <a:lnSpc>
                <a:spcPct val="100000"/>
              </a:lnSpc>
              <a:spcBef>
                <a:spcPts val="600"/>
              </a:spcBef>
              <a:spcAft>
                <a:spcPts val="0"/>
              </a:spcAft>
              <a:buNone/>
            </a:pPr>
            <a:r>
              <a:rPr lang="en-US" sz="3200" spc="50" dirty="0"/>
              <a:t>	In His presence daily live. </a:t>
            </a:r>
          </a:p>
          <a:p>
            <a:pPr marL="0" indent="0">
              <a:lnSpc>
                <a:spcPct val="100000"/>
              </a:lnSpc>
              <a:spcBef>
                <a:spcPts val="600"/>
              </a:spcBef>
              <a:spcAft>
                <a:spcPts val="0"/>
              </a:spcAft>
              <a:buNone/>
            </a:pPr>
            <a:endParaRPr lang="en-US" sz="3200" spc="50" dirty="0"/>
          </a:p>
          <a:p>
            <a:pPr marL="0" indent="0">
              <a:lnSpc>
                <a:spcPct val="100000"/>
              </a:lnSpc>
              <a:spcBef>
                <a:spcPts val="600"/>
              </a:spcBef>
              <a:spcAft>
                <a:spcPts val="0"/>
              </a:spcAft>
              <a:buNone/>
            </a:pPr>
            <a:r>
              <a:rPr lang="en-US" sz="3200" b="1" spc="50" dirty="0"/>
              <a:t>Chorus</a:t>
            </a:r>
            <a:r>
              <a:rPr lang="en-US" sz="3200" spc="50" dirty="0"/>
              <a:t>:  </a:t>
            </a:r>
          </a:p>
          <a:p>
            <a:pPr marL="0" indent="0">
              <a:lnSpc>
                <a:spcPct val="100000"/>
              </a:lnSpc>
              <a:spcBef>
                <a:spcPts val="600"/>
              </a:spcBef>
              <a:spcAft>
                <a:spcPts val="0"/>
              </a:spcAft>
              <a:buNone/>
            </a:pPr>
            <a:r>
              <a:rPr lang="en-US" sz="3200" spc="50" dirty="0"/>
              <a:t>I surrender all (2)</a:t>
            </a:r>
            <a:endParaRPr lang="en-SG" sz="3200" spc="50" dirty="0"/>
          </a:p>
          <a:p>
            <a:pPr marL="0" indent="0">
              <a:lnSpc>
                <a:spcPct val="100000"/>
              </a:lnSpc>
              <a:spcBef>
                <a:spcPts val="600"/>
              </a:spcBef>
              <a:spcAft>
                <a:spcPts val="0"/>
              </a:spcAft>
              <a:buNone/>
            </a:pPr>
            <a:r>
              <a:rPr lang="en-US" sz="3200" spc="50" dirty="0"/>
              <a:t>All to Thee, my blessed Savior</a:t>
            </a:r>
            <a:endParaRPr lang="en-SG" sz="3200" spc="50" dirty="0"/>
          </a:p>
          <a:p>
            <a:pPr marL="0" indent="0">
              <a:lnSpc>
                <a:spcPct val="100000"/>
              </a:lnSpc>
              <a:spcBef>
                <a:spcPts val="600"/>
              </a:spcBef>
              <a:spcAft>
                <a:spcPts val="0"/>
              </a:spcAft>
              <a:buNone/>
            </a:pPr>
            <a:r>
              <a:rPr lang="en-US" sz="3200" spc="50" dirty="0"/>
              <a:t>I surrender all</a:t>
            </a:r>
            <a:endParaRPr lang="en-SG" sz="3200" spc="50" dirty="0"/>
          </a:p>
          <a:p>
            <a:endParaRPr lang="en-SG" dirty="0"/>
          </a:p>
        </p:txBody>
      </p:sp>
    </p:spTree>
    <p:extLst>
      <p:ext uri="{BB962C8B-B14F-4D97-AF65-F5344CB8AC3E}">
        <p14:creationId xmlns:p14="http://schemas.microsoft.com/office/powerpoint/2010/main" val="23694995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838200"/>
            <a:ext cx="8229600" cy="5486400"/>
          </a:xfrm>
        </p:spPr>
        <p:txBody>
          <a:bodyPr>
            <a:noAutofit/>
          </a:bodyPr>
          <a:lstStyle/>
          <a:p>
            <a:pPr marL="542925" indent="-542925">
              <a:lnSpc>
                <a:spcPct val="100000"/>
              </a:lnSpc>
              <a:spcBef>
                <a:spcPts val="600"/>
              </a:spcBef>
              <a:spcAft>
                <a:spcPts val="0"/>
              </a:spcAft>
              <a:buNone/>
            </a:pPr>
            <a:r>
              <a:rPr lang="en-US" sz="3200" spc="50" dirty="0"/>
              <a:t>2.	All to JESUS I surrender, </a:t>
            </a:r>
          </a:p>
          <a:p>
            <a:pPr marL="542925" indent="-542925">
              <a:lnSpc>
                <a:spcPct val="100000"/>
              </a:lnSpc>
              <a:spcBef>
                <a:spcPts val="600"/>
              </a:spcBef>
              <a:spcAft>
                <a:spcPts val="0"/>
              </a:spcAft>
              <a:buNone/>
            </a:pPr>
            <a:r>
              <a:rPr lang="en-US" sz="3200" spc="50" dirty="0"/>
              <a:t>	Make me, Savior, wholly Thine;</a:t>
            </a:r>
            <a:endParaRPr lang="en-SG" sz="3200" spc="50" dirty="0"/>
          </a:p>
          <a:p>
            <a:pPr marL="542925" indent="-542925">
              <a:lnSpc>
                <a:spcPct val="100000"/>
              </a:lnSpc>
              <a:spcBef>
                <a:spcPts val="600"/>
              </a:spcBef>
              <a:spcAft>
                <a:spcPts val="0"/>
              </a:spcAft>
              <a:buNone/>
            </a:pPr>
            <a:r>
              <a:rPr lang="en-US" sz="3200" spc="50" dirty="0"/>
              <a:t>	Let me feel Thy Holy Spirit, </a:t>
            </a:r>
          </a:p>
          <a:p>
            <a:pPr marL="542925" indent="-542925">
              <a:lnSpc>
                <a:spcPct val="100000"/>
              </a:lnSpc>
              <a:spcBef>
                <a:spcPts val="600"/>
              </a:spcBef>
              <a:spcAft>
                <a:spcPts val="0"/>
              </a:spcAft>
              <a:buNone/>
            </a:pPr>
            <a:r>
              <a:rPr lang="en-US" sz="3200" spc="50" dirty="0"/>
              <a:t>	Truly know that Thou are mine.</a:t>
            </a:r>
            <a:endParaRPr lang="en-SG" sz="3200" spc="50" dirty="0"/>
          </a:p>
          <a:p>
            <a:pPr>
              <a:lnSpc>
                <a:spcPct val="100000"/>
              </a:lnSpc>
              <a:spcBef>
                <a:spcPts val="600"/>
              </a:spcBef>
              <a:spcAft>
                <a:spcPts val="0"/>
              </a:spcAft>
            </a:pPr>
            <a:endParaRPr lang="en-US" sz="3200" spc="50" dirty="0"/>
          </a:p>
          <a:p>
            <a:pPr marL="0" indent="0">
              <a:lnSpc>
                <a:spcPct val="100000"/>
              </a:lnSpc>
              <a:spcBef>
                <a:spcPts val="600"/>
              </a:spcBef>
              <a:spcAft>
                <a:spcPts val="0"/>
              </a:spcAft>
              <a:buNone/>
            </a:pPr>
            <a:r>
              <a:rPr lang="en-US" sz="3200" b="1" spc="50" dirty="0"/>
              <a:t>Chorus:  </a:t>
            </a:r>
          </a:p>
          <a:p>
            <a:pPr marL="0" indent="0">
              <a:lnSpc>
                <a:spcPct val="100000"/>
              </a:lnSpc>
              <a:spcBef>
                <a:spcPts val="600"/>
              </a:spcBef>
              <a:spcAft>
                <a:spcPts val="0"/>
              </a:spcAft>
              <a:buNone/>
            </a:pPr>
            <a:r>
              <a:rPr lang="en-US" sz="3200" spc="50" dirty="0"/>
              <a:t>I surrender all (2)</a:t>
            </a:r>
            <a:endParaRPr lang="en-SG" sz="3200" spc="50" dirty="0"/>
          </a:p>
          <a:p>
            <a:pPr marL="0" indent="0">
              <a:lnSpc>
                <a:spcPct val="100000"/>
              </a:lnSpc>
              <a:spcBef>
                <a:spcPts val="600"/>
              </a:spcBef>
              <a:spcAft>
                <a:spcPts val="0"/>
              </a:spcAft>
              <a:buNone/>
            </a:pPr>
            <a:r>
              <a:rPr lang="en-US" sz="3200" spc="50" dirty="0"/>
              <a:t>All to Thee, my blessed Savior</a:t>
            </a:r>
            <a:endParaRPr lang="en-SG" sz="3200" spc="50" dirty="0"/>
          </a:p>
          <a:p>
            <a:pPr marL="0" indent="0">
              <a:lnSpc>
                <a:spcPct val="100000"/>
              </a:lnSpc>
              <a:spcBef>
                <a:spcPts val="600"/>
              </a:spcBef>
              <a:spcAft>
                <a:spcPts val="0"/>
              </a:spcAft>
              <a:buNone/>
            </a:pPr>
            <a:r>
              <a:rPr lang="en-US" sz="3200" spc="50" dirty="0"/>
              <a:t>I surrender all</a:t>
            </a:r>
            <a:endParaRPr lang="en-SG" dirty="0"/>
          </a:p>
        </p:txBody>
      </p:sp>
    </p:spTree>
    <p:extLst>
      <p:ext uri="{BB962C8B-B14F-4D97-AF65-F5344CB8AC3E}">
        <p14:creationId xmlns:p14="http://schemas.microsoft.com/office/powerpoint/2010/main" val="213009738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838200"/>
            <a:ext cx="8229600" cy="5486400"/>
          </a:xfrm>
        </p:spPr>
        <p:txBody>
          <a:bodyPr>
            <a:noAutofit/>
          </a:bodyPr>
          <a:lstStyle/>
          <a:p>
            <a:pPr marL="447675" indent="-447675">
              <a:lnSpc>
                <a:spcPct val="100000"/>
              </a:lnSpc>
              <a:spcBef>
                <a:spcPts val="600"/>
              </a:spcBef>
              <a:spcAft>
                <a:spcPts val="0"/>
              </a:spcAft>
              <a:buNone/>
            </a:pPr>
            <a:r>
              <a:rPr lang="en-US" sz="3200" spc="50" dirty="0"/>
              <a:t>3.	All to JESUS I surrender, </a:t>
            </a:r>
          </a:p>
          <a:p>
            <a:pPr marL="447675" indent="0">
              <a:lnSpc>
                <a:spcPct val="100000"/>
              </a:lnSpc>
              <a:spcBef>
                <a:spcPts val="600"/>
              </a:spcBef>
              <a:spcAft>
                <a:spcPts val="0"/>
              </a:spcAft>
              <a:buNone/>
            </a:pPr>
            <a:r>
              <a:rPr lang="en-US" sz="3200" spc="50" dirty="0"/>
              <a:t>LORD, I give myself to Thee;</a:t>
            </a:r>
            <a:endParaRPr lang="en-SG" sz="3200" spc="50" dirty="0"/>
          </a:p>
          <a:p>
            <a:pPr marL="447675" indent="0">
              <a:lnSpc>
                <a:spcPct val="100000"/>
              </a:lnSpc>
              <a:spcBef>
                <a:spcPts val="600"/>
              </a:spcBef>
              <a:spcAft>
                <a:spcPts val="0"/>
              </a:spcAft>
              <a:buNone/>
            </a:pPr>
            <a:r>
              <a:rPr lang="en-US" sz="3200" spc="50" dirty="0"/>
              <a:t>Fill me with Thy love and power, </a:t>
            </a:r>
          </a:p>
          <a:p>
            <a:pPr marL="447675" indent="0">
              <a:lnSpc>
                <a:spcPct val="100000"/>
              </a:lnSpc>
              <a:spcBef>
                <a:spcPts val="600"/>
              </a:spcBef>
              <a:spcAft>
                <a:spcPts val="0"/>
              </a:spcAft>
              <a:buNone/>
            </a:pPr>
            <a:r>
              <a:rPr lang="en-US" sz="3200" spc="50" dirty="0"/>
              <a:t>Let Thy blessing fall on me.</a:t>
            </a:r>
          </a:p>
          <a:p>
            <a:pPr marL="0" indent="0">
              <a:lnSpc>
                <a:spcPct val="100000"/>
              </a:lnSpc>
              <a:spcBef>
                <a:spcPts val="600"/>
              </a:spcBef>
              <a:spcAft>
                <a:spcPts val="0"/>
              </a:spcAft>
              <a:buNone/>
            </a:pPr>
            <a:endParaRPr lang="en-US" sz="3200" spc="50" dirty="0"/>
          </a:p>
          <a:p>
            <a:pPr marL="0" indent="0">
              <a:lnSpc>
                <a:spcPct val="100000"/>
              </a:lnSpc>
              <a:spcBef>
                <a:spcPts val="600"/>
              </a:spcBef>
              <a:spcAft>
                <a:spcPts val="0"/>
              </a:spcAft>
              <a:buNone/>
            </a:pPr>
            <a:r>
              <a:rPr lang="en-US" sz="3200" b="1" spc="50" dirty="0"/>
              <a:t>Chorus:  </a:t>
            </a:r>
          </a:p>
          <a:p>
            <a:pPr marL="0" indent="0">
              <a:lnSpc>
                <a:spcPct val="100000"/>
              </a:lnSpc>
              <a:spcBef>
                <a:spcPts val="600"/>
              </a:spcBef>
              <a:spcAft>
                <a:spcPts val="0"/>
              </a:spcAft>
              <a:buNone/>
            </a:pPr>
            <a:r>
              <a:rPr lang="en-US" sz="3200" spc="50" dirty="0"/>
              <a:t>I surrender all (2)</a:t>
            </a:r>
            <a:endParaRPr lang="en-SG" sz="3200" spc="50" dirty="0"/>
          </a:p>
          <a:p>
            <a:pPr marL="0" indent="0">
              <a:lnSpc>
                <a:spcPct val="100000"/>
              </a:lnSpc>
              <a:spcBef>
                <a:spcPts val="600"/>
              </a:spcBef>
              <a:spcAft>
                <a:spcPts val="0"/>
              </a:spcAft>
              <a:buNone/>
            </a:pPr>
            <a:r>
              <a:rPr lang="en-US" sz="3200" spc="50" dirty="0"/>
              <a:t>All to Thee, my blessed Savior</a:t>
            </a:r>
            <a:endParaRPr lang="en-SG" sz="3200" spc="50" dirty="0"/>
          </a:p>
          <a:p>
            <a:pPr marL="0" indent="0">
              <a:lnSpc>
                <a:spcPct val="100000"/>
              </a:lnSpc>
              <a:spcBef>
                <a:spcPts val="600"/>
              </a:spcBef>
              <a:spcAft>
                <a:spcPts val="0"/>
              </a:spcAft>
              <a:buNone/>
            </a:pPr>
            <a:r>
              <a:rPr lang="en-US" sz="3200" spc="50" dirty="0"/>
              <a:t>I surrender all.</a:t>
            </a:r>
            <a:endParaRPr lang="en-SG" b="1" spc="5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986803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Title 1"/>
          <p:cNvSpPr>
            <a:spLocks noGrp="1"/>
          </p:cNvSpPr>
          <p:nvPr>
            <p:ph type="title"/>
          </p:nvPr>
        </p:nvSpPr>
        <p:spPr>
          <a:xfrm>
            <a:off x="3467100" y="2074864"/>
            <a:ext cx="6591300" cy="1468437"/>
          </a:xfrm>
        </p:spPr>
        <p:txBody>
          <a:bodyPr>
            <a:normAutofit fontScale="90000"/>
          </a:bodyPr>
          <a:lstStyle/>
          <a:p>
            <a:pPr eaLnBrk="1" hangingPunct="1"/>
            <a:br>
              <a:rPr lang="en-US" altLang="en-US"/>
            </a:br>
            <a:endParaRPr lang="en-US" altLang="en-US"/>
          </a:p>
        </p:txBody>
      </p:sp>
      <p:sp>
        <p:nvSpPr>
          <p:cNvPr id="3" name="Text Placeholder 2"/>
          <p:cNvSpPr>
            <a:spLocks noGrp="1"/>
          </p:cNvSpPr>
          <p:nvPr>
            <p:ph type="body" idx="1"/>
          </p:nvPr>
        </p:nvSpPr>
        <p:spPr>
          <a:xfrm>
            <a:off x="1509514" y="990600"/>
            <a:ext cx="9612560" cy="5469185"/>
          </a:xfrm>
          <a:noFill/>
        </p:spPr>
        <p:txBody>
          <a:bodyPr>
            <a:noAutofit/>
          </a:bodyPr>
          <a:lstStyle/>
          <a:p>
            <a:pPr>
              <a:spcAft>
                <a:spcPts val="0"/>
              </a:spcAft>
              <a:buClr>
                <a:schemeClr val="accent3"/>
              </a:buClr>
              <a:defRPr/>
            </a:pPr>
            <a:r>
              <a:rPr lang="en-US" sz="3200" cap="none" spc="50" dirty="0">
                <a:solidFill>
                  <a:schemeClr val="tx1"/>
                </a:solidFill>
                <a:latin typeface="Calibri" panose="020F0502020204030204" pitchFamily="34" charset="0"/>
                <a:cs typeface="Calibri" panose="020F0502020204030204" pitchFamily="34" charset="0"/>
              </a:rPr>
              <a:t>Please read Psalm 121 and observe and write down the following:</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Truths about GOD to meditate</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Something to praise GOD for</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A promise to believe</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An example to follow</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An example to avoid</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A needed change of attitude  </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A verse to memorize </a:t>
            </a:r>
          </a:p>
          <a:p>
            <a:pPr marL="895350" indent="-546100">
              <a:lnSpc>
                <a:spcPct val="100000"/>
              </a:lnSpc>
              <a:spcBef>
                <a:spcPts val="600"/>
              </a:spcBef>
              <a:spcAft>
                <a:spcPts val="0"/>
              </a:spcAft>
              <a:buClrTx/>
              <a:buFont typeface="+mj-lt"/>
              <a:buAutoNum type="arabicPeriod"/>
              <a:defRPr/>
            </a:pPr>
            <a:r>
              <a:rPr lang="en-US" sz="3200" cap="none" spc="50" dirty="0">
                <a:solidFill>
                  <a:schemeClr val="tx1"/>
                </a:solidFill>
                <a:latin typeface="Calibri" panose="020F0502020204030204" pitchFamily="34" charset="0"/>
                <a:cs typeface="Calibri" panose="020F0502020204030204" pitchFamily="34" charset="0"/>
              </a:rPr>
              <a:t>A prayer using the lessons learnt</a:t>
            </a:r>
            <a:endParaRPr lang="en-US" sz="3200" cap="none" spc="50" dirty="0">
              <a:solidFill>
                <a:schemeClr val="bg1"/>
              </a:solidFill>
            </a:endParaRPr>
          </a:p>
        </p:txBody>
      </p:sp>
      <p:sp>
        <p:nvSpPr>
          <p:cNvPr id="95237" name="Slide Number Placeholder 1"/>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36FE20EC-8700-4ECF-9C45-5618D8054F64}" type="slidenum">
              <a:rPr lang="en-US" altLang="en-US" smtClean="0">
                <a:solidFill>
                  <a:srgbClr val="FEFFFF"/>
                </a:solidFill>
                <a:latin typeface="Arial" panose="020B0604020202020204" pitchFamily="34" charset="0"/>
              </a:rPr>
              <a:pPr>
                <a:spcBef>
                  <a:spcPct val="0"/>
                </a:spcBef>
                <a:buClrTx/>
                <a:buFontTx/>
                <a:buNone/>
              </a:pPr>
              <a:t>53</a:t>
            </a:fld>
            <a:endParaRPr lang="en-US" altLang="en-US">
              <a:solidFill>
                <a:srgbClr val="FEFFFF"/>
              </a:solidFill>
              <a:latin typeface="Arial" panose="020B0604020202020204" pitchFamily="34" charset="0"/>
            </a:endParaRPr>
          </a:p>
        </p:txBody>
      </p:sp>
      <p:sp>
        <p:nvSpPr>
          <p:cNvPr id="95236" name="Rectangle 2"/>
          <p:cNvSpPr txBox="1">
            <a:spLocks/>
          </p:cNvSpPr>
          <p:nvPr/>
        </p:nvSpPr>
        <p:spPr bwMode="auto">
          <a:xfrm>
            <a:off x="1524000" y="260648"/>
            <a:ext cx="9144000"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defTabSz="45720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defTabSz="4572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defTabSz="4572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defTabSz="4572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n-US" altLang="en-US" sz="4400" dirty="0">
                <a:solidFill>
                  <a:srgbClr val="C00000"/>
                </a:solidFill>
                <a:latin typeface="Calibri" panose="020F0502020204030204" pitchFamily="34" charset="0"/>
                <a:cs typeface="Calibri" panose="020F0502020204030204" pitchFamily="34" charset="0"/>
              </a:rPr>
              <a:t>QUESTION</a:t>
            </a:r>
            <a:r>
              <a:rPr lang="en-US" altLang="en-US" sz="4000" dirty="0">
                <a:solidFill>
                  <a:srgbClr val="00B0F0"/>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9343532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728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85498" y="431867"/>
            <a:ext cx="3126726" cy="3346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Rounded Corners 4"/>
          <p:cNvSpPr/>
          <p:nvPr/>
        </p:nvSpPr>
        <p:spPr>
          <a:xfrm>
            <a:off x="2021029" y="3780085"/>
            <a:ext cx="8568952" cy="2825750"/>
          </a:xfrm>
          <a:prstGeom prst="roundRect">
            <a:avLst/>
          </a:prstGeom>
          <a:solidFill>
            <a:srgbClr val="FFFF00"/>
          </a:solidFill>
          <a:ln>
            <a:solidFill>
              <a:srgbClr val="FFFF00"/>
            </a:solidFill>
          </a:ln>
          <a:effectLst>
            <a:outerShdw blurRad="50800" dist="635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135731" lvl="1" defTabSz="685800">
              <a:lnSpc>
                <a:spcPct val="120000"/>
              </a:lnSpc>
              <a:defRPr/>
            </a:pPr>
            <a:r>
              <a:rPr lang="en-SG" sz="3300" dirty="0">
                <a:solidFill>
                  <a:prstClr val="black"/>
                </a:solidFill>
                <a:latin typeface="Calibri" panose="020F0502020204030204"/>
              </a:rPr>
              <a:t>Email: </a:t>
            </a:r>
            <a:r>
              <a:rPr lang="en-SG" sz="3300" dirty="0">
                <a:solidFill>
                  <a:prstClr val="black"/>
                </a:solidFill>
                <a:latin typeface="Calibri" panose="020F0502020204030204"/>
                <a:hlinkClick r:id="rId3"/>
              </a:rPr>
              <a:t>gohsengfong@hotmail.com</a:t>
            </a:r>
            <a:endParaRPr lang="en-SG" sz="3300" dirty="0">
              <a:solidFill>
                <a:prstClr val="black"/>
              </a:solidFill>
              <a:latin typeface="Calibri" panose="020F0502020204030204"/>
            </a:endParaRPr>
          </a:p>
          <a:p>
            <a:pPr marL="135731" lvl="1" defTabSz="685800">
              <a:lnSpc>
                <a:spcPct val="120000"/>
              </a:lnSpc>
              <a:defRPr/>
            </a:pPr>
            <a:r>
              <a:rPr lang="en-SG" sz="3300" dirty="0">
                <a:solidFill>
                  <a:prstClr val="black"/>
                </a:solidFill>
                <a:latin typeface="Calibri" panose="020F0502020204030204"/>
              </a:rPr>
              <a:t>WhatsApp: </a:t>
            </a:r>
            <a:r>
              <a:rPr lang="en-SG" sz="3300" dirty="0">
                <a:solidFill>
                  <a:srgbClr val="5B9BD5">
                    <a:lumMod val="75000"/>
                  </a:srgbClr>
                </a:solidFill>
                <a:latin typeface="Calibri" panose="020F0502020204030204"/>
              </a:rPr>
              <a:t>+65-98207783</a:t>
            </a:r>
          </a:p>
          <a:p>
            <a:pPr marL="135731" lvl="1" defTabSz="685800">
              <a:lnSpc>
                <a:spcPct val="120000"/>
              </a:lnSpc>
              <a:defRPr/>
            </a:pPr>
            <a:r>
              <a:rPr lang="en-SG" sz="3300" dirty="0">
                <a:solidFill>
                  <a:prstClr val="black"/>
                </a:solidFill>
                <a:latin typeface="Calibri" panose="020F0502020204030204"/>
              </a:rPr>
              <a:t>Website: </a:t>
            </a:r>
            <a:r>
              <a:rPr lang="en-SG" sz="3300" dirty="0">
                <a:solidFill>
                  <a:prstClr val="black"/>
                </a:solidFill>
                <a:latin typeface="Calibri" panose="020F0502020204030204"/>
                <a:hlinkClick r:id="rId4"/>
              </a:rPr>
              <a:t>www.faithatworkfellowship.org</a:t>
            </a:r>
            <a:endParaRPr lang="en-SG" sz="2400" dirty="0">
              <a:solidFill>
                <a:prstClr val="black"/>
              </a:solidFill>
              <a:latin typeface="Calibri" panose="020F0502020204030204"/>
            </a:endParaRPr>
          </a:p>
        </p:txBody>
      </p:sp>
      <p:sp>
        <p:nvSpPr>
          <p:cNvPr id="97284" name="Slide Number Placeholder 1"/>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8245C849-28EA-4DB5-85CC-9A776861F11A}" type="slidenum">
              <a:rPr lang="en-SG" altLang="en-US" smtClean="0">
                <a:solidFill>
                  <a:srgbClr val="FEFFFF"/>
                </a:solidFill>
                <a:latin typeface="Arial" panose="020B0604020202020204" pitchFamily="34" charset="0"/>
              </a:rPr>
              <a:pPr>
                <a:spcBef>
                  <a:spcPct val="0"/>
                </a:spcBef>
                <a:buClrTx/>
                <a:buFontTx/>
                <a:buNone/>
              </a:pPr>
              <a:t>54</a:t>
            </a:fld>
            <a:endParaRPr lang="en-SG" altLang="en-US">
              <a:solidFill>
                <a:srgbClr val="FEFFFF"/>
              </a:solidFill>
              <a:latin typeface="Arial" panose="020B0604020202020204" pitchFamily="34" charset="0"/>
            </a:endParaRPr>
          </a:p>
        </p:txBody>
      </p:sp>
    </p:spTree>
    <p:extLst>
      <p:ext uri="{BB962C8B-B14F-4D97-AF65-F5344CB8AC3E}">
        <p14:creationId xmlns:p14="http://schemas.microsoft.com/office/powerpoint/2010/main" val="2775039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16632"/>
            <a:ext cx="9144000" cy="747713"/>
          </a:xfrm>
        </p:spPr>
        <p:txBody>
          <a:bodyPr>
            <a:normAutofit/>
          </a:bodyPr>
          <a:lstStyle/>
          <a:p>
            <a:pPr algn="ctr" eaLnBrk="1" hangingPunct="1"/>
            <a:r>
              <a:rPr lang="en-SG" altLang="en-US" sz="3200" dirty="0">
                <a:solidFill>
                  <a:srgbClr val="00B0F0"/>
                </a:solidFill>
                <a:latin typeface="Calibri" panose="020F0502020204030204" pitchFamily="34" charset="0"/>
                <a:cs typeface="Calibri" panose="020F0502020204030204" pitchFamily="34" charset="0"/>
              </a:rPr>
              <a:t>PRAYING THE PSALMS</a:t>
            </a:r>
          </a:p>
        </p:txBody>
      </p:sp>
      <p:sp>
        <p:nvSpPr>
          <p:cNvPr id="24579" name="Content Placeholder 2"/>
          <p:cNvSpPr>
            <a:spLocks noGrp="1"/>
          </p:cNvSpPr>
          <p:nvPr>
            <p:ph idx="1"/>
          </p:nvPr>
        </p:nvSpPr>
        <p:spPr>
          <a:xfrm>
            <a:off x="977210" y="938981"/>
            <a:ext cx="10189132" cy="5520804"/>
          </a:xfrm>
        </p:spPr>
        <p:txBody>
          <a:bodyPr>
            <a:noAutofit/>
          </a:bodyPr>
          <a:lstStyle/>
          <a:p>
            <a:pPr marL="447675" indent="-447675">
              <a:spcBef>
                <a:spcPts val="600"/>
              </a:spcBef>
              <a:buClrTx/>
              <a:buFont typeface="+mj-lt"/>
              <a:buAutoNum type="arabicPeriod" startAt="3"/>
              <a:defRPr/>
            </a:pPr>
            <a:r>
              <a:rPr lang="en-SG" altLang="en-US" sz="3200" dirty="0">
                <a:latin typeface="Calibri" panose="020F0502020204030204" pitchFamily="34" charset="0"/>
                <a:cs typeface="Calibri" panose="020F0502020204030204" pitchFamily="34" charset="0"/>
              </a:rPr>
              <a:t>LEARN THEM BY HEART.</a:t>
            </a:r>
          </a:p>
          <a:p>
            <a:pPr marL="990600" indent="-542925">
              <a:spcBef>
                <a:spcPts val="600"/>
              </a:spcBef>
              <a:buClr>
                <a:srgbClr val="00B050"/>
              </a:buClr>
              <a:buFont typeface="+mj-lt"/>
              <a:buAutoNum type="alphaLcPeriod"/>
              <a:defRPr/>
            </a:pPr>
            <a:r>
              <a:rPr lang="en-SG" altLang="en-US" sz="3200" dirty="0">
                <a:latin typeface="Calibri" panose="020F0502020204030204" pitchFamily="34" charset="0"/>
                <a:cs typeface="Calibri" panose="020F0502020204030204" pitchFamily="34" charset="0"/>
              </a:rPr>
              <a:t>Memorise and make the words our words.</a:t>
            </a:r>
          </a:p>
          <a:p>
            <a:pPr marL="990600" indent="-542925">
              <a:spcBef>
                <a:spcPts val="600"/>
              </a:spcBef>
              <a:buClr>
                <a:srgbClr val="00B050"/>
              </a:buClr>
              <a:buFont typeface="+mj-lt"/>
              <a:buAutoNum type="alphaLcPeriod"/>
              <a:defRPr/>
            </a:pPr>
            <a:r>
              <a:rPr lang="en-SG" altLang="en-US" sz="3200" dirty="0">
                <a:latin typeface="Calibri" panose="020F0502020204030204" pitchFamily="34" charset="0"/>
                <a:cs typeface="Calibri" panose="020F0502020204030204" pitchFamily="34" charset="0"/>
              </a:rPr>
              <a:t>Recite them as if we have written them ourselves.</a:t>
            </a:r>
          </a:p>
          <a:p>
            <a:pPr marL="990600" indent="-542925">
              <a:spcBef>
                <a:spcPts val="600"/>
              </a:spcBef>
              <a:buClr>
                <a:srgbClr val="00B050"/>
              </a:buClr>
              <a:buFont typeface="+mj-lt"/>
              <a:buAutoNum type="alphaLcPeriod"/>
              <a:defRPr/>
            </a:pPr>
            <a:r>
              <a:rPr lang="en-SG" altLang="en-US" sz="3200" dirty="0">
                <a:latin typeface="Calibri" panose="020F0502020204030204" pitchFamily="34" charset="0"/>
                <a:cs typeface="Calibri" panose="020F0502020204030204" pitchFamily="34" charset="0"/>
              </a:rPr>
              <a:t>Soak them in by repeated Spirit-enlightened thoughts.</a:t>
            </a:r>
          </a:p>
          <a:p>
            <a:pPr marL="990600" indent="-542925">
              <a:spcBef>
                <a:spcPts val="600"/>
              </a:spcBef>
              <a:buClr>
                <a:srgbClr val="00B050"/>
              </a:buClr>
              <a:buFont typeface="+mj-lt"/>
              <a:buAutoNum type="alphaLcPeriod"/>
              <a:defRPr/>
            </a:pPr>
            <a:r>
              <a:rPr lang="en-SG" altLang="en-US" sz="3200" dirty="0">
                <a:latin typeface="Calibri" panose="020F0502020204030204" pitchFamily="34" charset="0"/>
                <a:cs typeface="Calibri" panose="020F0502020204030204" pitchFamily="34" charset="0"/>
              </a:rPr>
              <a:t>Seek to apply them by obedience and faith.</a:t>
            </a:r>
          </a:p>
          <a:p>
            <a:pPr marL="0" indent="0">
              <a:lnSpc>
                <a:spcPct val="100000"/>
              </a:lnSpc>
              <a:spcBef>
                <a:spcPts val="2400"/>
              </a:spcBef>
              <a:spcAft>
                <a:spcPts val="0"/>
              </a:spcAft>
              <a:buNone/>
              <a:defRPr/>
            </a:pPr>
            <a:r>
              <a:rPr lang="en-SG" sz="3200" dirty="0">
                <a:latin typeface="Calibri" panose="020F0502020204030204" pitchFamily="34" charset="0"/>
                <a:cs typeface="Calibri" panose="020F0502020204030204" pitchFamily="34" charset="0"/>
              </a:rPr>
              <a:t>(Jos 1:8)  </a:t>
            </a:r>
            <a:r>
              <a:rPr lang="en-SG" sz="3200" i="1" dirty="0">
                <a:latin typeface="Calibri" panose="020F0502020204030204" pitchFamily="34" charset="0"/>
                <a:cs typeface="Calibri" panose="020F0502020204030204" pitchFamily="34" charset="0"/>
              </a:rPr>
              <a:t>This book of the law shall not depart out of thy mouth; but thou shalt </a:t>
            </a:r>
            <a:r>
              <a:rPr lang="en-SG" sz="3200" i="1" u="sng" dirty="0">
                <a:latin typeface="Calibri" panose="020F0502020204030204" pitchFamily="34" charset="0"/>
                <a:cs typeface="Calibri" panose="020F0502020204030204" pitchFamily="34" charset="0"/>
              </a:rPr>
              <a:t>meditate therein day and night</a:t>
            </a:r>
            <a:r>
              <a:rPr lang="en-SG" sz="3200" i="1" dirty="0">
                <a:latin typeface="Calibri" panose="020F0502020204030204" pitchFamily="34" charset="0"/>
                <a:cs typeface="Calibri" panose="020F0502020204030204" pitchFamily="34" charset="0"/>
              </a:rPr>
              <a:t>, that thou may </a:t>
            </a:r>
            <a:r>
              <a:rPr lang="en-SG" sz="3200" i="1" u="sng" dirty="0">
                <a:latin typeface="Calibri" panose="020F0502020204030204" pitchFamily="34" charset="0"/>
                <a:cs typeface="Calibri" panose="020F0502020204030204" pitchFamily="34" charset="0"/>
              </a:rPr>
              <a:t>observe to do according to all that is written </a:t>
            </a:r>
            <a:r>
              <a:rPr lang="en-SG" sz="3200" i="1" dirty="0">
                <a:latin typeface="Calibri" panose="020F0502020204030204" pitchFamily="34" charset="0"/>
                <a:cs typeface="Calibri" panose="020F0502020204030204" pitchFamily="34" charset="0"/>
              </a:rPr>
              <a:t>therein: for then thou shalt make thy way prosperous, and then thou shalt have good success.</a:t>
            </a:r>
            <a:endParaRPr lang="en-SG" altLang="en-US" sz="3200" i="1" dirty="0">
              <a:latin typeface="Calibri" panose="020F0502020204030204" pitchFamily="34" charset="0"/>
              <a:cs typeface="Calibri" panose="020F0502020204030204" pitchFamily="34" charset="0"/>
            </a:endParaRPr>
          </a:p>
        </p:txBody>
      </p:sp>
      <p:sp>
        <p:nvSpPr>
          <p:cNvPr id="24580" name="Slide Number Placeholder 4"/>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AA2F6213-9551-41A2-9A5E-977FE626B991}" type="slidenum">
              <a:rPr lang="en-US" altLang="en-US" smtClean="0">
                <a:solidFill>
                  <a:srgbClr val="FEFFFF"/>
                </a:solidFill>
                <a:latin typeface="Arial" panose="020B0604020202020204" pitchFamily="34" charset="0"/>
              </a:rPr>
              <a:pPr>
                <a:spcBef>
                  <a:spcPct val="0"/>
                </a:spcBef>
                <a:buClrTx/>
                <a:buFontTx/>
                <a:buNone/>
              </a:pPr>
              <a:t>6</a:t>
            </a:fld>
            <a:endParaRPr lang="en-US" altLang="en-US">
              <a:solidFill>
                <a:srgbClr val="FEFFFF"/>
              </a:solidFill>
              <a:latin typeface="Arial" panose="020B0604020202020204" pitchFamily="34" charset="0"/>
            </a:endParaRPr>
          </a:p>
        </p:txBody>
      </p:sp>
    </p:spTree>
    <p:extLst>
      <p:ext uri="{BB962C8B-B14F-4D97-AF65-F5344CB8AC3E}">
        <p14:creationId xmlns:p14="http://schemas.microsoft.com/office/powerpoint/2010/main" val="358349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Title 1"/>
          <p:cNvSpPr>
            <a:spLocks noGrp="1"/>
          </p:cNvSpPr>
          <p:nvPr>
            <p:ph type="title"/>
          </p:nvPr>
        </p:nvSpPr>
        <p:spPr>
          <a:xfrm>
            <a:off x="1524000" y="1"/>
            <a:ext cx="9144000" cy="764703"/>
          </a:xfrm>
        </p:spPr>
        <p:txBody>
          <a:bodyPr>
            <a:normAutofit/>
          </a:bodyPr>
          <a:lstStyle/>
          <a:p>
            <a:pPr algn="ctr" eaLnBrk="1" hangingPunct="1"/>
            <a:r>
              <a:rPr lang="en-SG" altLang="en-US" sz="3200" dirty="0">
                <a:solidFill>
                  <a:srgbClr val="00B0F0"/>
                </a:solidFill>
                <a:latin typeface="Calibri" panose="020F0502020204030204" pitchFamily="34" charset="0"/>
                <a:cs typeface="Calibri" panose="020F0502020204030204" pitchFamily="34" charset="0"/>
              </a:rPr>
              <a:t>PRAYING THE PSALMS</a:t>
            </a:r>
          </a:p>
        </p:txBody>
      </p:sp>
      <p:sp>
        <p:nvSpPr>
          <p:cNvPr id="25602" name="Content Placeholder 2"/>
          <p:cNvSpPr>
            <a:spLocks noGrp="1"/>
          </p:cNvSpPr>
          <p:nvPr>
            <p:ph idx="1"/>
          </p:nvPr>
        </p:nvSpPr>
        <p:spPr>
          <a:xfrm>
            <a:off x="623392" y="850404"/>
            <a:ext cx="10945216" cy="5791943"/>
          </a:xfrm>
        </p:spPr>
        <p:txBody>
          <a:bodyPr>
            <a:noAutofit/>
          </a:bodyPr>
          <a:lstStyle/>
          <a:p>
            <a:pPr marL="0" indent="0">
              <a:spcBef>
                <a:spcPts val="600"/>
              </a:spcBef>
              <a:buNone/>
            </a:pPr>
            <a:r>
              <a:rPr lang="en-SG" altLang="en-US" sz="3200" spc="40" dirty="0">
                <a:latin typeface="Calibri" panose="020F0502020204030204" pitchFamily="34" charset="0"/>
                <a:cs typeface="Calibri" panose="020F0502020204030204" pitchFamily="34" charset="0"/>
              </a:rPr>
              <a:t>(Psa 91:14-16)  </a:t>
            </a:r>
            <a:r>
              <a:rPr lang="en-SG" altLang="en-US" sz="3200" i="1" spc="40" dirty="0">
                <a:latin typeface="Calibri" panose="020F0502020204030204" pitchFamily="34" charset="0"/>
                <a:cs typeface="Calibri" panose="020F0502020204030204" pitchFamily="34" charset="0"/>
              </a:rPr>
              <a:t>Because he hath set his love upon Me, therefore will I deliver him: I will set him on high, because he hath known My Name.</a:t>
            </a:r>
          </a:p>
          <a:p>
            <a:pPr marL="0" indent="0">
              <a:spcBef>
                <a:spcPts val="600"/>
              </a:spcBef>
              <a:buNone/>
            </a:pPr>
            <a:r>
              <a:rPr lang="en-SG" altLang="en-US" sz="3200" i="1" spc="40" dirty="0">
                <a:latin typeface="Calibri" panose="020F0502020204030204" pitchFamily="34" charset="0"/>
                <a:cs typeface="Calibri" panose="020F0502020204030204" pitchFamily="34" charset="0"/>
              </a:rPr>
              <a:t>He shall call upon Me, and I will answer him: I will be with him in trouble; I will deliver him, and honour him.</a:t>
            </a:r>
          </a:p>
          <a:p>
            <a:pPr marL="0" indent="0">
              <a:spcBef>
                <a:spcPts val="600"/>
              </a:spcBef>
              <a:buNone/>
            </a:pPr>
            <a:r>
              <a:rPr lang="en-SG" altLang="en-US" sz="3200" i="1" spc="40" dirty="0">
                <a:latin typeface="Calibri" panose="020F0502020204030204" pitchFamily="34" charset="0"/>
                <a:cs typeface="Calibri" panose="020F0502020204030204" pitchFamily="34" charset="0"/>
              </a:rPr>
              <a:t>With long life will I satisfy him, and shew him My Salvation.</a:t>
            </a:r>
          </a:p>
          <a:p>
            <a:pPr marL="0" indent="0">
              <a:spcBef>
                <a:spcPts val="1800"/>
              </a:spcBef>
              <a:buNone/>
            </a:pPr>
            <a:r>
              <a:rPr lang="en-SG" altLang="en-US" sz="3200" spc="40" dirty="0">
                <a:latin typeface="Calibri" panose="020F0502020204030204" pitchFamily="34" charset="0"/>
                <a:cs typeface="Calibri" panose="020F0502020204030204" pitchFamily="34" charset="0"/>
              </a:rPr>
              <a:t>Dear GOD, Please enable me to set my love upon You by spending time with You, reading Your Word, listening, talking and praising You.  I will think about You in midst of my life and work and tell others about You,  Thanks for Your promises to be with me, listen, deliver and honour me.  You will satisfy me with long life and show me Your salvation.  I praise You, LORD. Amen</a:t>
            </a:r>
            <a:r>
              <a:rPr lang="en-SG" altLang="en-US" sz="3200" spc="30" dirty="0">
                <a:latin typeface="Calibri" panose="020F0502020204030204" pitchFamily="34" charset="0"/>
                <a:cs typeface="Calibri" panose="020F0502020204030204" pitchFamily="34" charset="0"/>
              </a:rPr>
              <a:t>.</a:t>
            </a:r>
          </a:p>
        </p:txBody>
      </p:sp>
      <p:sp>
        <p:nvSpPr>
          <p:cNvPr id="25604" name="Slide Number Placeholder 3"/>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a:spcBef>
                <a:spcPct val="0"/>
              </a:spcBef>
              <a:buClrTx/>
              <a:buFontTx/>
              <a:buNone/>
            </a:pPr>
            <a:fld id="{6F38405E-938B-4E1C-939B-8E24B4209C76}" type="slidenum">
              <a:rPr lang="en-US" altLang="en-US" smtClean="0">
                <a:solidFill>
                  <a:srgbClr val="FEFFFF"/>
                </a:solidFill>
                <a:latin typeface="Arial" panose="020B0604020202020204" pitchFamily="34" charset="0"/>
              </a:rPr>
              <a:pPr>
                <a:spcBef>
                  <a:spcPct val="0"/>
                </a:spcBef>
                <a:buClrTx/>
                <a:buFontTx/>
                <a:buNone/>
              </a:pPr>
              <a:t>7</a:t>
            </a:fld>
            <a:endParaRPr lang="en-US" altLang="en-US" dirty="0">
              <a:solidFill>
                <a:srgbClr val="FEFFFF"/>
              </a:solidFill>
              <a:latin typeface="Arial" panose="020B0604020202020204" pitchFamily="34" charset="0"/>
            </a:endParaRPr>
          </a:p>
        </p:txBody>
      </p:sp>
    </p:spTree>
    <p:extLst>
      <p:ext uri="{BB962C8B-B14F-4D97-AF65-F5344CB8AC3E}">
        <p14:creationId xmlns:p14="http://schemas.microsoft.com/office/powerpoint/2010/main" val="159244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404664"/>
            <a:ext cx="7543800" cy="874693"/>
          </a:xfrm>
        </p:spPr>
        <p:txBody>
          <a:bodyPr>
            <a:noAutofit/>
          </a:bodyPr>
          <a:lstStyle/>
          <a:p>
            <a:pPr algn="ctr"/>
            <a:r>
              <a:rPr lang="en-SG" sz="3600" dirty="0">
                <a:solidFill>
                  <a:srgbClr val="C00000"/>
                </a:solidFill>
                <a:latin typeface="+mn-lt"/>
              </a:rPr>
              <a:t>CATEGORIES</a:t>
            </a:r>
          </a:p>
        </p:txBody>
      </p:sp>
      <p:sp>
        <p:nvSpPr>
          <p:cNvPr id="3" name="Content Placeholder 2"/>
          <p:cNvSpPr>
            <a:spLocks noGrp="1"/>
          </p:cNvSpPr>
          <p:nvPr>
            <p:ph idx="1"/>
          </p:nvPr>
        </p:nvSpPr>
        <p:spPr>
          <a:xfrm>
            <a:off x="1199456" y="1772816"/>
            <a:ext cx="9937104" cy="4176464"/>
          </a:xfrm>
        </p:spPr>
        <p:txBody>
          <a:bodyPr>
            <a:noAutofit/>
          </a:bodyPr>
          <a:lstStyle/>
          <a:p>
            <a:pPr marL="542925" indent="-542925">
              <a:lnSpc>
                <a:spcPct val="100000"/>
              </a:lnSpc>
              <a:spcBef>
                <a:spcPts val="600"/>
              </a:spcBef>
              <a:spcAft>
                <a:spcPts val="0"/>
              </a:spcAft>
              <a:buNone/>
            </a:pPr>
            <a:r>
              <a:rPr lang="en-SG" sz="3200" dirty="0"/>
              <a:t>1.  Marvelling at GOD’s majesty in creation (8, 19, 139) </a:t>
            </a:r>
            <a:br>
              <a:rPr lang="en-SG" sz="3200" dirty="0"/>
            </a:br>
            <a:r>
              <a:rPr lang="en-SG" sz="3200" dirty="0"/>
              <a:t>– awe in GOD’s greatness and minuteness of care</a:t>
            </a:r>
          </a:p>
          <a:p>
            <a:pPr marL="542925" indent="-542925">
              <a:lnSpc>
                <a:spcPct val="100000"/>
              </a:lnSpc>
              <a:spcBef>
                <a:spcPts val="2400"/>
              </a:spcBef>
              <a:spcAft>
                <a:spcPts val="0"/>
              </a:spcAft>
              <a:buNone/>
            </a:pPr>
            <a:r>
              <a:rPr lang="en-SG" sz="3200" dirty="0"/>
              <a:t>2.  Thirsting for GOD (27, 42-43, 63) </a:t>
            </a:r>
            <a:br>
              <a:rPr lang="en-SG" sz="3200" dirty="0"/>
            </a:br>
            <a:r>
              <a:rPr lang="en-SG" sz="3200" dirty="0"/>
              <a:t>– personal longing and devotion from a hungering heart</a:t>
            </a:r>
          </a:p>
          <a:p>
            <a:pPr marL="542925" indent="-542925">
              <a:lnSpc>
                <a:spcPct val="100000"/>
              </a:lnSpc>
              <a:spcBef>
                <a:spcPts val="2400"/>
              </a:spcBef>
              <a:spcAft>
                <a:spcPts val="0"/>
              </a:spcAft>
              <a:buNone/>
            </a:pPr>
            <a:r>
              <a:rPr lang="en-SG" sz="3200" dirty="0"/>
              <a:t>3.  Penitential Psalms (6, 32, 38, 51, 78, 95, 106) </a:t>
            </a:r>
            <a:br>
              <a:rPr lang="en-SG" sz="3200" dirty="0"/>
            </a:br>
            <a:r>
              <a:rPr lang="en-SG" sz="3200" dirty="0"/>
              <a:t>– repentance, confession and plea for pardon</a:t>
            </a:r>
          </a:p>
        </p:txBody>
      </p:sp>
    </p:spTree>
    <p:extLst>
      <p:ext uri="{BB962C8B-B14F-4D97-AF65-F5344CB8AC3E}">
        <p14:creationId xmlns:p14="http://schemas.microsoft.com/office/powerpoint/2010/main" val="4229402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121818" y="394066"/>
            <a:ext cx="7543800" cy="874693"/>
          </a:xfrm>
        </p:spPr>
        <p:txBody>
          <a:bodyPr>
            <a:normAutofit/>
          </a:bodyPr>
          <a:lstStyle/>
          <a:p>
            <a:pPr algn="ctr"/>
            <a:r>
              <a:rPr lang="en-SG" sz="3600" dirty="0">
                <a:solidFill>
                  <a:srgbClr val="C00000"/>
                </a:solidFill>
                <a:latin typeface="+mn-lt"/>
              </a:rPr>
              <a:t>CATEGORIES</a:t>
            </a:r>
          </a:p>
        </p:txBody>
      </p:sp>
      <p:sp>
        <p:nvSpPr>
          <p:cNvPr id="3" name="Content Placeholder 2"/>
          <p:cNvSpPr>
            <a:spLocks noGrp="1"/>
          </p:cNvSpPr>
          <p:nvPr>
            <p:ph idx="1"/>
          </p:nvPr>
        </p:nvSpPr>
        <p:spPr>
          <a:xfrm>
            <a:off x="1199456" y="1772816"/>
            <a:ext cx="9388524" cy="3816425"/>
          </a:xfrm>
        </p:spPr>
        <p:txBody>
          <a:bodyPr>
            <a:noAutofit/>
          </a:bodyPr>
          <a:lstStyle/>
          <a:p>
            <a:pPr marL="542925" indent="-542925">
              <a:lnSpc>
                <a:spcPct val="100000"/>
              </a:lnSpc>
              <a:spcBef>
                <a:spcPts val="0"/>
              </a:spcBef>
              <a:spcAft>
                <a:spcPts val="0"/>
              </a:spcAft>
              <a:buNone/>
            </a:pPr>
            <a:r>
              <a:rPr lang="en-SG" sz="3200" dirty="0"/>
              <a:t>4.  Choosing the paths of righteousness (1, 15, 133) </a:t>
            </a:r>
            <a:br>
              <a:rPr lang="en-SG" sz="3200" dirty="0"/>
            </a:br>
            <a:r>
              <a:rPr lang="en-SG" sz="3200" dirty="0"/>
              <a:t>– wisdom Psalms, with blessings of life well-lived</a:t>
            </a:r>
          </a:p>
          <a:p>
            <a:pPr marL="542925" indent="-542925">
              <a:lnSpc>
                <a:spcPct val="100000"/>
              </a:lnSpc>
              <a:spcBef>
                <a:spcPts val="2400"/>
              </a:spcBef>
              <a:spcAft>
                <a:spcPts val="0"/>
              </a:spcAft>
              <a:buNone/>
            </a:pPr>
            <a:r>
              <a:rPr lang="en-SG" sz="3200" dirty="0"/>
              <a:t>5.  Offering high praises to GOD we love (95, 98, 150) </a:t>
            </a:r>
            <a:br>
              <a:rPr lang="en-SG" sz="3200" dirty="0"/>
            </a:br>
            <a:r>
              <a:rPr lang="en-SG" sz="3200" dirty="0"/>
              <a:t>– quiet and exalting appreciation of GOD’s</a:t>
            </a:r>
          </a:p>
          <a:p>
            <a:pPr marL="542925" indent="-542925">
              <a:lnSpc>
                <a:spcPct val="100000"/>
              </a:lnSpc>
              <a:spcBef>
                <a:spcPts val="2400"/>
              </a:spcBef>
              <a:spcAft>
                <a:spcPts val="0"/>
              </a:spcAft>
              <a:buNone/>
            </a:pPr>
            <a:r>
              <a:rPr lang="en-SG" sz="3200" dirty="0"/>
              <a:t>6.  Crying out for rescue (40, 69, 80) </a:t>
            </a:r>
            <a:br>
              <a:rPr lang="en-SG" sz="3200" dirty="0"/>
            </a:br>
            <a:r>
              <a:rPr lang="en-SG" sz="3200" dirty="0"/>
              <a:t>– tested and tried to experience GOD in better ways</a:t>
            </a:r>
          </a:p>
        </p:txBody>
      </p:sp>
    </p:spTree>
    <p:extLst>
      <p:ext uri="{BB962C8B-B14F-4D97-AF65-F5344CB8AC3E}">
        <p14:creationId xmlns:p14="http://schemas.microsoft.com/office/powerpoint/2010/main" val="336977095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8000</TotalTime>
  <Words>4267</Words>
  <Application>Microsoft Office PowerPoint</Application>
  <PresentationFormat>Widescreen</PresentationFormat>
  <Paragraphs>305</Paragraphs>
  <Slides>54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54</vt:i4>
      </vt:variant>
    </vt:vector>
  </HeadingPairs>
  <TitlesOfParts>
    <vt:vector size="61" baseType="lpstr">
      <vt:lpstr>Arial</vt:lpstr>
      <vt:lpstr>Calibri</vt:lpstr>
      <vt:lpstr>Calibri Light</vt:lpstr>
      <vt:lpstr>Century Gothic</vt:lpstr>
      <vt:lpstr>Wingdings 2</vt:lpstr>
      <vt:lpstr>Wingdings 3</vt:lpstr>
      <vt:lpstr>Retrospect</vt:lpstr>
      <vt:lpstr>GOD, MY HELPER</vt:lpstr>
      <vt:lpstr>REJOICE IN THE LORD</vt:lpstr>
      <vt:lpstr>REJOICE IN THE LORD</vt:lpstr>
      <vt:lpstr>REJOICE IN THE LORD</vt:lpstr>
      <vt:lpstr>PRAYING THE PSALMS</vt:lpstr>
      <vt:lpstr>PRAYING THE PSALMS</vt:lpstr>
      <vt:lpstr>PRAYING THE PSALMS</vt:lpstr>
      <vt:lpstr>CATEGORIES</vt:lpstr>
      <vt:lpstr>CATEGORIES</vt:lpstr>
      <vt:lpstr>CATEGORIES</vt:lpstr>
      <vt:lpstr>CATEGORIES</vt:lpstr>
      <vt:lpstr>CATEGORIES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REFLECTIONS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CHALLENGES </vt:lpstr>
      <vt:lpstr>PowerPoint Presentation</vt:lpstr>
      <vt:lpstr>PowerPoint Presentation</vt:lpstr>
      <vt:lpstr>PowerPoint Presentation</vt:lpstr>
      <vt:lpstr>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MY HELPER</dc:title>
  <dc:creator>rev(dr)goh seng fong</dc:creator>
  <cp:lastModifiedBy>User</cp:lastModifiedBy>
  <cp:revision>186</cp:revision>
  <cp:lastPrinted>2020-02-27T19:19:03Z</cp:lastPrinted>
  <dcterms:created xsi:type="dcterms:W3CDTF">2013-02-02T09:06:50Z</dcterms:created>
  <dcterms:modified xsi:type="dcterms:W3CDTF">2021-01-28T14:30:44Z</dcterms:modified>
</cp:coreProperties>
</file>