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5"/>
  </p:handoutMasterIdLst>
  <p:sldIdLst>
    <p:sldId id="301" r:id="rId2"/>
    <p:sldId id="257" r:id="rId3"/>
    <p:sldId id="277" r:id="rId4"/>
    <p:sldId id="269" r:id="rId5"/>
    <p:sldId id="422" r:id="rId6"/>
    <p:sldId id="423" r:id="rId7"/>
    <p:sldId id="424" r:id="rId8"/>
    <p:sldId id="274" r:id="rId9"/>
    <p:sldId id="286" r:id="rId10"/>
    <p:sldId id="288" r:id="rId11"/>
    <p:sldId id="289" r:id="rId12"/>
    <p:sldId id="291" r:id="rId13"/>
    <p:sldId id="292" r:id="rId14"/>
    <p:sldId id="293" r:id="rId15"/>
    <p:sldId id="297" r:id="rId16"/>
    <p:sldId id="298" r:id="rId17"/>
    <p:sldId id="296" r:id="rId18"/>
    <p:sldId id="302" r:id="rId19"/>
    <p:sldId id="318" r:id="rId20"/>
    <p:sldId id="307" r:id="rId21"/>
    <p:sldId id="308" r:id="rId22"/>
    <p:sldId id="309" r:id="rId23"/>
    <p:sldId id="310" r:id="rId24"/>
    <p:sldId id="311" r:id="rId25"/>
    <p:sldId id="316" r:id="rId26"/>
    <p:sldId id="317" r:id="rId27"/>
    <p:sldId id="320" r:id="rId28"/>
    <p:sldId id="321" r:id="rId29"/>
    <p:sldId id="322" r:id="rId30"/>
    <p:sldId id="323" r:id="rId31"/>
    <p:sldId id="312" r:id="rId32"/>
    <p:sldId id="324" r:id="rId33"/>
    <p:sldId id="325" r:id="rId34"/>
    <p:sldId id="332" r:id="rId35"/>
    <p:sldId id="396" r:id="rId36"/>
    <p:sldId id="397" r:id="rId37"/>
    <p:sldId id="398" r:id="rId38"/>
    <p:sldId id="404" r:id="rId39"/>
    <p:sldId id="421" r:id="rId40"/>
    <p:sldId id="408" r:id="rId41"/>
    <p:sldId id="409" r:id="rId42"/>
    <p:sldId id="410" r:id="rId43"/>
    <p:sldId id="411" r:id="rId44"/>
    <p:sldId id="412" r:id="rId45"/>
    <p:sldId id="415" r:id="rId46"/>
    <p:sldId id="418" r:id="rId47"/>
    <p:sldId id="419" r:id="rId48"/>
    <p:sldId id="427" r:id="rId49"/>
    <p:sldId id="428" r:id="rId50"/>
    <p:sldId id="429" r:id="rId51"/>
    <p:sldId id="430" r:id="rId52"/>
    <p:sldId id="431" r:id="rId53"/>
    <p:sldId id="432" r:id="rId54"/>
    <p:sldId id="433" r:id="rId55"/>
    <p:sldId id="434" r:id="rId56"/>
    <p:sldId id="435" r:id="rId57"/>
    <p:sldId id="436" r:id="rId58"/>
    <p:sldId id="437" r:id="rId59"/>
    <p:sldId id="438" r:id="rId60"/>
    <p:sldId id="439" r:id="rId61"/>
    <p:sldId id="440" r:id="rId62"/>
    <p:sldId id="441" r:id="rId63"/>
    <p:sldId id="442" r:id="rId64"/>
    <p:sldId id="443" r:id="rId65"/>
    <p:sldId id="444" r:id="rId66"/>
    <p:sldId id="445" r:id="rId67"/>
    <p:sldId id="446" r:id="rId68"/>
    <p:sldId id="447" r:id="rId69"/>
    <p:sldId id="448" r:id="rId70"/>
    <p:sldId id="449" r:id="rId71"/>
    <p:sldId id="450" r:id="rId72"/>
    <p:sldId id="420" r:id="rId73"/>
    <p:sldId id="262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EE00"/>
    <a:srgbClr val="FF9BDE"/>
    <a:srgbClr val="00F0EA"/>
    <a:srgbClr val="FFB953"/>
    <a:srgbClr val="FF9900"/>
    <a:srgbClr val="CCFF33"/>
    <a:srgbClr val="FAF400"/>
    <a:srgbClr val="F0EA00"/>
    <a:srgbClr val="00FEF8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38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4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01487-F191-40B0-8AA4-3C419F391D6D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BDC84-CBB2-49B4-B4D1-7F345F5DB7AB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06494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94598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3975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12126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65139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931936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117616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6227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48013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6957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0286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668482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4493D-01DD-4E86-9FBD-18B44150010F}" type="datetimeFigureOut">
              <a:rPr lang="en-SG" smtClean="0"/>
              <a:t>11/7/2020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768B8-E70E-4244-B051-442C0777F9C3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7308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aithatworkfellowship.org/" TargetMode="External"/><Relationship Id="rId4" Type="http://schemas.openxmlformats.org/officeDocument/2006/relationships/hyperlink" Target="mailto:gohsengfong@hotmail.co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428" y="3438939"/>
            <a:ext cx="9144000" cy="1655762"/>
          </a:xfrm>
        </p:spPr>
        <p:txBody>
          <a:bodyPr>
            <a:noAutofit/>
          </a:bodyPr>
          <a:lstStyle/>
          <a:p>
            <a:r>
              <a:rPr lang="en-SG" sz="3200" dirty="0"/>
              <a:t>“HOW SUCCESSFUL PEOPLE LEAD”</a:t>
            </a:r>
          </a:p>
          <a:p>
            <a:r>
              <a:rPr lang="en-SG" sz="3200" dirty="0"/>
              <a:t>“MILLION LEADERS MANDATE” BOOK 1 TO 6</a:t>
            </a:r>
          </a:p>
          <a:p>
            <a:r>
              <a:rPr lang="en-SG" sz="3200" dirty="0"/>
              <a:t>BY Jn. MAXWELL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385E5E-C436-457F-84BA-FEFF6965D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844" y="5038724"/>
            <a:ext cx="2847237" cy="1773873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7F37BEC1-2297-49DA-9C48-B8108024819A}"/>
              </a:ext>
            </a:extLst>
          </p:cNvPr>
          <p:cNvSpPr/>
          <p:nvPr/>
        </p:nvSpPr>
        <p:spPr>
          <a:xfrm>
            <a:off x="1192212" y="926663"/>
            <a:ext cx="9647031" cy="966577"/>
          </a:xfrm>
          <a:prstGeom prst="round2DiagRect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6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FIVE LEVELS OF LEADERSHIP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2C3F13BE-26AD-42D8-993B-DCCB3DA778BE}"/>
              </a:ext>
            </a:extLst>
          </p:cNvPr>
          <p:cNvSpPr/>
          <p:nvPr/>
        </p:nvSpPr>
        <p:spPr>
          <a:xfrm>
            <a:off x="5502872" y="214102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240484F6-0608-4941-BDEB-784CA48749E7}"/>
              </a:ext>
            </a:extLst>
          </p:cNvPr>
          <p:cNvSpPr/>
          <p:nvPr/>
        </p:nvSpPr>
        <p:spPr>
          <a:xfrm>
            <a:off x="2520779" y="2150077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</p:spTree>
    <p:extLst>
      <p:ext uri="{BB962C8B-B14F-4D97-AF65-F5344CB8AC3E}">
        <p14:creationId xmlns:p14="http://schemas.microsoft.com/office/powerpoint/2010/main" val="2432850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536" y="1011566"/>
            <a:ext cx="9996714" cy="500340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SG" sz="3000" dirty="0"/>
              <a:t>NEHEMIAH KNEW HIS GOD AND WHERE GOD WAS GOING AND</a:t>
            </a:r>
            <a:br>
              <a:rPr lang="en-SG" sz="3000" dirty="0"/>
            </a:br>
            <a:r>
              <a:rPr lang="en-SG" sz="3000" dirty="0"/>
              <a:t>HE LED PEOPLE TO FULFILL GOD’S PURPOSE.</a:t>
            </a:r>
          </a:p>
          <a:p>
            <a:pPr marL="357188" indent="-357188">
              <a:lnSpc>
                <a:spcPct val="100000"/>
              </a:lnSpc>
              <a:buNone/>
            </a:pPr>
            <a:r>
              <a:rPr lang="en-SG" sz="3000" dirty="0">
                <a:solidFill>
                  <a:srgbClr val="00B0F0"/>
                </a:solidFill>
              </a:rPr>
              <a:t>1. NEHEMIAH KNEW HIS GOD.</a:t>
            </a:r>
          </a:p>
          <a:p>
            <a:pPr marL="357188" indent="-357188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SG" sz="3000" i="1" dirty="0">
                <a:solidFill>
                  <a:schemeClr val="accent2">
                    <a:lumMod val="75000"/>
                  </a:schemeClr>
                </a:solidFill>
              </a:rPr>
              <a:t>	Neh 1:5 And said, I beseech thee, </a:t>
            </a:r>
            <a:r>
              <a:rPr lang="en-SG" sz="3000" i="1" u="sng" dirty="0">
                <a:solidFill>
                  <a:schemeClr val="accent2">
                    <a:lumMod val="75000"/>
                  </a:schemeClr>
                </a:solidFill>
              </a:rPr>
              <a:t>O LORD God of Heaven, the great and terrible God</a:t>
            </a:r>
            <a:r>
              <a:rPr lang="en-SG" sz="3000" i="1" dirty="0">
                <a:solidFill>
                  <a:schemeClr val="accent2">
                    <a:lumMod val="75000"/>
                  </a:schemeClr>
                </a:solidFill>
              </a:rPr>
              <a:t>, that keeps covenant and mercy for them that love Him and observe His commandments:</a:t>
            </a:r>
          </a:p>
          <a:p>
            <a:pPr marL="715963" lvl="2" indent="-258763">
              <a:lnSpc>
                <a:spcPct val="100000"/>
              </a:lnSpc>
              <a:tabLst>
                <a:tab pos="1520825" algn="l"/>
                <a:tab pos="1703388" algn="l"/>
              </a:tabLst>
            </a:pPr>
            <a:r>
              <a:rPr lang="en-SG" sz="2600" b="1" dirty="0"/>
              <a:t>GOD</a:t>
            </a:r>
            <a:r>
              <a:rPr lang="en-SG" sz="2600" dirty="0"/>
              <a:t> 	– ELOHIM, ALMIGHTY, FAITHFUL &amp;TRUE. EL-SHADDAI.</a:t>
            </a:r>
          </a:p>
          <a:p>
            <a:pPr marL="715963" lvl="2" indent="-258763">
              <a:lnSpc>
                <a:spcPct val="100000"/>
              </a:lnSpc>
              <a:tabLst>
                <a:tab pos="1520825" algn="l"/>
                <a:tab pos="1703388" algn="l"/>
              </a:tabLst>
            </a:pPr>
            <a:r>
              <a:rPr lang="en-SG" sz="2600" b="1" dirty="0"/>
              <a:t>LORD</a:t>
            </a:r>
            <a:r>
              <a:rPr lang="en-SG" sz="2600" dirty="0"/>
              <a:t>	– YAHWEH, ETERNAL ONE, I AM THAT I AM.  HESED.</a:t>
            </a:r>
          </a:p>
          <a:p>
            <a:pPr marL="715963" lvl="2" indent="-258763">
              <a:lnSpc>
                <a:spcPct val="100000"/>
              </a:lnSpc>
              <a:tabLst>
                <a:tab pos="1520825" algn="l"/>
                <a:tab pos="1703388" algn="l"/>
              </a:tabLst>
            </a:pPr>
            <a:r>
              <a:rPr lang="en-SG" sz="2600" b="1" dirty="0"/>
              <a:t>Lord</a:t>
            </a:r>
            <a:r>
              <a:rPr lang="en-SG" sz="2600" dirty="0"/>
              <a:t> 	– ADONAI, THE MASTER, LORD OF ALL.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8449F0-948F-4692-B49D-8E4CAFCA3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272" y="5181600"/>
            <a:ext cx="1925728" cy="1666736"/>
          </a:xfrm>
          <a:prstGeom prst="rect">
            <a:avLst/>
          </a:prstGeom>
        </p:spPr>
      </p:pic>
      <p:sp>
        <p:nvSpPr>
          <p:cNvPr id="5" name="Arrow: Chevron 4">
            <a:extLst>
              <a:ext uri="{FF2B5EF4-FFF2-40B4-BE49-F238E27FC236}">
                <a16:creationId xmlns:a16="http://schemas.microsoft.com/office/drawing/2014/main" id="{473AD8F0-7A51-4873-82C1-9F46EADA0E1F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81DF8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BIBLICAL EXAMPLE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C59AF141-077D-4C77-BE14-797CD2BAC784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2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9E29C922-C9C6-42A6-9163-4EA8CB2E26A8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PERMISSION</a:t>
            </a:r>
          </a:p>
        </p:txBody>
      </p:sp>
    </p:spTree>
    <p:extLst>
      <p:ext uri="{BB962C8B-B14F-4D97-AF65-F5344CB8AC3E}">
        <p14:creationId xmlns:p14="http://schemas.microsoft.com/office/powerpoint/2010/main" val="3336211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536" y="1046670"/>
            <a:ext cx="10515600" cy="5153714"/>
          </a:xfrm>
        </p:spPr>
        <p:txBody>
          <a:bodyPr>
            <a:noAutofit/>
          </a:bodyPr>
          <a:lstStyle/>
          <a:p>
            <a:pPr marL="447675" indent="-447675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AutoNum type="arabicPeriod"/>
            </a:pPr>
            <a:r>
              <a:rPr lang="en-SG" sz="3200" dirty="0">
                <a:solidFill>
                  <a:srgbClr val="00B0F0"/>
                </a:solidFill>
              </a:rPr>
              <a:t>NEHEMIAH KNEW HIS GOD</a:t>
            </a:r>
          </a:p>
          <a:p>
            <a:pPr marL="447675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893763" algn="l"/>
                <a:tab pos="5651500" algn="l"/>
              </a:tabLst>
            </a:pPr>
            <a:r>
              <a:rPr lang="en-SG" sz="3200" dirty="0"/>
              <a:t>	</a:t>
            </a: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sz="3200" dirty="0"/>
              <a:t> GOD IS THE SOURCE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200" dirty="0"/>
              <a:t>(Acts 17:28)		</a:t>
            </a:r>
            <a:br>
              <a:rPr lang="en-SG" sz="3200" dirty="0"/>
            </a:br>
            <a:r>
              <a:rPr lang="en-SG" sz="3200" dirty="0"/>
              <a:t>	DISCIPLINE OF SIMPLICITY 	(2 Cor. 11:3)</a:t>
            </a:r>
          </a:p>
          <a:p>
            <a:pPr marL="447675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893763" algn="l"/>
                <a:tab pos="5651500" algn="l"/>
              </a:tabLst>
            </a:pPr>
            <a:r>
              <a:rPr lang="en-SG" sz="3200" dirty="0"/>
              <a:t>	</a:t>
            </a: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sz="3200" dirty="0"/>
              <a:t> GOD IS IN CONTROL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sz="3200" dirty="0"/>
              <a:t>(Dan. 4:35)</a:t>
            </a:r>
            <a:br>
              <a:rPr lang="en-SG" sz="3200" dirty="0"/>
            </a:br>
            <a:r>
              <a:rPr lang="en-SG" sz="3200" dirty="0"/>
              <a:t>	DISCIPLINE OF SILENCE 	(Ps. 46:1,10)</a:t>
            </a:r>
          </a:p>
          <a:p>
            <a:pPr marL="447675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893763" algn="l"/>
                <a:tab pos="5651500" algn="l"/>
              </a:tabLst>
            </a:pPr>
            <a:r>
              <a:rPr lang="en-SG" sz="3200" dirty="0"/>
              <a:t>	</a:t>
            </a: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sz="3200" dirty="0"/>
              <a:t> GOD IS THE JUDGE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sz="3200" dirty="0"/>
              <a:t>(1 Pet. 2:23)</a:t>
            </a:r>
            <a:br>
              <a:rPr lang="en-SG" sz="3200" dirty="0"/>
            </a:br>
            <a:r>
              <a:rPr lang="en-SG" sz="3200" dirty="0"/>
              <a:t>	DISCIPLINE OF SOLITUDE 	(Ps. 139:23.24)</a:t>
            </a:r>
          </a:p>
          <a:p>
            <a:pPr marL="447675" indent="-447675">
              <a:lnSpc>
                <a:spcPct val="100000"/>
              </a:lnSpc>
              <a:spcBef>
                <a:spcPts val="0"/>
              </a:spcBef>
              <a:buNone/>
              <a:tabLst>
                <a:tab pos="893763" algn="l"/>
                <a:tab pos="5651500" algn="l"/>
              </a:tabLst>
            </a:pPr>
            <a:r>
              <a:rPr lang="en-SG" sz="3200" dirty="0"/>
              <a:t>	</a:t>
            </a: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sz="3200" dirty="0"/>
              <a:t> GOD IS THE MASTER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sz="3200" dirty="0"/>
              <a:t>(Eccl. 12:13)</a:t>
            </a:r>
            <a:br>
              <a:rPr lang="en-SG" sz="3200" dirty="0"/>
            </a:br>
            <a:r>
              <a:rPr lang="en-SG" sz="3200" dirty="0"/>
              <a:t>	DISCIPLINE OF SURRENDER 	(Prov. 3:5,6)</a:t>
            </a:r>
          </a:p>
          <a:p>
            <a:pPr marL="0" indent="0">
              <a:buNone/>
            </a:pPr>
            <a:endParaRPr lang="en-SG" sz="32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83AB05-A683-4E7D-A1AE-3E65FDB90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272" y="5181600"/>
            <a:ext cx="1925728" cy="1666736"/>
          </a:xfrm>
          <a:prstGeom prst="rect">
            <a:avLst/>
          </a:prstGeom>
        </p:spPr>
      </p:pic>
      <p:sp>
        <p:nvSpPr>
          <p:cNvPr id="7" name="Arrow: Chevron 6">
            <a:extLst>
              <a:ext uri="{FF2B5EF4-FFF2-40B4-BE49-F238E27FC236}">
                <a16:creationId xmlns:a16="http://schemas.microsoft.com/office/drawing/2014/main" id="{BEDD12E5-30F6-4C29-A8F2-0C9E2334614F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81DF8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BIBLICAL EXAMPLE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C81B109F-B947-4722-B84F-70827F4FA0F5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2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B289EF68-4552-403A-9D78-00A1A7625975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PERMISSION</a:t>
            </a:r>
          </a:p>
        </p:txBody>
      </p:sp>
    </p:spTree>
    <p:extLst>
      <p:ext uri="{BB962C8B-B14F-4D97-AF65-F5344CB8AC3E}">
        <p14:creationId xmlns:p14="http://schemas.microsoft.com/office/powerpoint/2010/main" val="2176203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198" y="925239"/>
            <a:ext cx="10646020" cy="5756408"/>
          </a:xfrm>
        </p:spPr>
        <p:txBody>
          <a:bodyPr>
            <a:noAutofit/>
          </a:bodyPr>
          <a:lstStyle/>
          <a:p>
            <a:pPr marL="357188" indent="-357188">
              <a:lnSpc>
                <a:spcPct val="100000"/>
              </a:lnSpc>
              <a:buAutoNum type="arabicPeriod" startAt="2"/>
            </a:pPr>
            <a:r>
              <a:rPr lang="en-SG" sz="3000" dirty="0">
                <a:solidFill>
                  <a:srgbClr val="00B0F0"/>
                </a:solidFill>
              </a:rPr>
              <a:t>IDENTIFYING WITH NEEDS IN PRAYER.</a:t>
            </a:r>
          </a:p>
          <a:p>
            <a:pPr marL="357188" indent="-357188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SG" sz="3000" i="1" dirty="0">
                <a:solidFill>
                  <a:schemeClr val="accent2">
                    <a:lumMod val="75000"/>
                  </a:schemeClr>
                </a:solidFill>
              </a:rPr>
              <a:t>	Neh 1:6 Let Thine ear now be attentive, and Thine eyes open, that Thou may hear the prayer of Thy servant, which I pray before Thee now, day and night, for the children of Israel Thy servants, and confess the sins of the children of Israel, which we have sinned against thee: both I and my father's house have sinned.</a:t>
            </a:r>
          </a:p>
          <a:p>
            <a:pPr marL="357188" indent="-357188">
              <a:lnSpc>
                <a:spcPct val="100000"/>
              </a:lnSpc>
              <a:spcAft>
                <a:spcPts val="1200"/>
              </a:spcAft>
              <a:buNone/>
              <a:tabLst>
                <a:tab pos="715963" algn="l"/>
              </a:tabLst>
            </a:pPr>
            <a:r>
              <a:rPr lang="en-SG" sz="3000" dirty="0"/>
              <a:t>	</a:t>
            </a: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sz="3000" dirty="0"/>
              <a:t>	LIKE OUR SAVIOUR, TOUCHED WITH FEELINGS OF OUR 		INFIRMITIES, </a:t>
            </a:r>
            <a:r>
              <a:rPr lang="en-SG" sz="3000" u="sng" dirty="0"/>
              <a:t>YET WITHOUT SIN (Heb. 4:15,16)</a:t>
            </a:r>
            <a:r>
              <a:rPr lang="en-SG" sz="3000" dirty="0"/>
              <a:t>.</a:t>
            </a:r>
          </a:p>
          <a:p>
            <a:pPr marL="357188" indent="-357188">
              <a:lnSpc>
                <a:spcPct val="100000"/>
              </a:lnSpc>
              <a:buNone/>
              <a:tabLst>
                <a:tab pos="715963" algn="l"/>
                <a:tab pos="3140075" algn="l"/>
              </a:tabLst>
            </a:pPr>
            <a:r>
              <a:rPr lang="en-SG" sz="3000" dirty="0"/>
              <a:t>	</a:t>
            </a: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sz="3000" dirty="0"/>
              <a:t>	LEAD YOURSELF AND OTHERS AS HOUSE OF PRAYER WITH 	PRAYER PLANS: JOURNALS, PARTNERS, RETREATS, </a:t>
            </a:r>
            <a:br>
              <a:rPr lang="en-SG" sz="3000" dirty="0"/>
            </a:br>
            <a:r>
              <a:rPr lang="en-SG" sz="3000" dirty="0"/>
              <a:t>		FASTING, CHAIN.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sz="3000" dirty="0"/>
              <a:t>         </a:t>
            </a:r>
          </a:p>
          <a:p>
            <a:pPr>
              <a:lnSpc>
                <a:spcPct val="100000"/>
              </a:lnSpc>
            </a:pPr>
            <a:endParaRPr lang="en-SG" sz="6300" dirty="0"/>
          </a:p>
          <a:p>
            <a:pPr marL="0" indent="0">
              <a:buNone/>
            </a:pPr>
            <a:endParaRPr lang="en-SG" sz="3200" u="sng" dirty="0"/>
          </a:p>
          <a:p>
            <a:pPr marL="0" indent="0">
              <a:buNone/>
            </a:pPr>
            <a:r>
              <a:rPr lang="en-SG" sz="3200" u="sng" dirty="0"/>
              <a:t>      </a:t>
            </a:r>
          </a:p>
          <a:p>
            <a:pPr marL="0" indent="0">
              <a:buNone/>
            </a:pPr>
            <a:endParaRPr lang="en-SG" sz="3200" i="1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CAA339-91B8-4E49-92D2-61218BCA9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272" y="5181600"/>
            <a:ext cx="1925728" cy="1666736"/>
          </a:xfrm>
          <a:prstGeom prst="rect">
            <a:avLst/>
          </a:prstGeom>
        </p:spPr>
      </p:pic>
      <p:sp>
        <p:nvSpPr>
          <p:cNvPr id="7" name="Arrow: Chevron 6">
            <a:extLst>
              <a:ext uri="{FF2B5EF4-FFF2-40B4-BE49-F238E27FC236}">
                <a16:creationId xmlns:a16="http://schemas.microsoft.com/office/drawing/2014/main" id="{606DFE2C-A120-4427-BE68-D8FE91916AA7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81DF8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BIBLICAL EXAMPLE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0414BE8F-67C6-4326-BF28-C6234623D680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2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377B2D72-9308-4BE8-8DAA-2920060D8AFA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PERMISSION</a:t>
            </a:r>
          </a:p>
        </p:txBody>
      </p:sp>
    </p:spTree>
    <p:extLst>
      <p:ext uri="{BB962C8B-B14F-4D97-AF65-F5344CB8AC3E}">
        <p14:creationId xmlns:p14="http://schemas.microsoft.com/office/powerpoint/2010/main" val="2465136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823" y="1024011"/>
            <a:ext cx="8856803" cy="4954745"/>
          </a:xfrm>
        </p:spPr>
        <p:txBody>
          <a:bodyPr>
            <a:noAutofit/>
          </a:bodyPr>
          <a:lstStyle/>
          <a:p>
            <a:pPr marL="357188" indent="-357188">
              <a:lnSpc>
                <a:spcPct val="100000"/>
              </a:lnSpc>
              <a:buAutoNum type="arabicPeriod" startAt="3"/>
            </a:pPr>
            <a:r>
              <a:rPr lang="en-SG" sz="3000" dirty="0">
                <a:solidFill>
                  <a:srgbClr val="00B0F0"/>
                </a:solidFill>
              </a:rPr>
              <a:t>LEADING WITH PEOPLE IN GOD’S PURPOSE.</a:t>
            </a:r>
          </a:p>
          <a:p>
            <a:pPr marL="357188" indent="-357188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SG" sz="3000" i="1" dirty="0">
                <a:solidFill>
                  <a:schemeClr val="accent2">
                    <a:lumMod val="75000"/>
                  </a:schemeClr>
                </a:solidFill>
              </a:rPr>
              <a:t>	Neh 2:20 Then answered I them, and said unto them, The God of Heaven, He will prosper us; therefore we His servants will arise and build: but ye have no portion, nor right, nor memorial, in Jerusalem.</a:t>
            </a:r>
          </a:p>
          <a:p>
            <a:pPr marL="357188" indent="-357188">
              <a:lnSpc>
                <a:spcPct val="100000"/>
              </a:lnSpc>
              <a:spcAft>
                <a:spcPts val="1200"/>
              </a:spcAft>
              <a:buNone/>
              <a:tabLst>
                <a:tab pos="715963" algn="l"/>
              </a:tabLst>
            </a:pPr>
            <a:r>
              <a:rPr lang="en-SG" sz="3000" dirty="0"/>
              <a:t>	</a:t>
            </a: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sz="3000" dirty="0"/>
              <a:t> IT IS GOD’S PURPOSE AND HE WILL PROSPER US.</a:t>
            </a:r>
            <a:br>
              <a:rPr lang="en-SG" sz="3000" dirty="0"/>
            </a:br>
            <a:r>
              <a:rPr lang="en-SG" sz="3000" dirty="0"/>
              <a:t>	(Matt. 16:18).  DO NOT GIVE UP.  DO NOT GIVE IN.</a:t>
            </a:r>
          </a:p>
          <a:p>
            <a:pPr marL="357188" indent="-357188">
              <a:lnSpc>
                <a:spcPct val="100000"/>
              </a:lnSpc>
              <a:spcAft>
                <a:spcPts val="1200"/>
              </a:spcAft>
              <a:buNone/>
              <a:tabLst>
                <a:tab pos="715963" algn="l"/>
              </a:tabLst>
            </a:pPr>
            <a:r>
              <a:rPr lang="en-SG" sz="3000" dirty="0"/>
              <a:t>	</a:t>
            </a: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sz="3000" dirty="0"/>
              <a:t> WE WILL ARISE AND BUILD.  RISK AND SACRIFICE.</a:t>
            </a:r>
            <a:br>
              <a:rPr lang="en-SG" sz="3000" dirty="0"/>
            </a:br>
            <a:r>
              <a:rPr lang="en-SG" sz="3000" dirty="0"/>
              <a:t>	PRAY, PLAN, PRESENT AND EXECUTE TOGETHER.</a:t>
            </a:r>
          </a:p>
          <a:p>
            <a:pPr marL="0" indent="0">
              <a:buNone/>
            </a:pPr>
            <a:endParaRPr lang="en-SG" sz="32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DA0360-DC1C-4861-9FF7-D7E08E948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272" y="5181600"/>
            <a:ext cx="1925728" cy="1666736"/>
          </a:xfrm>
          <a:prstGeom prst="rect">
            <a:avLst/>
          </a:prstGeom>
        </p:spPr>
      </p:pic>
      <p:sp>
        <p:nvSpPr>
          <p:cNvPr id="7" name="Arrow: Chevron 6">
            <a:extLst>
              <a:ext uri="{FF2B5EF4-FFF2-40B4-BE49-F238E27FC236}">
                <a16:creationId xmlns:a16="http://schemas.microsoft.com/office/drawing/2014/main" id="{0DA31F70-DC32-442C-9D44-0AF52F5D5CEE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81DF8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BIBLICAL EXAMPLE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9BCDA498-02FA-4519-9758-3103BCAF122B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2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7B6A715B-2318-48AB-AD98-D9FCEA989281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PERMISSION</a:t>
            </a:r>
          </a:p>
        </p:txBody>
      </p:sp>
    </p:spTree>
    <p:extLst>
      <p:ext uri="{BB962C8B-B14F-4D97-AF65-F5344CB8AC3E}">
        <p14:creationId xmlns:p14="http://schemas.microsoft.com/office/powerpoint/2010/main" val="1418885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63111"/>
            <a:ext cx="10515600" cy="3808964"/>
          </a:xfrm>
        </p:spPr>
        <p:txBody>
          <a:bodyPr>
            <a:noAutofit/>
          </a:bodyPr>
          <a:lstStyle/>
          <a:p>
            <a:pPr marL="447675" indent="-447675">
              <a:lnSpc>
                <a:spcPct val="100000"/>
              </a:lnSpc>
              <a:spcAft>
                <a:spcPts val="1200"/>
              </a:spcAft>
              <a:buClr>
                <a:srgbClr val="00B0F0"/>
              </a:buClr>
              <a:buAutoNum type="arabicPeriod"/>
              <a:tabLst>
                <a:tab pos="893763" algn="l"/>
              </a:tabLst>
            </a:pPr>
            <a:r>
              <a:rPr lang="en-SG" sz="3200" dirty="0">
                <a:solidFill>
                  <a:srgbClr val="00B0F0"/>
                </a:solidFill>
              </a:rPr>
              <a:t>CONNECT WITH MYSELF FIRST.</a:t>
            </a:r>
          </a:p>
          <a:p>
            <a:pPr marL="447675" indent="-447675">
              <a:lnSpc>
                <a:spcPct val="100000"/>
              </a:lnSpc>
              <a:buNone/>
              <a:tabLst>
                <a:tab pos="893763" algn="l"/>
              </a:tabLst>
            </a:pPr>
            <a:r>
              <a:rPr lang="en-SG" sz="3200" dirty="0"/>
              <a:t>	</a:t>
            </a: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sz="3200" dirty="0"/>
              <a:t> 	SELF-</a:t>
            </a:r>
            <a:r>
              <a:rPr lang="en-SG" sz="3200" b="1" dirty="0"/>
              <a:t>AWARENESS</a:t>
            </a:r>
            <a:r>
              <a:rPr lang="en-SG" sz="3200" dirty="0"/>
              <a:t> OF PERSONALITY &amp; GIFTS.</a:t>
            </a:r>
          </a:p>
          <a:p>
            <a:pPr marL="447675" indent="-447675">
              <a:lnSpc>
                <a:spcPct val="100000"/>
              </a:lnSpc>
              <a:buNone/>
              <a:tabLst>
                <a:tab pos="893763" algn="l"/>
              </a:tabLst>
            </a:pPr>
            <a:r>
              <a:rPr lang="en-SG" sz="3200" dirty="0"/>
              <a:t>	</a:t>
            </a: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sz="3200" dirty="0"/>
              <a:t>	SELF-</a:t>
            </a:r>
            <a:r>
              <a:rPr lang="en-SG" sz="3200" b="1" dirty="0"/>
              <a:t>IMAGE</a:t>
            </a:r>
            <a:r>
              <a:rPr lang="en-SG" sz="3200" dirty="0"/>
              <a:t> IN GOD’S WORTH.</a:t>
            </a:r>
          </a:p>
          <a:p>
            <a:pPr marL="447675" indent="-447675">
              <a:lnSpc>
                <a:spcPct val="100000"/>
              </a:lnSpc>
              <a:buNone/>
              <a:tabLst>
                <a:tab pos="893763" algn="l"/>
              </a:tabLst>
            </a:pPr>
            <a:r>
              <a:rPr lang="en-SG" sz="3200" dirty="0"/>
              <a:t>	</a:t>
            </a: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sz="3200" dirty="0"/>
              <a:t>	SELF-</a:t>
            </a:r>
            <a:r>
              <a:rPr lang="en-SG" sz="3200" b="1" dirty="0"/>
              <a:t>HONESTY</a:t>
            </a:r>
            <a:r>
              <a:rPr lang="en-SG" sz="3200" dirty="0"/>
              <a:t> TO FACE REALITY.</a:t>
            </a:r>
          </a:p>
          <a:p>
            <a:pPr marL="447675" indent="-447675">
              <a:lnSpc>
                <a:spcPct val="100000"/>
              </a:lnSpc>
              <a:buNone/>
              <a:tabLst>
                <a:tab pos="893763" algn="l"/>
              </a:tabLst>
            </a:pPr>
            <a:r>
              <a:rPr lang="en-SG" sz="3200" dirty="0"/>
              <a:t>	</a:t>
            </a: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sz="3200" dirty="0"/>
              <a:t>	SELF-</a:t>
            </a:r>
            <a:r>
              <a:rPr lang="en-SG" sz="3200" b="1" dirty="0"/>
              <a:t>IMPROVEMENT</a:t>
            </a:r>
            <a:r>
              <a:rPr lang="en-SG" sz="3200" dirty="0"/>
              <a:t> IN LIFE LONG LEARNING.</a:t>
            </a:r>
          </a:p>
          <a:p>
            <a:pPr marL="447675" indent="-447675">
              <a:lnSpc>
                <a:spcPct val="100000"/>
              </a:lnSpc>
              <a:buNone/>
              <a:tabLst>
                <a:tab pos="893763" algn="l"/>
              </a:tabLst>
            </a:pPr>
            <a:r>
              <a:rPr lang="en-SG" sz="3200" dirty="0"/>
              <a:t>	</a:t>
            </a: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sz="3200" dirty="0"/>
              <a:t>	SELF-</a:t>
            </a:r>
            <a:r>
              <a:rPr lang="en-SG" sz="3200" b="1" dirty="0"/>
              <a:t>RESPONSIBILITY</a:t>
            </a:r>
            <a:r>
              <a:rPr lang="en-SG" sz="3200" dirty="0"/>
              <a:t> FOR ATTITUDES &amp; ACTIONS.</a:t>
            </a:r>
            <a:endParaRPr lang="en-SG" sz="32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D1E9F9-69C3-49F2-90C8-C86B6004E9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2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6182" y="5172075"/>
            <a:ext cx="1905818" cy="1685925"/>
          </a:xfrm>
          <a:prstGeom prst="rect">
            <a:avLst/>
          </a:prstGeom>
        </p:spPr>
      </p:pic>
      <p:sp>
        <p:nvSpPr>
          <p:cNvPr id="5" name="Arrow: Pentagon 4">
            <a:extLst>
              <a:ext uri="{FF2B5EF4-FFF2-40B4-BE49-F238E27FC236}">
                <a16:creationId xmlns:a16="http://schemas.microsoft.com/office/drawing/2014/main" id="{51F805B0-C084-4574-89D8-8B2130976EAB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2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CB944F44-F03E-44EE-9CF9-4D223821D7A4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PERMISSION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2CB6B6CE-1FBA-43A4-ADBA-4502CE03403F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</p:spTree>
    <p:extLst>
      <p:ext uri="{BB962C8B-B14F-4D97-AF65-F5344CB8AC3E}">
        <p14:creationId xmlns:p14="http://schemas.microsoft.com/office/powerpoint/2010/main" val="3754372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6644"/>
            <a:ext cx="10515600" cy="4764660"/>
          </a:xfrm>
        </p:spPr>
        <p:txBody>
          <a:bodyPr>
            <a:normAutofit/>
          </a:bodyPr>
          <a:lstStyle/>
          <a:p>
            <a:pPr marL="447675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SG" sz="3200" dirty="0">
                <a:solidFill>
                  <a:srgbClr val="00B0F0"/>
                </a:solidFill>
              </a:rPr>
              <a:t>2.	DEVELOP PEOPLE-ORIENTED SKILLS. PEOPLE PERSON   </a:t>
            </a:r>
          </a:p>
          <a:p>
            <a:pPr marL="804863" indent="-357188" defTabSz="53816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sz="3200" dirty="0"/>
              <a:t> </a:t>
            </a:r>
            <a:r>
              <a:rPr lang="en-SG" sz="3200" b="1" dirty="0"/>
              <a:t>NEEDS</a:t>
            </a:r>
          </a:p>
          <a:p>
            <a:pPr marL="1341438" lvl="3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/>
              <a:tabLst>
                <a:tab pos="5745163" algn="l"/>
              </a:tabLst>
            </a:pPr>
            <a:r>
              <a:rPr lang="en-SG" sz="3200" dirty="0"/>
              <a:t>Security, give confidence 	(Heb. 10:25)</a:t>
            </a:r>
          </a:p>
          <a:p>
            <a:pPr marL="1341438" lvl="3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/>
              <a:tabLst>
                <a:tab pos="5745163" algn="l"/>
              </a:tabLst>
            </a:pPr>
            <a:r>
              <a:rPr lang="en-SG" sz="3200" dirty="0"/>
              <a:t>Feel special, honour them 	(Rom. 12:10)</a:t>
            </a:r>
          </a:p>
          <a:p>
            <a:pPr marL="1341438" lvl="3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/>
              <a:tabLst>
                <a:tab pos="5745163" algn="l"/>
              </a:tabLst>
            </a:pPr>
            <a:r>
              <a:rPr lang="en-SG" sz="3200" dirty="0"/>
              <a:t>Better future, give hope 	(Lam. 3:21-23)</a:t>
            </a:r>
          </a:p>
          <a:p>
            <a:pPr marL="1341438" lvl="3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/>
              <a:tabLst>
                <a:tab pos="5745163" algn="l"/>
              </a:tabLst>
            </a:pPr>
            <a:r>
              <a:rPr lang="en-SG" sz="3200" dirty="0"/>
              <a:t>To be understood, listen 	(Rom. 12:15)</a:t>
            </a:r>
          </a:p>
          <a:p>
            <a:pPr marL="1341438" lvl="3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/>
              <a:tabLst>
                <a:tab pos="5745163" algn="l"/>
              </a:tabLst>
            </a:pPr>
            <a:r>
              <a:rPr lang="en-SG" sz="3200" dirty="0"/>
              <a:t>Direction, navigate, chart 	(1 Pet. 5:1,2)</a:t>
            </a:r>
          </a:p>
          <a:p>
            <a:pPr marL="0" indent="0">
              <a:buNone/>
            </a:pPr>
            <a:endParaRPr lang="en-SG" sz="32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4A1FFE-4FC5-4456-BF77-44C308DB55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2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6182" y="5172075"/>
            <a:ext cx="1905818" cy="1685925"/>
          </a:xfrm>
          <a:prstGeom prst="rect">
            <a:avLst/>
          </a:prstGeom>
        </p:spPr>
      </p:pic>
      <p:sp>
        <p:nvSpPr>
          <p:cNvPr id="7" name="Arrow: Pentagon 6">
            <a:extLst>
              <a:ext uri="{FF2B5EF4-FFF2-40B4-BE49-F238E27FC236}">
                <a16:creationId xmlns:a16="http://schemas.microsoft.com/office/drawing/2014/main" id="{EF81D709-B7FC-4B2D-8FCC-542573F1BBC4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2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B7A09B25-BEBC-4773-83A6-3D63A2DEE4F3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PERMISSION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76B6C6E2-BF53-4B7F-9FD4-1D9F66BEACEC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</p:spTree>
    <p:extLst>
      <p:ext uri="{BB962C8B-B14F-4D97-AF65-F5344CB8AC3E}">
        <p14:creationId xmlns:p14="http://schemas.microsoft.com/office/powerpoint/2010/main" val="2371392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4269"/>
            <a:ext cx="10515600" cy="4764660"/>
          </a:xfrm>
        </p:spPr>
        <p:txBody>
          <a:bodyPr>
            <a:normAutofit/>
          </a:bodyPr>
          <a:lstStyle/>
          <a:p>
            <a:pPr marL="447675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SG" sz="3200" dirty="0">
                <a:solidFill>
                  <a:srgbClr val="00B0F0"/>
                </a:solidFill>
              </a:rPr>
              <a:t>2. DEVELOP PEOPLE-ORIENTED SKILLS. PEOPLE PERSON   </a:t>
            </a:r>
          </a:p>
          <a:p>
            <a:pPr marL="804863" indent="-357188" defTabSz="989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SG" sz="3200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sz="3200" dirty="0"/>
              <a:t> </a:t>
            </a:r>
            <a:r>
              <a:rPr lang="en-SG" sz="3200" b="1" dirty="0"/>
              <a:t>NEEDS</a:t>
            </a:r>
          </a:p>
          <a:p>
            <a:pPr marL="1520825" lvl="3" indent="-62706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 startAt="6"/>
              <a:tabLst>
                <a:tab pos="7351713" algn="l"/>
              </a:tabLst>
            </a:pPr>
            <a:r>
              <a:rPr lang="en-SG" sz="3200" dirty="0"/>
              <a:t>Needy, speak to needs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sz="3200" dirty="0"/>
              <a:t>(Phil. 2:4)</a:t>
            </a:r>
          </a:p>
          <a:p>
            <a:pPr marL="1520825" lvl="3" indent="-62706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 startAt="6"/>
              <a:tabLst>
                <a:tab pos="7351713" algn="l"/>
              </a:tabLst>
            </a:pPr>
            <a:r>
              <a:rPr lang="en-SG" sz="3200" dirty="0"/>
              <a:t>Emotionally low, encourage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sz="3200" dirty="0"/>
              <a:t>(Col. 3:12,13)</a:t>
            </a:r>
          </a:p>
          <a:p>
            <a:pPr marL="1520825" lvl="3" indent="-62706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 startAt="6"/>
              <a:tabLst>
                <a:tab pos="7351713" algn="l"/>
              </a:tabLst>
            </a:pPr>
            <a:r>
              <a:rPr lang="en-SG" sz="3200" dirty="0"/>
              <a:t>To succeed, help to win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sz="3200" dirty="0"/>
              <a:t>(Eccl. 4:9,10)</a:t>
            </a:r>
          </a:p>
          <a:p>
            <a:pPr marL="1520825" lvl="3" indent="-62706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 startAt="6"/>
              <a:tabLst>
                <a:tab pos="7351713" algn="l"/>
              </a:tabLst>
            </a:pPr>
            <a:r>
              <a:rPr lang="en-SG" sz="3200" dirty="0"/>
              <a:t>Relationship, provide community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sz="3200" dirty="0"/>
              <a:t>(1 Cor. 12:26)</a:t>
            </a:r>
          </a:p>
          <a:p>
            <a:pPr marL="1520825" lvl="3" indent="-62706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92D050"/>
              </a:buClr>
              <a:buFont typeface="+mj-lt"/>
              <a:buAutoNum type="arabicParenR" startAt="6"/>
              <a:tabLst>
                <a:tab pos="7351713" algn="l"/>
              </a:tabLst>
            </a:pPr>
            <a:r>
              <a:rPr lang="en-SG" sz="3200" dirty="0"/>
              <a:t>Models, be an example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sz="3200" dirty="0"/>
              <a:t>(1 Cor. 11:1)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22D141-D066-4708-9F08-8A549BCCB0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2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6182" y="5172075"/>
            <a:ext cx="1905818" cy="1685925"/>
          </a:xfrm>
          <a:prstGeom prst="rect">
            <a:avLst/>
          </a:prstGeom>
        </p:spPr>
      </p:pic>
      <p:sp>
        <p:nvSpPr>
          <p:cNvPr id="7" name="Arrow: Pentagon 6">
            <a:extLst>
              <a:ext uri="{FF2B5EF4-FFF2-40B4-BE49-F238E27FC236}">
                <a16:creationId xmlns:a16="http://schemas.microsoft.com/office/drawing/2014/main" id="{3670857A-AE92-4273-8C6B-B9A3C925B904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2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953C7ABF-CFB1-4801-900B-AE84032DD091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PERMISSION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1E44D111-AAA1-49AF-B9EA-E948FF52AA49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</p:spTree>
    <p:extLst>
      <p:ext uri="{BB962C8B-B14F-4D97-AF65-F5344CB8AC3E}">
        <p14:creationId xmlns:p14="http://schemas.microsoft.com/office/powerpoint/2010/main" val="830421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3231"/>
            <a:ext cx="11061526" cy="4603297"/>
          </a:xfrm>
        </p:spPr>
        <p:txBody>
          <a:bodyPr>
            <a:noAutofit/>
          </a:bodyPr>
          <a:lstStyle/>
          <a:p>
            <a:pPr marL="357188" indent="-357188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AutoNum type="arabicPeriod" startAt="3"/>
            </a:pPr>
            <a:r>
              <a:rPr lang="en-SG" sz="3000" dirty="0">
                <a:solidFill>
                  <a:srgbClr val="00B0F0"/>
                </a:solidFill>
              </a:rPr>
              <a:t>STRIKE A BALANCE BETWEEN CARE &amp; FEEDBACK.</a:t>
            </a:r>
            <a:br>
              <a:rPr lang="en-SG" sz="3000" dirty="0"/>
            </a:br>
            <a:r>
              <a:rPr lang="en-SG" sz="3000" dirty="0"/>
              <a:t>HELP INDIVIDUAL, IMPROVE TEAM AND VISION.</a:t>
            </a:r>
          </a:p>
          <a:p>
            <a:pPr marL="804863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sz="3000" dirty="0"/>
              <a:t>	CARING VALUES THE PERSON.</a:t>
            </a:r>
            <a:br>
              <a:rPr lang="en-SG" sz="3000" dirty="0"/>
            </a:br>
            <a:r>
              <a:rPr lang="en-SG" sz="3000" dirty="0"/>
              <a:t>FEEDBACK VALUES HIS POTENTIAL.</a:t>
            </a:r>
          </a:p>
          <a:p>
            <a:pPr marL="804863" indent="-447675">
              <a:lnSpc>
                <a:spcPct val="100000"/>
              </a:lnSpc>
              <a:spcBef>
                <a:spcPts val="0"/>
              </a:spcBef>
              <a:buNone/>
            </a:pP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B. </a:t>
            </a:r>
            <a:r>
              <a:rPr lang="en-SG" sz="3000" dirty="0"/>
              <a:t>	CARING ESTABLISHES THE RELATIONSHIP.</a:t>
            </a:r>
          </a:p>
          <a:p>
            <a:pPr marL="804863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SG" sz="3000" dirty="0"/>
              <a:t>	FEEDBACK EXPANDS AND DEEPENS IT </a:t>
            </a:r>
          </a:p>
          <a:p>
            <a:pPr marL="804863" indent="-447675">
              <a:lnSpc>
                <a:spcPct val="100000"/>
              </a:lnSpc>
              <a:spcBef>
                <a:spcPts val="0"/>
              </a:spcBef>
              <a:buNone/>
            </a:pP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C. </a:t>
            </a:r>
            <a:r>
              <a:rPr lang="en-SG" sz="3000" dirty="0"/>
              <a:t>	CARING DEFINES THE RELATIONSHIP.</a:t>
            </a:r>
          </a:p>
          <a:p>
            <a:pPr marL="804863" indent="-447675">
              <a:lnSpc>
                <a:spcPct val="100000"/>
              </a:lnSpc>
              <a:spcBef>
                <a:spcPts val="0"/>
              </a:spcBef>
              <a:buNone/>
            </a:pPr>
            <a:r>
              <a:rPr lang="en-SG" sz="3000" dirty="0"/>
              <a:t>	FEEDBACK DIRECTS IT TO A PURPOSE.</a:t>
            </a:r>
            <a:endParaRPr lang="en-SG" sz="32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B75406-66AC-45F2-A8BC-BBDD406F5D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2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86182" y="5172075"/>
            <a:ext cx="1905818" cy="1685925"/>
          </a:xfrm>
          <a:prstGeom prst="rect">
            <a:avLst/>
          </a:prstGeom>
        </p:spPr>
      </p:pic>
      <p:sp>
        <p:nvSpPr>
          <p:cNvPr id="7" name="Arrow: Pentagon 6">
            <a:extLst>
              <a:ext uri="{FF2B5EF4-FFF2-40B4-BE49-F238E27FC236}">
                <a16:creationId xmlns:a16="http://schemas.microsoft.com/office/drawing/2014/main" id="{75E2CA2B-646C-4AF1-8FCB-D11F120583A2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2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3EF0EAB3-F964-4351-8C64-2DF6D8756D9A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PERMISSION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55FCB949-41DA-4C43-AE58-2C68FA26BD29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</p:spTree>
    <p:extLst>
      <p:ext uri="{BB962C8B-B14F-4D97-AF65-F5344CB8AC3E}">
        <p14:creationId xmlns:p14="http://schemas.microsoft.com/office/powerpoint/2010/main" val="2523195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2091" y="1519083"/>
            <a:ext cx="5407671" cy="3125344"/>
          </a:xfrm>
        </p:spPr>
        <p:txBody>
          <a:bodyPr>
            <a:normAutofit/>
          </a:bodyPr>
          <a:lstStyle/>
          <a:p>
            <a:r>
              <a:rPr lang="en-SG" sz="3600" b="1" dirty="0"/>
              <a:t>MAKE THINGS HAPPEN</a:t>
            </a:r>
          </a:p>
          <a:p>
            <a:endParaRPr lang="en-SG" sz="3600" b="1" dirty="0"/>
          </a:p>
          <a:p>
            <a:r>
              <a:rPr lang="en-SG" sz="3600" b="1" dirty="0"/>
              <a:t>FOR SELF</a:t>
            </a:r>
          </a:p>
          <a:p>
            <a:endParaRPr lang="en-SG" sz="3600" b="1" dirty="0"/>
          </a:p>
          <a:p>
            <a:r>
              <a:rPr lang="en-SG" sz="3600" b="1" dirty="0"/>
              <a:t>AND FOR THE TEAM</a:t>
            </a:r>
            <a:endParaRPr lang="en-SG" sz="3200" b="1" dirty="0"/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BD917593-14DF-4875-8AF4-D1E1E3593C32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70EB8401-3DE1-4788-8B86-9F65723D81C1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A39A01-978E-410D-9402-9567AB6A08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115" y="4763072"/>
            <a:ext cx="3351885" cy="209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93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708" y="1342895"/>
            <a:ext cx="10515600" cy="4351338"/>
          </a:xfrm>
        </p:spPr>
        <p:txBody>
          <a:bodyPr>
            <a:noAutofit/>
          </a:bodyPr>
          <a:lstStyle/>
          <a:p>
            <a:pPr marL="357188" indent="-357188">
              <a:buAutoNum type="arabicPeriod" startAt="5"/>
            </a:pPr>
            <a:r>
              <a:rPr lang="en-SG" dirty="0">
                <a:solidFill>
                  <a:srgbClr val="00B0F0"/>
                </a:solidFill>
              </a:rPr>
              <a:t>CYCLE OF SUCCESS</a:t>
            </a:r>
          </a:p>
          <a:p>
            <a:pPr marL="715963" indent="-358775">
              <a:spcBef>
                <a:spcPts val="2400"/>
              </a:spcBef>
              <a:buNone/>
              <a:tabLst>
                <a:tab pos="251301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 </a:t>
            </a:r>
            <a:r>
              <a:rPr lang="en-SG" b="1" dirty="0"/>
              <a:t>TEST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BETTER WAY? TAKE RISKS.</a:t>
            </a:r>
          </a:p>
          <a:p>
            <a:pPr marL="715963" indent="-358775">
              <a:buNone/>
              <a:tabLst>
                <a:tab pos="251301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 </a:t>
            </a:r>
            <a:r>
              <a:rPr lang="en-SG" b="1" dirty="0"/>
              <a:t>FAILURE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FAIL FORWARD WITHOUT LOSING ZEAL.</a:t>
            </a:r>
          </a:p>
          <a:p>
            <a:pPr marL="715963" indent="-358775">
              <a:buNone/>
              <a:tabLst>
                <a:tab pos="251301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</a:t>
            </a:r>
            <a:r>
              <a:rPr lang="en-SG" b="1" dirty="0"/>
              <a:t>LEARN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WITH TEACHABLE SPIRIT FOR NEW THINGS.</a:t>
            </a:r>
          </a:p>
          <a:p>
            <a:pPr marL="715963" indent="-358775">
              <a:buNone/>
              <a:tabLst>
                <a:tab pos="251301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/>
              <a:t>	</a:t>
            </a:r>
            <a:r>
              <a:rPr lang="en-SG" b="1" dirty="0"/>
              <a:t>IMPROVE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WITH EMPOWERED WISDOM &amp; STRENGTH</a:t>
            </a:r>
          </a:p>
          <a:p>
            <a:pPr marL="715963" indent="-358775">
              <a:spcAft>
                <a:spcPts val="1800"/>
              </a:spcAft>
              <a:buNone/>
              <a:tabLst>
                <a:tab pos="251301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/>
              <a:t> </a:t>
            </a:r>
            <a:r>
              <a:rPr lang="en-SG" b="1" dirty="0"/>
              <a:t>RE-ENTER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REFRESH, REBUILD AND RELAUNCH.</a:t>
            </a:r>
          </a:p>
          <a:p>
            <a:pPr marL="984250" indent="-627063">
              <a:buNone/>
              <a:tabLst>
                <a:tab pos="2417763" algn="l"/>
              </a:tabLst>
            </a:pPr>
            <a:r>
              <a:rPr lang="en-SG" dirty="0"/>
              <a:t>TEST, FAIL, LEARN, IMPROVE AND RE-ENTER AGAIN.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D44841A2-9F40-4290-821D-0DC9E127410F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F3CCCCC4-0F16-48B0-BC70-3F53A1584F8A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B17ED8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UPSIDE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955AFF-8E46-475E-B701-41DDB5F6F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19" b="98036" l="4019" r="97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440" y="4993017"/>
            <a:ext cx="2131085" cy="2012508"/>
          </a:xfrm>
          <a:prstGeom prst="rect">
            <a:avLst/>
          </a:prstGeom>
        </p:spPr>
      </p:pic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9E065743-E367-4CA5-BB97-AC1DB2E2E8B7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</p:spTree>
    <p:extLst>
      <p:ext uri="{BB962C8B-B14F-4D97-AF65-F5344CB8AC3E}">
        <p14:creationId xmlns:p14="http://schemas.microsoft.com/office/powerpoint/2010/main" val="2698267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5" y="1440431"/>
            <a:ext cx="10515600" cy="2918628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357188" algn="l"/>
              </a:tabLst>
            </a:pP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1. </a:t>
            </a:r>
            <a:r>
              <a:rPr lang="en-SG" sz="3000" dirty="0"/>
              <a:t>IT CREATES A CLEAR PICTURE OF LEADERSHIP.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2. </a:t>
            </a:r>
            <a:r>
              <a:rPr lang="en-SG" sz="3000" dirty="0"/>
              <a:t>IT DEFINES LEADING AS A VERB, NOT A NOUN.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3. </a:t>
            </a:r>
            <a:r>
              <a:rPr lang="en-SG" sz="3000" dirty="0"/>
              <a:t>IT BREAKS DOWN LEADERSHIP INTO UNDERSTANDABLE STEPS.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4. </a:t>
            </a:r>
            <a:r>
              <a:rPr lang="en-SG" sz="3000" dirty="0"/>
              <a:t>IT PROVIDES A GAME PLAN FOR LEADERSHIP DEVELOPMENT.</a:t>
            </a:r>
          </a:p>
          <a:p>
            <a:pPr marL="0" indent="0">
              <a:buNone/>
              <a:tabLst>
                <a:tab pos="357188" algn="l"/>
              </a:tabLst>
            </a:pP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5. </a:t>
            </a:r>
            <a:r>
              <a:rPr lang="en-SG" sz="3000" dirty="0"/>
              <a:t>IT ALIGNS LEADERSHIP PRACTICES, PRINCIPLES AND VALUES.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C8DCC0-C927-480D-8492-65B5AFBBC0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8606" y="4672528"/>
            <a:ext cx="3286949" cy="21854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0ABAF30-C1D1-43A4-9E5D-DD7E64689E8C}"/>
              </a:ext>
            </a:extLst>
          </p:cNvPr>
          <p:cNvSpPr/>
          <p:nvPr/>
        </p:nvSpPr>
        <p:spPr>
          <a:xfrm>
            <a:off x="3911097" y="-1"/>
            <a:ext cx="4110273" cy="738255"/>
          </a:xfrm>
          <a:prstGeom prst="rect">
            <a:avLst/>
          </a:prstGeom>
          <a:solidFill>
            <a:srgbClr val="FF66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BENEFITS</a:t>
            </a:r>
          </a:p>
        </p:txBody>
      </p:sp>
    </p:spTree>
    <p:extLst>
      <p:ext uri="{BB962C8B-B14F-4D97-AF65-F5344CB8AC3E}">
        <p14:creationId xmlns:p14="http://schemas.microsoft.com/office/powerpoint/2010/main" val="907489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1" y="1355498"/>
            <a:ext cx="10989365" cy="4351338"/>
          </a:xfrm>
        </p:spPr>
        <p:txBody>
          <a:bodyPr>
            <a:noAutofit/>
          </a:bodyPr>
          <a:lstStyle/>
          <a:p>
            <a:pPr marL="357188" indent="-357188">
              <a:buNone/>
            </a:pPr>
            <a:r>
              <a:rPr lang="en-SG" dirty="0">
                <a:solidFill>
                  <a:srgbClr val="00B0F0"/>
                </a:solidFill>
              </a:rPr>
              <a:t>1.	GUIDELINES TO VISION AND PURPOSE (Prov. 29:18).</a:t>
            </a:r>
          </a:p>
          <a:p>
            <a:pPr marL="715963" indent="-358775">
              <a:spcBef>
                <a:spcPts val="2400"/>
              </a:spcBef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 BEGIN WITH GOD’S AGENDA. WHAT IS GOD DOING?</a:t>
            </a:r>
          </a:p>
          <a:p>
            <a:pPr marL="715963" indent="-358775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 </a:t>
            </a:r>
            <a:r>
              <a:rPr lang="en-SG" dirty="0"/>
              <a:t>REVOLVE AROUND YOUR IDENTITY AND GIFTEDNESS.</a:t>
            </a:r>
          </a:p>
          <a:p>
            <a:pPr marL="715963" indent="-358775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DRAW AND INVOLVE OTHERS.</a:t>
            </a:r>
          </a:p>
          <a:p>
            <a:pPr marL="715963" indent="-358775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/>
              <a:t>	CONTAIN LIFE-CHANGING CONVICTIONS, WORTH DYING.</a:t>
            </a:r>
          </a:p>
          <a:p>
            <a:pPr marL="715963" indent="-358775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/>
              <a:t> MAKE IT COUNT FOR ETERNITY.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2D1FC28C-24E2-498B-A548-9DE33DC3900F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80656289-B39D-4CAD-8745-8E8D258EE876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383A9D61-BCC9-4CE4-A93E-9A485502A1D5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596B03-C703-4562-9198-97BE1E276A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10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991" y="1368427"/>
            <a:ext cx="10830339" cy="4351338"/>
          </a:xfrm>
        </p:spPr>
        <p:txBody>
          <a:bodyPr>
            <a:noAutofit/>
          </a:bodyPr>
          <a:lstStyle/>
          <a:p>
            <a:pPr marL="357188" indent="-357188">
              <a:buNone/>
              <a:tabLst>
                <a:tab pos="1885950" algn="l"/>
              </a:tabLst>
            </a:pPr>
            <a:r>
              <a:rPr lang="en-SG" dirty="0">
                <a:solidFill>
                  <a:srgbClr val="00B0F0"/>
                </a:solidFill>
              </a:rPr>
              <a:t>2. Prov. 29:18  </a:t>
            </a:r>
            <a:r>
              <a:rPr lang="en-SG" i="1" dirty="0">
                <a:solidFill>
                  <a:srgbClr val="00B0F0"/>
                </a:solidFill>
              </a:rPr>
              <a:t>Where there is no vision, the people perish: </a:t>
            </a:r>
            <a:br>
              <a:rPr lang="en-SG" i="1" dirty="0">
                <a:solidFill>
                  <a:srgbClr val="00B0F0"/>
                </a:solidFill>
              </a:rPr>
            </a:br>
            <a:r>
              <a:rPr lang="en-SG" i="1" dirty="0">
                <a:solidFill>
                  <a:srgbClr val="00B0F0"/>
                </a:solidFill>
              </a:rPr>
              <a:t>	but he that keepeth the law, happy is he.</a:t>
            </a:r>
          </a:p>
          <a:p>
            <a:pPr marL="715963" indent="-358775">
              <a:spcBef>
                <a:spcPts val="2400"/>
              </a:spcBef>
              <a:buNone/>
            </a:pPr>
            <a:r>
              <a:rPr lang="en-SG" dirty="0"/>
              <a:t>PURPOSES OF VISION:</a:t>
            </a:r>
          </a:p>
          <a:p>
            <a:pPr marL="715963" indent="-358775">
              <a:buNone/>
              <a:tabLst>
                <a:tab pos="187801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 </a:t>
            </a:r>
            <a:r>
              <a:rPr lang="en-SG" b="1" dirty="0"/>
              <a:t>GUIDE</a:t>
            </a:r>
            <a:r>
              <a:rPr lang="en-SG" dirty="0"/>
              <a:t>	– DETERMINES DIRECTION, GOALS AND RESOURCES.</a:t>
            </a:r>
          </a:p>
          <a:p>
            <a:pPr marL="715963" indent="-358775">
              <a:buNone/>
              <a:tabLst>
                <a:tab pos="187801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 </a:t>
            </a:r>
            <a:r>
              <a:rPr lang="en-SG" b="1" dirty="0"/>
              <a:t>GUARD</a:t>
            </a:r>
            <a:r>
              <a:rPr lang="en-SG" dirty="0"/>
              <a:t>	– PROTECTS AND FOCUS ON VISION.</a:t>
            </a:r>
          </a:p>
          <a:p>
            <a:pPr marL="715963" indent="-358775">
              <a:buNone/>
              <a:tabLst>
                <a:tab pos="187801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</a:t>
            </a:r>
            <a:r>
              <a:rPr lang="en-SG" b="1" dirty="0"/>
              <a:t>GUAGE</a:t>
            </a:r>
            <a:r>
              <a:rPr lang="en-SG" dirty="0"/>
              <a:t> 	– PROVIDES BASIS FOR MEASURING DIRECTIONS.</a:t>
            </a:r>
          </a:p>
          <a:p>
            <a:endParaRPr lang="en-SG" dirty="0"/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FED1159F-D1BB-4277-BA26-7EDC73D980AB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2057CE85-2647-4C8E-BB2C-13DEB4EADD27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7A67D2FD-6DA3-4FAD-836A-25A1922D273D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2EEF4E-403E-4B89-A49E-58884B6114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91605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37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958" y="1358488"/>
            <a:ext cx="11420060" cy="4351338"/>
          </a:xfrm>
        </p:spPr>
        <p:txBody>
          <a:bodyPr>
            <a:noAutofit/>
          </a:bodyPr>
          <a:lstStyle/>
          <a:p>
            <a:pPr marL="357188" indent="-357188">
              <a:buAutoNum type="arabicPeriod" startAt="3"/>
            </a:pPr>
            <a:r>
              <a:rPr lang="en-SG" dirty="0">
                <a:solidFill>
                  <a:srgbClr val="00B0F0"/>
                </a:solidFill>
              </a:rPr>
              <a:t>ADDRESS REGULARLY FOUR QUESTIONS:</a:t>
            </a:r>
          </a:p>
          <a:p>
            <a:pPr marL="715963" indent="-358775">
              <a:lnSpc>
                <a:spcPct val="100000"/>
              </a:lnSpc>
              <a:spcBef>
                <a:spcPts val="2400"/>
              </a:spcBef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 WHAT IS GOD’S DIVINE AND WISE PURPOSE?</a:t>
            </a:r>
          </a:p>
          <a:p>
            <a:pPr marL="715963" indent="-358775">
              <a:lnSpc>
                <a:spcPct val="100000"/>
              </a:lnSpc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 WHAT DOES GOD WANT TO PRODUCE IN LIVES?</a:t>
            </a:r>
          </a:p>
          <a:p>
            <a:pPr marL="715963" indent="-358775">
              <a:lnSpc>
                <a:spcPct val="100000"/>
              </a:lnSpc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 </a:t>
            </a:r>
            <a:r>
              <a:rPr lang="en-SG" dirty="0"/>
              <a:t>HOW DO WE MEET NEEDS AT VARIOUS STAGES OF GROWTH?</a:t>
            </a:r>
          </a:p>
          <a:p>
            <a:pPr marL="715963" indent="-358775">
              <a:lnSpc>
                <a:spcPct val="100000"/>
              </a:lnSpc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/>
              <a:t> HOW DO WE DESIGN ACTIVITIES TO INFLUENCE GROWTH?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044B0B6A-790F-45B6-8606-6063E10B645F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C26AA882-3F67-47EE-9625-7D955CC71BD4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9BFD0FF2-4098-4F9A-8034-948461AAD99F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4A9DA7-0DE0-40B9-8D54-2C3B1B645B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55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928" y="1355497"/>
            <a:ext cx="11353801" cy="4351338"/>
          </a:xfrm>
        </p:spPr>
        <p:txBody>
          <a:bodyPr>
            <a:noAutofit/>
          </a:bodyPr>
          <a:lstStyle/>
          <a:p>
            <a:pPr marL="357188" indent="-357188">
              <a:buAutoNum type="arabicPeriod" startAt="4"/>
              <a:tabLst>
                <a:tab pos="1524000" algn="l"/>
              </a:tabLst>
            </a:pPr>
            <a:r>
              <a:rPr lang="en-SG" dirty="0">
                <a:solidFill>
                  <a:srgbClr val="00B0F0"/>
                </a:solidFill>
              </a:rPr>
              <a:t>VISION: TO GLORIFY GOD BY MAKING CHRIST-LIKE DISCIPLES IN A 	COMMUNITY THAT CARES AND SHARES.</a:t>
            </a:r>
          </a:p>
          <a:p>
            <a:pPr marL="715963" indent="-358775">
              <a:lnSpc>
                <a:spcPct val="100000"/>
              </a:lnSpc>
              <a:spcBef>
                <a:spcPts val="2400"/>
              </a:spcBef>
              <a:buNone/>
              <a:tabLst>
                <a:tab pos="2867025" algn="l"/>
                <a:tab pos="636428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 </a:t>
            </a:r>
            <a:r>
              <a:rPr lang="en-SG" b="1" dirty="0"/>
              <a:t>MOTIVE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TO GORIFY GOD (Isa. 42:8; 1 Cor. 6:20; Rev. 4:11).</a:t>
            </a:r>
          </a:p>
          <a:p>
            <a:pPr marL="715963" indent="-358775">
              <a:lnSpc>
                <a:spcPct val="100000"/>
              </a:lnSpc>
              <a:buNone/>
              <a:tabLst>
                <a:tab pos="2867025" algn="l"/>
                <a:tab pos="636428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 </a:t>
            </a:r>
            <a:r>
              <a:rPr lang="en-SG" b="1" dirty="0"/>
              <a:t>MANDATE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TO MAKE DISCIPLES (Matt. 28:19-20).</a:t>
            </a:r>
          </a:p>
          <a:p>
            <a:pPr marL="715963" indent="-358775">
              <a:lnSpc>
                <a:spcPct val="100000"/>
              </a:lnSpc>
              <a:buNone/>
              <a:tabLst>
                <a:tab pos="2867025" algn="l"/>
                <a:tab pos="636428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</a:t>
            </a:r>
            <a:r>
              <a:rPr lang="en-SG" b="1" dirty="0"/>
              <a:t>MACHINERY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CHRIST-LIKE COMMUNITY (Jn. 13:35; Eph.4:32).</a:t>
            </a:r>
          </a:p>
          <a:p>
            <a:pPr marL="715963" indent="-358775">
              <a:lnSpc>
                <a:spcPct val="100000"/>
              </a:lnSpc>
              <a:buNone/>
              <a:tabLst>
                <a:tab pos="2867025" algn="l"/>
                <a:tab pos="636428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/>
              <a:t> </a:t>
            </a:r>
            <a:r>
              <a:rPr lang="en-SG" b="1" dirty="0"/>
              <a:t>MISSION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TO CARE AND SHARE (Acts 2:41-47).</a:t>
            </a:r>
          </a:p>
          <a:p>
            <a:pPr marL="0" indent="0">
              <a:buNone/>
            </a:pPr>
            <a:endParaRPr lang="en-SG" dirty="0"/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7E56F0C2-8C31-4D7D-A1E5-F53EF45875D2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76C4EC4F-C1F8-4C20-9B03-5E144ED4EF97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CEDE8D51-DCD8-4563-90E1-605F7423B2EC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79A00C-DFBF-4875-BEEA-F61FB0B29D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91605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6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271" y="1077099"/>
            <a:ext cx="10990842" cy="5681510"/>
          </a:xfrm>
        </p:spPr>
        <p:txBody>
          <a:bodyPr>
            <a:noAutofit/>
          </a:bodyPr>
          <a:lstStyle/>
          <a:p>
            <a:pPr marL="357188" indent="-357188">
              <a:buAutoNum type="arabicPeriod" startAt="6"/>
              <a:tabLst>
                <a:tab pos="1878013" algn="l"/>
              </a:tabLst>
            </a:pPr>
            <a:r>
              <a:rPr lang="en-SG" dirty="0">
                <a:solidFill>
                  <a:srgbClr val="00B0F0"/>
                </a:solidFill>
              </a:rPr>
              <a:t>GROWTH: A GREAT COMMITMENT TO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GREAT COMMANDMENT (Matt. 22:36-40) AND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EVERYDAY COMMISSION (Matt. 28:19-20).</a:t>
            </a:r>
          </a:p>
          <a:p>
            <a:pPr marL="357188" indent="-357188">
              <a:spcBef>
                <a:spcPts val="2400"/>
              </a:spcBef>
              <a:buNone/>
              <a:tabLst>
                <a:tab pos="9874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 SHAPE OF LEADER AND PEOPLE GIVES VISION.</a:t>
            </a:r>
          </a:p>
          <a:p>
            <a:pPr marL="715963" indent="0">
              <a:lnSpc>
                <a:spcPct val="100000"/>
              </a:lnSpc>
              <a:buNone/>
              <a:tabLst>
                <a:tab pos="984250" algn="l"/>
              </a:tabLst>
            </a:pPr>
            <a:r>
              <a:rPr lang="en-SG" dirty="0">
                <a:solidFill>
                  <a:srgbClr val="FF0000"/>
                </a:solidFill>
              </a:rPr>
              <a:t>S</a:t>
            </a:r>
            <a:r>
              <a:rPr lang="en-SG" dirty="0"/>
              <a:t> 	– SPIRITUAL GIFTS; </a:t>
            </a:r>
            <a:br>
              <a:rPr lang="en-SG" dirty="0"/>
            </a:br>
            <a:r>
              <a:rPr lang="en-SG" dirty="0">
                <a:solidFill>
                  <a:srgbClr val="FF0000"/>
                </a:solidFill>
              </a:rPr>
              <a:t>H</a:t>
            </a:r>
            <a:r>
              <a:rPr lang="en-SG" dirty="0"/>
              <a:t>	– HEART; </a:t>
            </a:r>
            <a:br>
              <a:rPr lang="en-SG" dirty="0"/>
            </a:b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 – ABILITY;</a:t>
            </a:r>
            <a:br>
              <a:rPr lang="en-SG" dirty="0"/>
            </a:br>
            <a:r>
              <a:rPr lang="en-SG" dirty="0">
                <a:solidFill>
                  <a:srgbClr val="FF0000"/>
                </a:solidFill>
              </a:rPr>
              <a:t>P</a:t>
            </a:r>
            <a:r>
              <a:rPr lang="en-SG" dirty="0"/>
              <a:t>	– PERSONALITY;  </a:t>
            </a:r>
            <a:br>
              <a:rPr lang="en-SG" dirty="0"/>
            </a:br>
            <a:r>
              <a:rPr lang="en-SG" dirty="0">
                <a:solidFill>
                  <a:srgbClr val="FF0000"/>
                </a:solidFill>
              </a:rPr>
              <a:t>E</a:t>
            </a:r>
            <a:r>
              <a:rPr lang="en-SG" dirty="0"/>
              <a:t>	– EXPERIENCE &amp; MATURITY.</a:t>
            </a:r>
          </a:p>
          <a:p>
            <a:pPr marL="715963" indent="0">
              <a:spcBef>
                <a:spcPts val="1800"/>
              </a:spcBef>
              <a:buNone/>
            </a:pPr>
            <a:r>
              <a:rPr lang="en-SG" dirty="0"/>
              <a:t>MY/OUR MISSION IS TO BE (INVOLVEMENT, TASK) </a:t>
            </a:r>
            <a:br>
              <a:rPr lang="en-SG" dirty="0"/>
            </a:br>
            <a:r>
              <a:rPr lang="en-SG" dirty="0"/>
              <a:t>SO THAT (BURDEN, CONCERN) WILL BECOME </a:t>
            </a:r>
            <a:br>
              <a:rPr lang="en-SG" dirty="0"/>
            </a:br>
            <a:r>
              <a:rPr lang="en-SG" dirty="0"/>
              <a:t>(CHANGE OR TRANSORMATION).</a:t>
            </a:r>
          </a:p>
          <a:p>
            <a:pPr marL="0" indent="0">
              <a:buNone/>
            </a:pPr>
            <a:r>
              <a:rPr lang="en-SG" dirty="0"/>
              <a:t>       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4E208B7B-CAA0-44ED-87ED-BBF52C9609BE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256468FC-E70D-4E6F-BDD2-50818268535D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7335DA1C-37B1-4DA2-BAC1-18E4048ED01C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FB4507-380D-4386-8115-BB91B619B7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030" y="5482553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8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992" y="1368427"/>
            <a:ext cx="10515600" cy="3598989"/>
          </a:xfrm>
        </p:spPr>
        <p:txBody>
          <a:bodyPr>
            <a:noAutofit/>
          </a:bodyPr>
          <a:lstStyle/>
          <a:p>
            <a:pPr marL="357188" indent="-357188">
              <a:buAutoNum type="arabicPeriod" startAt="6"/>
              <a:tabLst>
                <a:tab pos="1878013" algn="l"/>
              </a:tabLst>
            </a:pPr>
            <a:r>
              <a:rPr lang="en-SG" dirty="0">
                <a:solidFill>
                  <a:srgbClr val="00B0F0"/>
                </a:solidFill>
              </a:rPr>
              <a:t>GROWTH: A GREAT COMMITMENT TO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GREAT COMMANDMENT (Matt. 22:36-40) AND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EVERYDAY COMMISSION (Matt. 28:19-20).</a:t>
            </a:r>
          </a:p>
          <a:p>
            <a:pPr marL="357188" indent="0">
              <a:spcBef>
                <a:spcPts val="2400"/>
              </a:spcBef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  PRODUCT – TO BE ONE WITH GOD (Jn. 17:21-13).</a:t>
            </a:r>
          </a:p>
          <a:p>
            <a:pPr marL="1431925" indent="-627063">
              <a:buNone/>
              <a:tabLst>
                <a:tab pos="1609725" algn="l"/>
                <a:tab pos="3587750" algn="l"/>
              </a:tabLst>
            </a:pPr>
            <a:r>
              <a:rPr lang="en-SG" dirty="0">
                <a:solidFill>
                  <a:srgbClr val="92D050"/>
                </a:solidFill>
              </a:rPr>
              <a:t>1) </a:t>
            </a:r>
            <a:r>
              <a:rPr lang="en-SG" b="1" dirty="0"/>
              <a:t>PERSONHOOD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(Rom. 8:29; Gal. 5:22-23)</a:t>
            </a:r>
          </a:p>
          <a:p>
            <a:pPr marL="1431925" indent="-627063">
              <a:buNone/>
              <a:tabLst>
                <a:tab pos="1609725" algn="l"/>
                <a:tab pos="3587750" algn="l"/>
              </a:tabLst>
            </a:pPr>
            <a:r>
              <a:rPr lang="en-SG" dirty="0">
                <a:solidFill>
                  <a:srgbClr val="92D050"/>
                </a:solidFill>
              </a:rPr>
              <a:t>2) </a:t>
            </a:r>
            <a:r>
              <a:rPr lang="en-SG" b="1" dirty="0"/>
              <a:t>PRIORITIES</a:t>
            </a:r>
            <a:r>
              <a:rPr lang="en-SG" u="sng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(Matt. 28:18-20)</a:t>
            </a:r>
          </a:p>
          <a:p>
            <a:pPr marL="1431925" indent="-627063">
              <a:buNone/>
              <a:tabLst>
                <a:tab pos="1609725" algn="l"/>
                <a:tab pos="3587750" algn="l"/>
              </a:tabLst>
            </a:pPr>
            <a:r>
              <a:rPr lang="en-SG" dirty="0">
                <a:solidFill>
                  <a:srgbClr val="92D050"/>
                </a:solidFill>
              </a:rPr>
              <a:t>3)</a:t>
            </a:r>
            <a:r>
              <a:rPr lang="en-SG" dirty="0"/>
              <a:t> </a:t>
            </a:r>
            <a:r>
              <a:rPr lang="en-SG" b="1" dirty="0"/>
              <a:t>PASSION</a:t>
            </a:r>
            <a:r>
              <a:rPr lang="en-SG" u="sng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(Heb. 12:2; 5:8; Phil. 1:21)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6E645E8A-8635-455C-91B5-F63BFBCAE1C4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A48F8C44-F989-438A-8D45-C7A48BB1F086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EBE9D284-0F28-4082-9CD8-5959F60EE67D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7660C4-FAF4-43AB-977E-18473E4AA5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32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993" y="1352720"/>
            <a:ext cx="10515600" cy="4869175"/>
          </a:xfrm>
        </p:spPr>
        <p:txBody>
          <a:bodyPr>
            <a:noAutofit/>
          </a:bodyPr>
          <a:lstStyle/>
          <a:p>
            <a:pPr marL="357188" indent="-357188">
              <a:buAutoNum type="arabicPeriod" startAt="6"/>
              <a:tabLst>
                <a:tab pos="1878013" algn="l"/>
              </a:tabLst>
            </a:pPr>
            <a:r>
              <a:rPr lang="en-SG" dirty="0">
                <a:solidFill>
                  <a:srgbClr val="00B0F0"/>
                </a:solidFill>
              </a:rPr>
              <a:t>GROWTH: A GREAT COMMITMENT TO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GREAT COMMANDMENT (Matt. 22:36-40) AND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EVERYDAY COMMISSION (Matt. 28:19-20).</a:t>
            </a:r>
          </a:p>
          <a:p>
            <a:pPr marL="357188" indent="0">
              <a:spcBef>
                <a:spcPts val="2400"/>
              </a:spcBef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 PROCESS – GOING, WINNING THE COMMUNITY</a:t>
            </a:r>
          </a:p>
          <a:p>
            <a:pPr marL="804863" indent="0">
              <a:buNone/>
              <a:tabLst>
                <a:tab pos="1073150" algn="l"/>
              </a:tabLst>
            </a:pPr>
            <a:r>
              <a:rPr lang="en-SG" dirty="0">
                <a:solidFill>
                  <a:srgbClr val="92D050"/>
                </a:solidFill>
              </a:rPr>
              <a:t>1)</a:t>
            </a:r>
            <a:r>
              <a:rPr lang="en-SG" dirty="0"/>
              <a:t> KNOW THE SHAPE IN CHURCH.</a:t>
            </a:r>
          </a:p>
          <a:p>
            <a:pPr marL="1252538" indent="-447675">
              <a:buNone/>
              <a:tabLst>
                <a:tab pos="1073150" algn="l"/>
              </a:tabLst>
            </a:pPr>
            <a:r>
              <a:rPr lang="en-SG" dirty="0">
                <a:solidFill>
                  <a:srgbClr val="92D050"/>
                </a:solidFill>
              </a:rPr>
              <a:t>2)</a:t>
            </a:r>
            <a:r>
              <a:rPr lang="en-SG" dirty="0"/>
              <a:t> KNOW THE PEOPLE IN COMMUNITY.</a:t>
            </a:r>
          </a:p>
          <a:p>
            <a:pPr marL="1252538" indent="-447675">
              <a:buNone/>
              <a:tabLst>
                <a:tab pos="1073150" algn="l"/>
              </a:tabLst>
            </a:pPr>
            <a:r>
              <a:rPr lang="en-SG" dirty="0">
                <a:solidFill>
                  <a:srgbClr val="92D050"/>
                </a:solidFill>
              </a:rPr>
              <a:t>3)</a:t>
            </a:r>
            <a:r>
              <a:rPr lang="en-SG" dirty="0"/>
              <a:t> THINK LIKE THE UNBELIEVERS.</a:t>
            </a:r>
          </a:p>
          <a:p>
            <a:pPr marL="1252538" indent="-447675">
              <a:buNone/>
              <a:tabLst>
                <a:tab pos="1073150" algn="l"/>
              </a:tabLst>
            </a:pPr>
            <a:r>
              <a:rPr lang="en-SG" dirty="0">
                <a:solidFill>
                  <a:srgbClr val="92D050"/>
                </a:solidFill>
              </a:rPr>
              <a:t>4)</a:t>
            </a:r>
            <a:r>
              <a:rPr lang="en-SG" dirty="0"/>
              <a:t> FULFILL FELT NEEDS.</a:t>
            </a:r>
          </a:p>
          <a:p>
            <a:pPr marL="1252538" indent="-447675">
              <a:buNone/>
              <a:tabLst>
                <a:tab pos="1073150" algn="l"/>
              </a:tabLst>
            </a:pPr>
            <a:r>
              <a:rPr lang="en-SG" dirty="0">
                <a:solidFill>
                  <a:srgbClr val="92D050"/>
                </a:solidFill>
              </a:rPr>
              <a:t>5)</a:t>
            </a:r>
            <a:r>
              <a:rPr lang="en-SG" dirty="0"/>
              <a:t> GO FOR THE HUNGRY.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3BDAC73-CC59-429A-BD27-D2F9406C22A3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E8E5CD08-2F28-457F-B609-132696BD27CA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55D77CE-07E6-4A13-9AC2-BC77B846E0B2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7CE47E-1F1F-47B2-880A-DDF8EBC712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75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679" y="1367979"/>
            <a:ext cx="11251563" cy="4585563"/>
          </a:xfrm>
        </p:spPr>
        <p:txBody>
          <a:bodyPr>
            <a:noAutofit/>
          </a:bodyPr>
          <a:lstStyle/>
          <a:p>
            <a:pPr marL="357188" indent="-357188">
              <a:buAutoNum type="arabicPeriod" startAt="6"/>
              <a:tabLst>
                <a:tab pos="1878013" algn="l"/>
              </a:tabLst>
            </a:pPr>
            <a:r>
              <a:rPr lang="en-SG" dirty="0">
                <a:solidFill>
                  <a:srgbClr val="00B0F0"/>
                </a:solidFill>
              </a:rPr>
              <a:t>GROWTH: A GREAT COMMITMENT TO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GREAT COMMANDMENT (Matt. 22:36-40) AND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EVERYDAY COMMISSION (Matt. 28:19-20).</a:t>
            </a:r>
          </a:p>
          <a:p>
            <a:pPr marL="715963" indent="-358775">
              <a:spcBef>
                <a:spcPts val="2400"/>
              </a:spcBef>
              <a:buNone/>
              <a:tabLst>
                <a:tab pos="98742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PROCESS – BUILDING RELATIONSHIP BRIDGES.</a:t>
            </a:r>
          </a:p>
          <a:p>
            <a:pPr marL="357188" indent="358775">
              <a:buNone/>
              <a:tabLst>
                <a:tab pos="987425" algn="l"/>
                <a:tab pos="3409950" algn="l"/>
              </a:tabLst>
            </a:pPr>
            <a:r>
              <a:rPr lang="en-SG" dirty="0">
                <a:solidFill>
                  <a:srgbClr val="92D050"/>
                </a:solidFill>
              </a:rPr>
              <a:t>1)</a:t>
            </a:r>
            <a:r>
              <a:rPr lang="en-SG" dirty="0"/>
              <a:t> </a:t>
            </a:r>
            <a:r>
              <a:rPr lang="en-SG" b="1" dirty="0"/>
              <a:t>CULTIVATING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CONNECT WITH Acts OF GOOD WORKS.</a:t>
            </a:r>
          </a:p>
          <a:p>
            <a:pPr marL="357188" indent="358775">
              <a:buNone/>
              <a:tabLst>
                <a:tab pos="987425" algn="l"/>
                <a:tab pos="3409950" algn="l"/>
              </a:tabLst>
            </a:pPr>
            <a:r>
              <a:rPr lang="en-SG" dirty="0">
                <a:solidFill>
                  <a:srgbClr val="92D050"/>
                </a:solidFill>
              </a:rPr>
              <a:t>2)</a:t>
            </a:r>
            <a:r>
              <a:rPr lang="en-SG" dirty="0"/>
              <a:t> </a:t>
            </a:r>
            <a:r>
              <a:rPr lang="en-SG" b="1" dirty="0"/>
              <a:t>PLANTING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SHARING BLESSINGS &amp; OFFERING PRAYERS.</a:t>
            </a:r>
          </a:p>
          <a:p>
            <a:pPr marL="357188" indent="358775">
              <a:buNone/>
              <a:tabLst>
                <a:tab pos="987425" algn="l"/>
                <a:tab pos="3409950" algn="l"/>
              </a:tabLst>
            </a:pPr>
            <a:r>
              <a:rPr lang="en-SG" dirty="0">
                <a:solidFill>
                  <a:srgbClr val="92D050"/>
                </a:solidFill>
              </a:rPr>
              <a:t>3)</a:t>
            </a:r>
            <a:r>
              <a:rPr lang="en-SG" dirty="0"/>
              <a:t> </a:t>
            </a:r>
            <a:r>
              <a:rPr lang="en-SG" b="1" dirty="0"/>
              <a:t>REAPING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SHARING TESTIMONIES &amp; THE GOSPEL.</a:t>
            </a:r>
          </a:p>
          <a:p>
            <a:pPr marL="357188" indent="358775">
              <a:buNone/>
              <a:tabLst>
                <a:tab pos="987425" algn="l"/>
                <a:tab pos="3409950" algn="l"/>
              </a:tabLst>
            </a:pPr>
            <a:r>
              <a:rPr lang="en-SG" dirty="0"/>
              <a:t>		KNOW A PLAN OF SALVATION.</a:t>
            </a:r>
          </a:p>
          <a:p>
            <a:pPr marL="720725" indent="3175">
              <a:spcBef>
                <a:spcPts val="1800"/>
              </a:spcBef>
              <a:buNone/>
            </a:pPr>
            <a:r>
              <a:rPr lang="en-SG" dirty="0"/>
              <a:t>GOAL:  REPENTANCE AND FAITH IN THE LORD JESUS CHRIST.</a:t>
            </a:r>
          </a:p>
          <a:p>
            <a:pPr marL="0" indent="0">
              <a:buNone/>
            </a:pPr>
            <a:r>
              <a:rPr lang="en-SG" dirty="0"/>
              <a:t>           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7478A5E-1FA9-439F-9130-5FA9E652461E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F927F688-4968-4FAA-8A3D-9AACDAF30851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D34956E9-DAEF-4988-BDF2-0832BBB4AE81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D6EAE8-2F3D-44E7-81B5-5810B4D8D8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06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211" y="1352721"/>
            <a:ext cx="10515600" cy="4932750"/>
          </a:xfrm>
        </p:spPr>
        <p:txBody>
          <a:bodyPr>
            <a:noAutofit/>
          </a:bodyPr>
          <a:lstStyle/>
          <a:p>
            <a:pPr marL="357188" indent="-357188">
              <a:buAutoNum type="arabicPeriod" startAt="6"/>
              <a:tabLst>
                <a:tab pos="1878013" algn="l"/>
              </a:tabLst>
            </a:pPr>
            <a:r>
              <a:rPr lang="en-SG" dirty="0">
                <a:solidFill>
                  <a:srgbClr val="00B0F0"/>
                </a:solidFill>
              </a:rPr>
              <a:t>GROWTH: A GREAT COMMITMENT TO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GREAT COMMANDMENT (Matt. 22:36-40) AND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EVERYDAY COMMISSION (Matt. 28:19-20).</a:t>
            </a:r>
          </a:p>
          <a:p>
            <a:pPr marL="715963" indent="-358775">
              <a:spcBef>
                <a:spcPts val="2400"/>
              </a:spcBef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/>
              <a:t> PROCESS – BAPTISING, BUILDING IN STAGES</a:t>
            </a:r>
          </a:p>
          <a:p>
            <a:pPr marL="715963" indent="0">
              <a:buNone/>
              <a:tabLst>
                <a:tab pos="3590925" algn="l"/>
              </a:tabLst>
            </a:pPr>
            <a:r>
              <a:rPr lang="en-SG" dirty="0">
                <a:solidFill>
                  <a:srgbClr val="92D050"/>
                </a:solidFill>
              </a:rPr>
              <a:t>1)</a:t>
            </a:r>
            <a:r>
              <a:rPr lang="en-SG" dirty="0"/>
              <a:t> </a:t>
            </a:r>
            <a:r>
              <a:rPr lang="en-SG" b="1" dirty="0"/>
              <a:t>WORSHIP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CELEBRATIVE IN HOME &amp; CHURCH</a:t>
            </a:r>
          </a:p>
          <a:p>
            <a:pPr marL="715963" indent="0">
              <a:buNone/>
              <a:tabLst>
                <a:tab pos="3590925" algn="l"/>
              </a:tabLst>
            </a:pPr>
            <a:r>
              <a:rPr lang="en-SG" dirty="0">
                <a:solidFill>
                  <a:srgbClr val="92D050"/>
                </a:solidFill>
              </a:rPr>
              <a:t>2)</a:t>
            </a:r>
            <a:r>
              <a:rPr lang="en-SG" dirty="0"/>
              <a:t> </a:t>
            </a:r>
            <a:r>
              <a:rPr lang="en-SG" b="1" dirty="0"/>
              <a:t>INSTRUCTION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READ, TEACH &amp; LIVE THE WORD.</a:t>
            </a:r>
          </a:p>
          <a:p>
            <a:pPr marL="715963" indent="0">
              <a:buNone/>
              <a:tabLst>
                <a:tab pos="3590925" algn="l"/>
              </a:tabLst>
            </a:pPr>
            <a:r>
              <a:rPr lang="en-SG" dirty="0">
                <a:solidFill>
                  <a:srgbClr val="92D050"/>
                </a:solidFill>
              </a:rPr>
              <a:t>3)</a:t>
            </a:r>
            <a:r>
              <a:rPr lang="en-SG" dirty="0"/>
              <a:t> </a:t>
            </a:r>
            <a:r>
              <a:rPr lang="en-SG" b="1" dirty="0"/>
              <a:t>FELLOWSHIP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HOME, CARE GROUPS AND CHURCH</a:t>
            </a:r>
          </a:p>
          <a:p>
            <a:pPr marL="715963" indent="0">
              <a:buNone/>
              <a:tabLst>
                <a:tab pos="3590925" algn="l"/>
              </a:tabLst>
            </a:pPr>
            <a:r>
              <a:rPr lang="en-SG" dirty="0">
                <a:solidFill>
                  <a:srgbClr val="92D050"/>
                </a:solidFill>
              </a:rPr>
              <a:t>4)</a:t>
            </a:r>
            <a:r>
              <a:rPr lang="en-SG" dirty="0"/>
              <a:t> </a:t>
            </a:r>
            <a:r>
              <a:rPr lang="en-SG" b="1" dirty="0"/>
              <a:t>EVANGELISM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INDIVIDUAL &amp; HARVEST VEHICLES  </a:t>
            </a:r>
          </a:p>
          <a:p>
            <a:pPr marL="720725" indent="0">
              <a:spcBef>
                <a:spcPts val="1800"/>
              </a:spcBef>
              <a:buNone/>
              <a:tabLst>
                <a:tab pos="1703388" algn="l"/>
              </a:tabLst>
            </a:pPr>
            <a:r>
              <a:rPr lang="en-SG" dirty="0"/>
              <a:t>GOAL: CHRISTIANS WHO ARE FAITHFUL, AVAILABLE,</a:t>
            </a:r>
            <a:br>
              <a:rPr lang="en-SG" dirty="0"/>
            </a:br>
            <a:r>
              <a:rPr lang="en-SG" dirty="0"/>
              <a:t>	SUBMISSIVE AND TEACHABLE (FAST). 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3439BF50-E5BF-4898-8120-207BF7B2A818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7690DC7F-94DD-4EC5-8C4E-A8567D146096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84E5B91B-A860-446C-89B9-9E0DDDDFBD49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6DCA16-E06D-4881-8C37-6417E2C54F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113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993" y="1089496"/>
            <a:ext cx="10515600" cy="5768504"/>
          </a:xfrm>
        </p:spPr>
        <p:txBody>
          <a:bodyPr>
            <a:noAutofit/>
          </a:bodyPr>
          <a:lstStyle/>
          <a:p>
            <a:pPr marL="357188" indent="-357188">
              <a:buAutoNum type="arabicPeriod" startAt="6"/>
              <a:tabLst>
                <a:tab pos="1878013" algn="l"/>
              </a:tabLst>
            </a:pPr>
            <a:r>
              <a:rPr lang="en-SG" dirty="0">
                <a:solidFill>
                  <a:srgbClr val="00B0F0"/>
                </a:solidFill>
              </a:rPr>
              <a:t>GROWTH: A GREAT COMMITMENT TO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GREAT COMMANDMENT (Matt. 22:36-40) AND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EVERYDAY COMMISSION (Matt. 28:19-20).</a:t>
            </a:r>
          </a:p>
          <a:p>
            <a:pPr marL="715963" indent="-358775">
              <a:spcBef>
                <a:spcPts val="2400"/>
              </a:spcBef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/>
              <a:t>	PROCESS -   TEACH TO OBEY – EQUIPPING</a:t>
            </a:r>
          </a:p>
          <a:p>
            <a:pPr marL="357188" indent="358775">
              <a:buNone/>
              <a:tabLst>
                <a:tab pos="4129088" algn="l"/>
              </a:tabLst>
            </a:pPr>
            <a:r>
              <a:rPr lang="en-SG" dirty="0">
                <a:solidFill>
                  <a:srgbClr val="92D050"/>
                </a:solidFill>
              </a:rPr>
              <a:t>1) </a:t>
            </a:r>
            <a:r>
              <a:rPr lang="en-SG" b="1" dirty="0"/>
              <a:t>PRAY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 </a:t>
            </a:r>
            <a:r>
              <a:rPr lang="en-SG" dirty="0"/>
              <a:t>INDIVIDUAL &amp; CORPORATE JOURNEY</a:t>
            </a:r>
          </a:p>
          <a:p>
            <a:pPr marL="357188" indent="358775">
              <a:buNone/>
              <a:tabLst>
                <a:tab pos="4129088" algn="l"/>
              </a:tabLst>
            </a:pPr>
            <a:r>
              <a:rPr lang="en-SG" dirty="0">
                <a:solidFill>
                  <a:srgbClr val="92D050"/>
                </a:solidFill>
              </a:rPr>
              <a:t>2) </a:t>
            </a:r>
            <a:r>
              <a:rPr lang="en-SG" b="1" dirty="0"/>
              <a:t>ENCOURAGE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KNOW POTENTIAL &amp; MOTIVATE.</a:t>
            </a:r>
          </a:p>
          <a:p>
            <a:pPr marL="357188" indent="358775">
              <a:buNone/>
              <a:tabLst>
                <a:tab pos="4129088" algn="l"/>
              </a:tabLst>
            </a:pPr>
            <a:r>
              <a:rPr lang="en-SG" dirty="0">
                <a:solidFill>
                  <a:srgbClr val="92D050"/>
                </a:solidFill>
              </a:rPr>
              <a:t>3) </a:t>
            </a:r>
            <a:r>
              <a:rPr lang="en-SG" b="1" dirty="0"/>
              <a:t>SUPPORT 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KNOW NEEDS AND PROVIDE HELP.</a:t>
            </a:r>
          </a:p>
          <a:p>
            <a:pPr marL="357188" indent="358775">
              <a:buNone/>
              <a:tabLst>
                <a:tab pos="4129088" algn="l"/>
              </a:tabLst>
            </a:pPr>
            <a:r>
              <a:rPr lang="en-SG" dirty="0">
                <a:solidFill>
                  <a:srgbClr val="92D050"/>
                </a:solidFill>
              </a:rPr>
              <a:t>4) </a:t>
            </a:r>
            <a:r>
              <a:rPr lang="en-SG" b="1" dirty="0"/>
              <a:t>BE ACCOUNTABLE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TRANPARENCY</a:t>
            </a:r>
          </a:p>
          <a:p>
            <a:pPr marL="357188" indent="358775">
              <a:buNone/>
              <a:tabLst>
                <a:tab pos="4129088" algn="l"/>
              </a:tabLst>
            </a:pPr>
            <a:r>
              <a:rPr lang="en-SG" dirty="0">
                <a:solidFill>
                  <a:srgbClr val="92D050"/>
                </a:solidFill>
              </a:rPr>
              <a:t>5) </a:t>
            </a:r>
            <a:r>
              <a:rPr lang="en-SG" b="1" dirty="0"/>
              <a:t>SERVE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POSITIVE HELP IN OTHER’S INTERESTS</a:t>
            </a:r>
          </a:p>
          <a:p>
            <a:pPr marL="720725" indent="0">
              <a:spcBef>
                <a:spcPts val="1800"/>
              </a:spcBef>
              <a:buNone/>
              <a:tabLst>
                <a:tab pos="1703388" algn="l"/>
              </a:tabLst>
            </a:pPr>
            <a:r>
              <a:rPr lang="en-SG" dirty="0"/>
              <a:t>GOAL: CHRISTIAN SERVANTS THAT HAVE FAITH: FAITHFUL,</a:t>
            </a:r>
            <a:br>
              <a:rPr lang="en-SG" dirty="0"/>
            </a:br>
            <a:r>
              <a:rPr lang="en-SG" dirty="0"/>
              <a:t>	AVAILABLE, INITIATING, TEACHABLE AND HUNGRY      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2ACB3C88-E23D-47C5-9C4D-19ADD7C84804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21BEAF9F-F2DF-482C-A354-DABF7B247382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496DCE34-A7FE-4E21-B9F0-8764804B2655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C23F24-FD2F-4403-990D-1B099FE2FC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6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62B9D8-5B91-4D40-B662-50C9BBFF4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3687" y="14514"/>
            <a:ext cx="5638799" cy="68497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797A2D-F0E7-4AF3-966E-A11FB81749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6921" y="4936934"/>
            <a:ext cx="2565400" cy="192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35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993" y="1352721"/>
            <a:ext cx="10515600" cy="4044227"/>
          </a:xfrm>
        </p:spPr>
        <p:txBody>
          <a:bodyPr>
            <a:noAutofit/>
          </a:bodyPr>
          <a:lstStyle/>
          <a:p>
            <a:pPr marL="357188" indent="-357188">
              <a:buAutoNum type="arabicPeriod" startAt="6"/>
              <a:tabLst>
                <a:tab pos="1878013" algn="l"/>
              </a:tabLst>
            </a:pPr>
            <a:r>
              <a:rPr lang="en-SG" dirty="0">
                <a:solidFill>
                  <a:srgbClr val="00B0F0"/>
                </a:solidFill>
              </a:rPr>
              <a:t>GROWTH: A GREAT COMMITMENT TO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GREAT COMMANDMENT (Matt. 22:36-40) AND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00B0F0"/>
                </a:solidFill>
              </a:rPr>
              <a:t>	THE EVERYDAY COMMISSION (Matt. 28:19-20).</a:t>
            </a:r>
          </a:p>
          <a:p>
            <a:pPr marL="357188" indent="0">
              <a:spcBef>
                <a:spcPts val="2400"/>
              </a:spcBef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F.</a:t>
            </a:r>
            <a:r>
              <a:rPr lang="en-SG" dirty="0"/>
              <a:t>  THE GIFT – THE HOLY SPIRIT (Jn. 14:16)</a:t>
            </a:r>
          </a:p>
          <a:p>
            <a:pPr marL="715963" indent="0">
              <a:lnSpc>
                <a:spcPct val="100000"/>
              </a:lnSpc>
              <a:spcBef>
                <a:spcPts val="600"/>
              </a:spcBef>
              <a:buNone/>
              <a:tabLst>
                <a:tab pos="5649913" algn="l"/>
              </a:tabLst>
            </a:pPr>
            <a:r>
              <a:rPr lang="en-SG" dirty="0">
                <a:solidFill>
                  <a:srgbClr val="92D050"/>
                </a:solidFill>
              </a:rPr>
              <a:t>1) </a:t>
            </a:r>
            <a:r>
              <a:rPr lang="en-SG" b="1" dirty="0"/>
              <a:t>ABIDING PRESENCE</a:t>
            </a:r>
            <a:r>
              <a:rPr lang="en-SG" sz="2000" b="1" u="sng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(Jn. 14:17; 1 Cor. 3:16; 6:19)</a:t>
            </a:r>
          </a:p>
          <a:p>
            <a:pPr marL="715963" indent="0">
              <a:lnSpc>
                <a:spcPct val="100000"/>
              </a:lnSpc>
              <a:spcBef>
                <a:spcPts val="600"/>
              </a:spcBef>
              <a:buNone/>
              <a:tabLst>
                <a:tab pos="5649913" algn="l"/>
              </a:tabLst>
            </a:pPr>
            <a:r>
              <a:rPr lang="en-SG" dirty="0">
                <a:solidFill>
                  <a:srgbClr val="92D050"/>
                </a:solidFill>
              </a:rPr>
              <a:t>2) </a:t>
            </a:r>
            <a:r>
              <a:rPr lang="en-SG" b="1" dirty="0"/>
              <a:t>THE TEACHER</a:t>
            </a:r>
            <a:r>
              <a:rPr lang="en-SG" b="1" u="sng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(Jn. 14:26)</a:t>
            </a:r>
          </a:p>
          <a:p>
            <a:pPr marL="715963" indent="0">
              <a:lnSpc>
                <a:spcPct val="100000"/>
              </a:lnSpc>
              <a:spcBef>
                <a:spcPts val="600"/>
              </a:spcBef>
              <a:buNone/>
              <a:tabLst>
                <a:tab pos="5649913" algn="l"/>
              </a:tabLst>
            </a:pPr>
            <a:r>
              <a:rPr lang="en-SG" dirty="0">
                <a:solidFill>
                  <a:srgbClr val="92D050"/>
                </a:solidFill>
              </a:rPr>
              <a:t>3) </a:t>
            </a:r>
            <a:r>
              <a:rPr lang="en-SG" b="1" dirty="0"/>
              <a:t>THE CONVICTOR 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(Jn. 16:8-11) </a:t>
            </a:r>
          </a:p>
          <a:p>
            <a:pPr marL="715963" indent="0">
              <a:lnSpc>
                <a:spcPct val="100000"/>
              </a:lnSpc>
              <a:spcBef>
                <a:spcPts val="600"/>
              </a:spcBef>
              <a:buNone/>
              <a:tabLst>
                <a:tab pos="5649913" algn="l"/>
              </a:tabLst>
            </a:pPr>
            <a:r>
              <a:rPr lang="en-SG" dirty="0">
                <a:solidFill>
                  <a:srgbClr val="92D050"/>
                </a:solidFill>
              </a:rPr>
              <a:t>4) </a:t>
            </a:r>
            <a:r>
              <a:rPr lang="en-SG" b="1" dirty="0"/>
              <a:t>THE POWER AND BOLDNESS 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(Acts 1:18)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38F52E1D-9E40-4B89-AD65-E781E039EFC0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547C6E5B-A3A9-4F7B-894F-D7297FBE3B24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C3DBC84-E9BF-48E7-B8FA-F54D3AFB9930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356395-2FB8-4A3C-B6DA-50669A7732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379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1215306" cy="4590879"/>
          </a:xfrm>
        </p:spPr>
        <p:txBody>
          <a:bodyPr>
            <a:noAutofit/>
          </a:bodyPr>
          <a:lstStyle/>
          <a:p>
            <a:pPr marL="357188" indent="-357188">
              <a:buAutoNum type="arabicPeriod" startAt="7"/>
            </a:pPr>
            <a:r>
              <a:rPr lang="en-SG" dirty="0">
                <a:solidFill>
                  <a:srgbClr val="00B0F0"/>
                </a:solidFill>
              </a:rPr>
              <a:t>SELF AND TEAM PLANNING (2 Chron. 1:10)</a:t>
            </a:r>
          </a:p>
          <a:p>
            <a:pPr marL="715963" indent="-358775">
              <a:spcBef>
                <a:spcPts val="2400"/>
              </a:spcBef>
              <a:buNone/>
              <a:tabLst>
                <a:tab pos="89693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	PLAN TO PLAN WEEKLY IN MIDST OF CHANGES.</a:t>
            </a:r>
          </a:p>
          <a:p>
            <a:pPr marL="715963" indent="-358775">
              <a:buNone/>
              <a:tabLst>
                <a:tab pos="89693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FOCUS ON PRIMARY PURPOSES – WHY AND WHAT.</a:t>
            </a:r>
          </a:p>
          <a:p>
            <a:pPr marL="715963" indent="-358775">
              <a:buNone/>
              <a:tabLst>
                <a:tab pos="89693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	ASSESS INSIDE, OUTSIDE, CURRENT &amp; FUTURE.</a:t>
            </a:r>
          </a:p>
          <a:p>
            <a:pPr marL="715963" indent="-358775">
              <a:buNone/>
              <a:tabLst>
                <a:tab pos="89693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/>
              <a:t>	PRIORTISE THE IMPORTANT NOT THE URGENT.  HIGH RETURN.</a:t>
            </a:r>
          </a:p>
          <a:p>
            <a:pPr marL="715963" indent="-358775">
              <a:buNone/>
              <a:tabLst>
                <a:tab pos="896938" algn="l"/>
                <a:tab pos="439102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/>
              <a:t> ASK RIGHT QUESTIONS – 	TARGET, RESOURCES, </a:t>
            </a:r>
            <a:br>
              <a:rPr lang="en-SG" dirty="0"/>
            </a:br>
            <a:r>
              <a:rPr lang="en-SG" dirty="0"/>
              <a:t>          	ASSESMENT AND REFINING.</a:t>
            </a:r>
          </a:p>
          <a:p>
            <a:pPr marL="715963" indent="-358775">
              <a:buNone/>
              <a:tabLst>
                <a:tab pos="896938" algn="l"/>
                <a:tab pos="394652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F.</a:t>
            </a:r>
            <a:r>
              <a:rPr lang="en-SG" dirty="0"/>
              <a:t> 	SET SPECIFIC GOALS – </a:t>
            </a:r>
            <a:r>
              <a:rPr lang="en-SG" dirty="0">
                <a:solidFill>
                  <a:srgbClr val="FF0000"/>
                </a:solidFill>
              </a:rPr>
              <a:t>S</a:t>
            </a:r>
            <a:r>
              <a:rPr lang="en-SG" dirty="0"/>
              <a:t>PECIFIC, </a:t>
            </a:r>
            <a:r>
              <a:rPr lang="en-SG" dirty="0">
                <a:solidFill>
                  <a:srgbClr val="FF0000"/>
                </a:solidFill>
              </a:rPr>
              <a:t>M</a:t>
            </a:r>
            <a:r>
              <a:rPr lang="en-SG" dirty="0"/>
              <a:t>EASURABLE,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TTAINABLE, </a:t>
            </a:r>
            <a:br>
              <a:rPr lang="en-SG" dirty="0"/>
            </a:br>
            <a:r>
              <a:rPr lang="en-SG" dirty="0"/>
              <a:t>		</a:t>
            </a:r>
            <a:r>
              <a:rPr lang="en-SG" dirty="0">
                <a:solidFill>
                  <a:srgbClr val="FF0000"/>
                </a:solidFill>
              </a:rPr>
              <a:t>R</a:t>
            </a:r>
            <a:r>
              <a:rPr lang="en-SG" dirty="0"/>
              <a:t>EALISTIC AND </a:t>
            </a:r>
            <a:r>
              <a:rPr lang="en-SG" dirty="0">
                <a:solidFill>
                  <a:srgbClr val="FF0000"/>
                </a:solidFill>
              </a:rPr>
              <a:t>T</a:t>
            </a:r>
            <a:r>
              <a:rPr lang="en-SG" dirty="0"/>
              <a:t>IME BOUND (</a:t>
            </a:r>
            <a:r>
              <a:rPr lang="en-SG" dirty="0">
                <a:solidFill>
                  <a:srgbClr val="FF0000"/>
                </a:solidFill>
              </a:rPr>
              <a:t>SMART</a:t>
            </a:r>
            <a:r>
              <a:rPr lang="en-SG" dirty="0"/>
              <a:t> GOALS) 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E9F81D90-11CD-426C-A892-A12C7DC7DFBB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E96181AD-3E35-4C2A-BF1F-31C79EF51812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96A0A69F-A44B-4BB7-99CA-A471605AC478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9A1C54-63EE-46E6-B0FB-61E16B08E8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82" y="5576935"/>
            <a:ext cx="1447530" cy="128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629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680" y="1351723"/>
            <a:ext cx="10515600" cy="4351338"/>
          </a:xfrm>
        </p:spPr>
        <p:txBody>
          <a:bodyPr>
            <a:noAutofit/>
          </a:bodyPr>
          <a:lstStyle/>
          <a:p>
            <a:pPr marL="357188" indent="-357188">
              <a:buAutoNum type="arabicPeriod" startAt="7"/>
            </a:pPr>
            <a:r>
              <a:rPr lang="en-SG" dirty="0">
                <a:solidFill>
                  <a:srgbClr val="00B0F0"/>
                </a:solidFill>
              </a:rPr>
              <a:t>SELF AND TEAM PLANNING (2 Chron. 1:10)</a:t>
            </a:r>
          </a:p>
          <a:p>
            <a:pPr marL="357188" indent="0">
              <a:lnSpc>
                <a:spcPct val="100000"/>
              </a:lnSpc>
              <a:spcBef>
                <a:spcPts val="600"/>
              </a:spcBef>
              <a:buNone/>
              <a:tabLst>
                <a:tab pos="806450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G.</a:t>
            </a:r>
            <a:r>
              <a:rPr lang="en-S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	</a:t>
            </a:r>
            <a:r>
              <a:rPr lang="en-SG" dirty="0"/>
              <a:t>COMMUNICATE AND CLARIFY WITH GUIDELINES.</a:t>
            </a:r>
          </a:p>
          <a:p>
            <a:pPr marL="357188" indent="0">
              <a:lnSpc>
                <a:spcPct val="100000"/>
              </a:lnSpc>
              <a:spcBef>
                <a:spcPts val="600"/>
              </a:spcBef>
              <a:buNone/>
              <a:tabLst>
                <a:tab pos="806450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H.</a:t>
            </a:r>
            <a:r>
              <a:rPr lang="en-SG" dirty="0">
                <a:solidFill>
                  <a:srgbClr val="92D050"/>
                </a:solidFill>
              </a:rPr>
              <a:t>	</a:t>
            </a:r>
            <a:r>
              <a:rPr lang="en-SG" dirty="0"/>
              <a:t>IDENTIFY POSSIBLE OBSTACLES AND RESPONSES.</a:t>
            </a:r>
          </a:p>
          <a:p>
            <a:pPr marL="357188" indent="0">
              <a:lnSpc>
                <a:spcPct val="100000"/>
              </a:lnSpc>
              <a:spcBef>
                <a:spcPts val="600"/>
              </a:spcBef>
              <a:buNone/>
              <a:tabLst>
                <a:tab pos="806450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I.</a:t>
            </a:r>
            <a:r>
              <a:rPr lang="en-S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HAVE OPEN SYSTEM TO ADAPT TO CHANGES.</a:t>
            </a:r>
          </a:p>
          <a:p>
            <a:pPr marL="357188" indent="0">
              <a:lnSpc>
                <a:spcPct val="100000"/>
              </a:lnSpc>
              <a:spcBef>
                <a:spcPts val="600"/>
              </a:spcBef>
              <a:buNone/>
              <a:tabLst>
                <a:tab pos="806450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J.</a:t>
            </a:r>
            <a:r>
              <a:rPr lang="en-SG" dirty="0">
                <a:solidFill>
                  <a:srgbClr val="92D050"/>
                </a:solidFill>
              </a:rPr>
              <a:t>	</a:t>
            </a:r>
            <a:r>
              <a:rPr lang="en-SG" dirty="0"/>
              <a:t>MANAGE AND DIRECT RESOURCES.</a:t>
            </a:r>
          </a:p>
          <a:p>
            <a:pPr marL="357188" indent="0">
              <a:lnSpc>
                <a:spcPct val="100000"/>
              </a:lnSpc>
              <a:spcBef>
                <a:spcPts val="600"/>
              </a:spcBef>
              <a:buNone/>
              <a:tabLst>
                <a:tab pos="806450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K.</a:t>
            </a:r>
            <a:r>
              <a:rPr lang="en-SG" dirty="0">
                <a:solidFill>
                  <a:srgbClr val="92D050"/>
                </a:solidFill>
              </a:rPr>
              <a:t>	</a:t>
            </a:r>
            <a:r>
              <a:rPr lang="en-SG" dirty="0"/>
              <a:t>MONITOR AND CORRRECT TO ADJUST.</a:t>
            </a:r>
          </a:p>
          <a:p>
            <a:pPr marL="357188" indent="0">
              <a:lnSpc>
                <a:spcPct val="100000"/>
              </a:lnSpc>
              <a:spcBef>
                <a:spcPts val="600"/>
              </a:spcBef>
              <a:buNone/>
              <a:tabLst>
                <a:tab pos="806450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L.</a:t>
            </a:r>
            <a:r>
              <a:rPr lang="en-S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STUDY CURRENT RESULTS TO EXPERIENCE SUCCESS.</a:t>
            </a:r>
          </a:p>
          <a:p>
            <a:pPr marL="0" indent="0">
              <a:buNone/>
              <a:tabLst>
                <a:tab pos="1077913" algn="l"/>
              </a:tabLst>
            </a:pPr>
            <a:r>
              <a:rPr lang="en-SG" dirty="0"/>
              <a:t>      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32836D6-3424-4A6A-BBD2-E691D49C85A2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8EFAD942-B060-45D7-9169-790EE631EA29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1488D70D-4187-443A-8AC2-7A187E0A2911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1B1F12-7529-4DE7-9EE6-3D71101B26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9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993" y="1355505"/>
            <a:ext cx="10015330" cy="4592862"/>
          </a:xfrm>
        </p:spPr>
        <p:txBody>
          <a:bodyPr>
            <a:noAutofit/>
          </a:bodyPr>
          <a:lstStyle/>
          <a:p>
            <a:pPr marL="357188" indent="-357188">
              <a:lnSpc>
                <a:spcPct val="100000"/>
              </a:lnSpc>
              <a:buAutoNum type="arabicPeriod" startAt="8"/>
            </a:pPr>
            <a:r>
              <a:rPr lang="en-SG" dirty="0">
                <a:solidFill>
                  <a:srgbClr val="00B0F0"/>
                </a:solidFill>
              </a:rPr>
              <a:t>SET </a:t>
            </a:r>
            <a:r>
              <a:rPr lang="en-SG" dirty="0">
                <a:solidFill>
                  <a:srgbClr val="FF0000"/>
                </a:solidFill>
              </a:rPr>
              <a:t>SMART</a:t>
            </a:r>
            <a:r>
              <a:rPr lang="en-SG" dirty="0">
                <a:solidFill>
                  <a:srgbClr val="00B0F0"/>
                </a:solidFill>
              </a:rPr>
              <a:t> GOALS. (Ps. 20:4)</a:t>
            </a:r>
            <a:br>
              <a:rPr lang="en-SG" dirty="0">
                <a:solidFill>
                  <a:srgbClr val="00B0F0"/>
                </a:solidFill>
              </a:rPr>
            </a:br>
            <a:r>
              <a:rPr lang="en-SG" dirty="0">
                <a:solidFill>
                  <a:srgbClr val="FF0000"/>
                </a:solidFill>
              </a:rPr>
              <a:t>S</a:t>
            </a:r>
            <a:r>
              <a:rPr lang="en-SG" dirty="0">
                <a:solidFill>
                  <a:srgbClr val="00B0F0"/>
                </a:solidFill>
              </a:rPr>
              <a:t>PECIFIC, </a:t>
            </a:r>
            <a:r>
              <a:rPr lang="en-SG" dirty="0">
                <a:solidFill>
                  <a:srgbClr val="FF0000"/>
                </a:solidFill>
              </a:rPr>
              <a:t>M</a:t>
            </a:r>
            <a:r>
              <a:rPr lang="en-SG" dirty="0">
                <a:solidFill>
                  <a:srgbClr val="00B0F0"/>
                </a:solidFill>
              </a:rPr>
              <a:t>EASURABLE,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>
                <a:solidFill>
                  <a:srgbClr val="00B0F0"/>
                </a:solidFill>
              </a:rPr>
              <a:t>TTAINABLE, </a:t>
            </a:r>
            <a:r>
              <a:rPr lang="en-SG" dirty="0">
                <a:solidFill>
                  <a:srgbClr val="FF0000"/>
                </a:solidFill>
              </a:rPr>
              <a:t>R</a:t>
            </a:r>
            <a:r>
              <a:rPr lang="en-SG" dirty="0">
                <a:solidFill>
                  <a:srgbClr val="00B0F0"/>
                </a:solidFill>
              </a:rPr>
              <a:t>EALISTIC, </a:t>
            </a:r>
            <a:r>
              <a:rPr lang="en-SG" dirty="0">
                <a:solidFill>
                  <a:srgbClr val="FF0000"/>
                </a:solidFill>
              </a:rPr>
              <a:t>T</a:t>
            </a:r>
            <a:r>
              <a:rPr lang="en-SG" dirty="0">
                <a:solidFill>
                  <a:srgbClr val="00B0F0"/>
                </a:solidFill>
              </a:rPr>
              <a:t>IME BOUND</a:t>
            </a:r>
          </a:p>
          <a:p>
            <a:pPr marL="806450" indent="-449263">
              <a:lnSpc>
                <a:spcPct val="100000"/>
              </a:lnSpc>
              <a:spcBef>
                <a:spcPts val="2400"/>
              </a:spcBef>
              <a:buClr>
                <a:schemeClr val="bg1">
                  <a:lumMod val="75000"/>
                </a:schemeClr>
              </a:buClr>
              <a:buFont typeface="+mj-lt"/>
              <a:buAutoNum type="alphaUcPeriod"/>
            </a:pPr>
            <a:r>
              <a:rPr lang="en-SG" dirty="0"/>
              <a:t>THE CHURCH WILL PRAY AND PLAN TO VISIT FOUR BLOCKS PER WEEK TILL THE END OF 2020.</a:t>
            </a:r>
          </a:p>
          <a:p>
            <a:pPr marL="806450" indent="-449263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+mj-lt"/>
              <a:buAutoNum type="alphaUcPeriod"/>
            </a:pPr>
            <a:r>
              <a:rPr lang="en-SG" dirty="0"/>
              <a:t>I WILL BEGIN MY MASTER OF MINISTRY DEGREE PROGRAM IN 2020 AND COMPLETE IT BY 2023.</a:t>
            </a:r>
          </a:p>
          <a:p>
            <a:pPr marL="806450" indent="-449263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+mj-lt"/>
              <a:buAutoNum type="alphaUcPeriod"/>
            </a:pPr>
            <a:r>
              <a:rPr lang="en-SG" dirty="0"/>
              <a:t>I WILL PRAY AND PLAN TO INVITE AT LEAST ONE PERSON OR ONE FAMILY TO CHURCH AND FOLLOW THEM UP IN 2020.</a:t>
            </a:r>
          </a:p>
          <a:p>
            <a:pPr marL="0" indent="0">
              <a:buNone/>
            </a:pPr>
            <a:r>
              <a:rPr lang="en-SG" dirty="0"/>
              <a:t>      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16744805-F4A6-435B-94B9-E80952BA17B7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36D6D205-47F6-4B57-B39C-540203CA9607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110DBF6F-D9AD-4EAF-9525-D47F7E4C818C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4FFF4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FFA3CC-97AB-4EC8-8949-A3D98EE48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8" b="100000" l="3167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22" y="5482552"/>
            <a:ext cx="1554178" cy="13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26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1075"/>
            <a:ext cx="10515600" cy="459087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SG" dirty="0"/>
          </a:p>
          <a:p>
            <a:pPr marL="0" indent="0">
              <a:buNone/>
            </a:pPr>
            <a:r>
              <a:rPr lang="en-SG" sz="3200" dirty="0"/>
              <a:t>BRINGING OUT THE BEST OF MYSELF AND OTHERS.</a:t>
            </a:r>
          </a:p>
          <a:p>
            <a:pPr marL="0" indent="0">
              <a:buNone/>
            </a:pPr>
            <a:endParaRPr lang="en-SG" sz="2000" dirty="0"/>
          </a:p>
          <a:p>
            <a:pPr marL="0" indent="0">
              <a:buNone/>
            </a:pPr>
            <a:r>
              <a:rPr lang="en-SG" sz="3200" dirty="0"/>
              <a:t>THE POTENTIAL OF MYSELF AND THE TEAM GROWS GREATER.</a:t>
            </a:r>
          </a:p>
          <a:p>
            <a:pPr marL="0" indent="0">
              <a:buNone/>
            </a:pPr>
            <a:endParaRPr lang="en-SG" sz="2000" dirty="0"/>
          </a:p>
          <a:p>
            <a:pPr marL="0" indent="0">
              <a:buNone/>
            </a:pPr>
            <a:r>
              <a:rPr lang="en-SG" sz="3200" dirty="0"/>
              <a:t>REQURIED HIGH LEVEL OF MATURITY AND SKILLS</a:t>
            </a:r>
          </a:p>
          <a:p>
            <a:pPr marL="0" indent="0">
              <a:buNone/>
            </a:pPr>
            <a:r>
              <a:rPr lang="en-SG" dirty="0"/>
              <a:t>      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CC2E7687-E10D-4A1C-950A-E3C1DF3A7802}"/>
              </a:ext>
            </a:extLst>
          </p:cNvPr>
          <p:cNvSpPr/>
          <p:nvPr/>
        </p:nvSpPr>
        <p:spPr>
          <a:xfrm>
            <a:off x="2064190" y="0"/>
            <a:ext cx="6092982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5A95812D-F8F4-4BAE-B73F-A6EC58ED5B28}"/>
              </a:ext>
            </a:extLst>
          </p:cNvPr>
          <p:cNvSpPr/>
          <p:nvPr/>
        </p:nvSpPr>
        <p:spPr>
          <a:xfrm>
            <a:off x="0" y="-1"/>
            <a:ext cx="2335794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18950C-F95C-4F67-A820-86AFFDEA2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93" l="47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691" y="4631853"/>
            <a:ext cx="4178884" cy="240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1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SG" dirty="0">
                <a:solidFill>
                  <a:srgbClr val="00B0F0"/>
                </a:solidFill>
              </a:rPr>
              <a:t>SETS YOU APART FROM MOST LEADERS.</a:t>
            </a:r>
          </a:p>
          <a:p>
            <a:pPr marL="987425" indent="-454025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+mj-lt"/>
              <a:buAutoNum type="alphaUcPeriod"/>
            </a:pPr>
            <a:r>
              <a:rPr lang="en-SG" dirty="0"/>
              <a:t>MOST FOCUS ON PRODUCTION.</a:t>
            </a:r>
          </a:p>
          <a:p>
            <a:pPr marL="987425" indent="-454025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+mj-lt"/>
              <a:buAutoNum type="alphaUcPeriod"/>
            </a:pPr>
            <a:r>
              <a:rPr lang="en-SG" dirty="0"/>
              <a:t>TO GROW, IS TO GROW THE PEOPLE IN IT – VALUABLE.</a:t>
            </a:r>
          </a:p>
          <a:p>
            <a:pPr marL="987425" indent="-454025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+mj-lt"/>
              <a:buAutoNum type="alphaUcPeriod"/>
            </a:pPr>
            <a:r>
              <a:rPr lang="en-SG" dirty="0"/>
              <a:t>20% TIME IN PRODUCTION, 80% IN GROWING LEADERS.</a:t>
            </a:r>
          </a:p>
          <a:p>
            <a:pPr marL="533400" indent="-533400">
              <a:lnSpc>
                <a:spcPct val="100000"/>
              </a:lnSpc>
              <a:spcBef>
                <a:spcPts val="2400"/>
              </a:spcBef>
              <a:buNone/>
            </a:pPr>
            <a:r>
              <a:rPr lang="en-SG" dirty="0">
                <a:solidFill>
                  <a:srgbClr val="00B0F0"/>
                </a:solidFill>
              </a:rPr>
              <a:t>2. 	ASSURES THAT GROWTH CAN BE SUSTAINED.</a:t>
            </a:r>
          </a:p>
          <a:p>
            <a:pPr marL="987425" indent="-454025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+mj-lt"/>
              <a:buAutoNum type="alphaUcPeriod"/>
            </a:pPr>
            <a:r>
              <a:rPr lang="en-SG" dirty="0"/>
              <a:t>USUALLY GROWTH IS CONFINED TO CAPACITY OF LEADERS.</a:t>
            </a:r>
          </a:p>
          <a:p>
            <a:pPr marL="987425" indent="-454025"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+mj-lt"/>
              <a:buAutoNum type="alphaUcPeriod"/>
            </a:pPr>
            <a:r>
              <a:rPr lang="en-SG" dirty="0"/>
              <a:t>HELP PEOPLE TO REACH POTENTIAL OF THEM AND TEAM.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8E96CDD5-D6BF-4D0D-8CA7-ED4C5BBFE6D3}"/>
              </a:ext>
            </a:extLst>
          </p:cNvPr>
          <p:cNvSpPr/>
          <p:nvPr/>
        </p:nvSpPr>
        <p:spPr>
          <a:xfrm>
            <a:off x="7912728" y="0"/>
            <a:ext cx="4279271" cy="787653"/>
          </a:xfrm>
          <a:prstGeom prst="chevron">
            <a:avLst/>
          </a:prstGeom>
          <a:solidFill>
            <a:srgbClr val="B17ED8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UPSIDE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E2CC7335-DF0D-49D6-A3B9-32FDE9B2E026}"/>
              </a:ext>
            </a:extLst>
          </p:cNvPr>
          <p:cNvSpPr/>
          <p:nvPr/>
        </p:nvSpPr>
        <p:spPr>
          <a:xfrm>
            <a:off x="2064190" y="1"/>
            <a:ext cx="6092982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5150690B-5AE7-4287-BFDB-CB3A434043EE}"/>
              </a:ext>
            </a:extLst>
          </p:cNvPr>
          <p:cNvSpPr/>
          <p:nvPr/>
        </p:nvSpPr>
        <p:spPr>
          <a:xfrm>
            <a:off x="0" y="0"/>
            <a:ext cx="2335794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27EA9C-DBE4-49A2-9AAE-5EA80DFE43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327" y="5469682"/>
            <a:ext cx="1388318" cy="138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327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AutoNum type="arabicPeriod" startAt="3"/>
            </a:pPr>
            <a:r>
              <a:rPr lang="en-SG" dirty="0">
                <a:solidFill>
                  <a:srgbClr val="00B0F0"/>
                </a:solidFill>
              </a:rPr>
              <a:t>EMPOWERS OTHERS TO FULFILL RESPONSIBITIES</a:t>
            </a:r>
            <a:r>
              <a:rPr lang="en-SG" dirty="0"/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  </a:t>
            </a:r>
            <a:r>
              <a:rPr lang="en-SG" dirty="0"/>
              <a:t>THEY BECOME BETTER AND THEY HELP OTHERS.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rgbClr val="92D050"/>
                </a:solidFill>
              </a:rPr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  </a:t>
            </a:r>
            <a:r>
              <a:rPr lang="en-SG" dirty="0"/>
              <a:t>WITH ADDITIONS, CURRENT AND FUTURE INITIATIVES.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  </a:t>
            </a:r>
            <a:r>
              <a:rPr lang="en-SG" dirty="0"/>
              <a:t>FEEL RESPONSIBLE TO TEAM TO PRODUCE.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  </a:t>
            </a:r>
            <a:r>
              <a:rPr lang="en-SG" dirty="0"/>
              <a:t>YOU ARE RESPONSIBLE TO THEM BUT NOT FOR THEM.</a:t>
            </a:r>
          </a:p>
          <a:p>
            <a:pPr marL="514350" indent="-514350">
              <a:lnSpc>
                <a:spcPct val="100000"/>
              </a:lnSpc>
              <a:spcBef>
                <a:spcPts val="2400"/>
              </a:spcBef>
              <a:buAutoNum type="arabicPeriod" startAt="4"/>
            </a:pPr>
            <a:r>
              <a:rPr lang="en-SG" dirty="0">
                <a:solidFill>
                  <a:srgbClr val="00B0F0"/>
                </a:solidFill>
              </a:rPr>
              <a:t>EMPOWERS LEADER TO LEAD LARGER.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rgbClr val="92D050"/>
                </a:solidFill>
              </a:rPr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  </a:t>
            </a:r>
            <a:r>
              <a:rPr lang="en-SG" dirty="0"/>
              <a:t>NO LOSS OF POWER BUT TERRITORIES EXPAND.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  MORE TIME TO THINK AND PLAN.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E630EC10-50D9-4836-A773-2F845B5CDEA1}"/>
              </a:ext>
            </a:extLst>
          </p:cNvPr>
          <p:cNvSpPr/>
          <p:nvPr/>
        </p:nvSpPr>
        <p:spPr>
          <a:xfrm>
            <a:off x="7912728" y="0"/>
            <a:ext cx="4279271" cy="787653"/>
          </a:xfrm>
          <a:prstGeom prst="chevron">
            <a:avLst/>
          </a:prstGeom>
          <a:solidFill>
            <a:srgbClr val="B17ED8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UPSIDE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5C87B9F6-754A-4169-B721-C7B37BF63ACD}"/>
              </a:ext>
            </a:extLst>
          </p:cNvPr>
          <p:cNvSpPr/>
          <p:nvPr/>
        </p:nvSpPr>
        <p:spPr>
          <a:xfrm>
            <a:off x="2064190" y="1"/>
            <a:ext cx="6092982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EF8629F5-B7D6-413C-87DC-745F1165BD15}"/>
              </a:ext>
            </a:extLst>
          </p:cNvPr>
          <p:cNvSpPr/>
          <p:nvPr/>
        </p:nvSpPr>
        <p:spPr>
          <a:xfrm>
            <a:off x="0" y="0"/>
            <a:ext cx="2335794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7AA9E4-7F5E-4E23-AB78-5EA1F447A3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327" y="5469682"/>
            <a:ext cx="1388318" cy="138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339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spcBef>
                <a:spcPts val="2400"/>
              </a:spcBef>
              <a:buFont typeface="+mj-lt"/>
              <a:buAutoNum type="arabicPeriod" startAt="5"/>
            </a:pPr>
            <a:r>
              <a:rPr lang="en-SG" dirty="0">
                <a:solidFill>
                  <a:srgbClr val="00B0F0"/>
                </a:solidFill>
              </a:rPr>
              <a:t>PROVIDES GREAT PERSONAL FULFILLMENT.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  FORGETTING SELF AND FOCUS ON OTHERS,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      B.</a:t>
            </a:r>
            <a:r>
              <a:rPr lang="en-SG" dirty="0"/>
              <a:t>  CLOSENESS AND WARMTH PROVIDE RICH EXPERIENCE.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rgbClr val="92D050"/>
                </a:solidFill>
              </a:rPr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 HELPING GIVES JOY, SATISFACTION AND ENERGY.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rgbClr val="92D050"/>
                </a:solidFill>
              </a:rPr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>
                <a:solidFill>
                  <a:srgbClr val="92D050"/>
                </a:solidFill>
              </a:rPr>
              <a:t>  </a:t>
            </a:r>
            <a:r>
              <a:rPr lang="en-SG" dirty="0"/>
              <a:t>VICTORIES CELEBRATED, GRATITUDE AND LOYALTY. 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F0BEB9E6-325E-4CE1-BBAD-B2FE8C4BDDF7}"/>
              </a:ext>
            </a:extLst>
          </p:cNvPr>
          <p:cNvSpPr/>
          <p:nvPr/>
        </p:nvSpPr>
        <p:spPr>
          <a:xfrm>
            <a:off x="7912728" y="0"/>
            <a:ext cx="4279271" cy="787653"/>
          </a:xfrm>
          <a:prstGeom prst="chevron">
            <a:avLst/>
          </a:prstGeom>
          <a:solidFill>
            <a:srgbClr val="B17ED8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UPSIDE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A55807B5-4621-40B2-ABAD-EE48342F321C}"/>
              </a:ext>
            </a:extLst>
          </p:cNvPr>
          <p:cNvSpPr/>
          <p:nvPr/>
        </p:nvSpPr>
        <p:spPr>
          <a:xfrm>
            <a:off x="2064190" y="1"/>
            <a:ext cx="6092982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E8BFFA8F-49CD-40EC-A7E0-7F2A9AE9BE4B}"/>
              </a:ext>
            </a:extLst>
          </p:cNvPr>
          <p:cNvSpPr/>
          <p:nvPr/>
        </p:nvSpPr>
        <p:spPr>
          <a:xfrm>
            <a:off x="0" y="0"/>
            <a:ext cx="2335794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DA4486-7761-4009-AA07-9D1D07670B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327" y="5469682"/>
            <a:ext cx="1388318" cy="138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032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en-SG" dirty="0">
                <a:solidFill>
                  <a:srgbClr val="00B0F0"/>
                </a:solidFill>
              </a:rPr>
              <a:t>GENERAL QUALITIES OF DEVELOPMENT LEADERS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  </a:t>
            </a:r>
            <a:r>
              <a:rPr lang="en-SG" dirty="0"/>
              <a:t>IDENTITY IN CHRIST JESUS – WHO AND WHOSE I AM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       SENSE OF SECURITY AND SIGNIFICANCE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  </a:t>
            </a:r>
            <a:r>
              <a:rPr lang="en-SG" dirty="0"/>
              <a:t>INTIMACY WITH GOD – SENSE OF PEACE AND SATISFACTION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 INNER CHARACTER OF INTEGRITY AND SELF-DISCIPLINE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       D.</a:t>
            </a:r>
            <a:r>
              <a:rPr lang="en-SG" dirty="0"/>
              <a:t>  PASSION AND ACTION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rgbClr val="92D050"/>
                </a:solidFill>
              </a:rPr>
              <a:t> 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/>
              <a:t>  SERVING AND FRUITFULNESS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AA9C8422-0AE0-49DD-8E86-D9D01F5E04CD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16652DA7-8731-4CA6-B53E-D88D5C3C76DE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DB63DB2B-3EB6-466C-8464-E7DD9D03DAEF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6082A3-055B-4C24-9FD7-B64BC79A7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18" y="5143182"/>
            <a:ext cx="1773381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587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rgbClr val="00B0F0"/>
                </a:solidFill>
              </a:rPr>
              <a:t>2A.  BIBLE TASK – NURSING MOTHER (1 Thess. 5:7-11; Ps. 131)</a:t>
            </a:r>
          </a:p>
          <a:p>
            <a:pPr marL="0" indent="0">
              <a:lnSpc>
                <a:spcPct val="100000"/>
              </a:lnSpc>
              <a:buNone/>
              <a:tabLst>
                <a:tab pos="984250" algn="l"/>
                <a:tab pos="3948113" algn="l"/>
              </a:tabLst>
            </a:pPr>
            <a:r>
              <a:rPr lang="en-SG" dirty="0"/>
              <a:t>        </a:t>
            </a:r>
            <a:r>
              <a:rPr lang="en-SG" dirty="0">
                <a:solidFill>
                  <a:srgbClr val="FF0000"/>
                </a:solidFill>
              </a:rPr>
              <a:t>P	</a:t>
            </a:r>
            <a:r>
              <a:rPr lang="en-SG" dirty="0"/>
              <a:t>– </a:t>
            </a:r>
            <a:r>
              <a:rPr lang="en-SG" b="1" dirty="0"/>
              <a:t>PURPOSEFUL</a:t>
            </a:r>
            <a:r>
              <a:rPr lang="en-SG" dirty="0"/>
              <a:t> WITH THE CHILDREN</a:t>
            </a:r>
          </a:p>
          <a:p>
            <a:pPr marL="0" indent="0">
              <a:lnSpc>
                <a:spcPct val="100000"/>
              </a:lnSpc>
              <a:buNone/>
              <a:tabLst>
                <a:tab pos="984250" algn="l"/>
                <a:tab pos="4032250" algn="l"/>
              </a:tabLst>
            </a:pPr>
            <a:r>
              <a:rPr lang="en-SG" dirty="0"/>
              <a:t>        </a:t>
            </a:r>
            <a:r>
              <a:rPr lang="en-SG" dirty="0">
                <a:solidFill>
                  <a:srgbClr val="FF0000"/>
                </a:solidFill>
              </a:rPr>
              <a:t>A	</a:t>
            </a:r>
            <a:r>
              <a:rPr lang="en-SG" dirty="0"/>
              <a:t>– </a:t>
            </a:r>
            <a:r>
              <a:rPr lang="en-SG" b="1" dirty="0"/>
              <a:t>ASSESSMENT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STRENGTHS AND NEED FOR GROWTH</a:t>
            </a:r>
          </a:p>
          <a:p>
            <a:pPr marL="0" indent="0">
              <a:lnSpc>
                <a:spcPct val="100000"/>
              </a:lnSpc>
              <a:buNone/>
              <a:tabLst>
                <a:tab pos="984250" algn="l"/>
                <a:tab pos="4032250" algn="l"/>
              </a:tabLst>
            </a:pPr>
            <a:r>
              <a:rPr lang="en-SG" dirty="0"/>
              <a:t>        </a:t>
            </a:r>
            <a:r>
              <a:rPr lang="en-SG" dirty="0">
                <a:solidFill>
                  <a:srgbClr val="FF0000"/>
                </a:solidFill>
              </a:rPr>
              <a:t>R	</a:t>
            </a:r>
            <a:r>
              <a:rPr lang="en-SG" dirty="0"/>
              <a:t>– </a:t>
            </a:r>
            <a:r>
              <a:rPr lang="en-SG" b="1" dirty="0"/>
              <a:t>RELATIONSHIP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 	</a:t>
            </a:r>
            <a:r>
              <a:rPr lang="en-SG" dirty="0"/>
              <a:t>PROVIDE LOVE, WARMTH &amp; SAFE PLACES</a:t>
            </a:r>
          </a:p>
          <a:p>
            <a:pPr marL="0" indent="0">
              <a:lnSpc>
                <a:spcPct val="100000"/>
              </a:lnSpc>
              <a:buNone/>
              <a:tabLst>
                <a:tab pos="984250" algn="l"/>
                <a:tab pos="4032250" algn="l"/>
              </a:tabLst>
            </a:pPr>
            <a:r>
              <a:rPr lang="en-SG" dirty="0"/>
              <a:t>        </a:t>
            </a:r>
            <a:r>
              <a:rPr lang="en-SG" dirty="0">
                <a:solidFill>
                  <a:srgbClr val="FF0000"/>
                </a:solidFill>
              </a:rPr>
              <a:t>E	</a:t>
            </a:r>
            <a:r>
              <a:rPr lang="en-SG" dirty="0"/>
              <a:t>– </a:t>
            </a:r>
            <a:r>
              <a:rPr lang="en-SG" b="1" dirty="0"/>
              <a:t>EMPOWERMENT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POVIDE CONFIDENCE &amp; COMPETENCY</a:t>
            </a:r>
          </a:p>
          <a:p>
            <a:pPr marL="0" indent="0">
              <a:lnSpc>
                <a:spcPct val="100000"/>
              </a:lnSpc>
              <a:buNone/>
              <a:tabLst>
                <a:tab pos="984250" algn="l"/>
                <a:tab pos="4032250" algn="l"/>
              </a:tabLst>
            </a:pPr>
            <a:r>
              <a:rPr lang="en-SG" dirty="0"/>
              <a:t>        </a:t>
            </a:r>
            <a:r>
              <a:rPr lang="en-SG" dirty="0">
                <a:solidFill>
                  <a:srgbClr val="FF0000"/>
                </a:solidFill>
              </a:rPr>
              <a:t>N	</a:t>
            </a:r>
            <a:r>
              <a:rPr lang="en-SG" dirty="0"/>
              <a:t>– </a:t>
            </a:r>
            <a:r>
              <a:rPr lang="en-SG" b="1" dirty="0"/>
              <a:t>NAVIGATION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DIRECTION AND HELP TO GOAL</a:t>
            </a:r>
          </a:p>
          <a:p>
            <a:pPr marL="0" indent="0">
              <a:lnSpc>
                <a:spcPct val="100000"/>
              </a:lnSpc>
              <a:buNone/>
              <a:tabLst>
                <a:tab pos="984250" algn="l"/>
                <a:tab pos="4032250" algn="l"/>
              </a:tabLst>
            </a:pPr>
            <a:r>
              <a:rPr lang="en-SG" dirty="0"/>
              <a:t>        </a:t>
            </a:r>
            <a:r>
              <a:rPr lang="en-SG" dirty="0">
                <a:solidFill>
                  <a:srgbClr val="FF0000"/>
                </a:solidFill>
              </a:rPr>
              <a:t>T	</a:t>
            </a:r>
            <a:r>
              <a:rPr lang="en-SG" dirty="0"/>
              <a:t>– </a:t>
            </a:r>
            <a:r>
              <a:rPr lang="en-SG" b="1" dirty="0"/>
              <a:t>TOOLS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RESOURCES AND MENTORSHIP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A6BD9D0E-54F4-497A-A600-5A0F90A9DF46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8BEF2033-20E9-4D87-86DA-3DEF1D0A234F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F2BF872A-77B4-448E-BB97-CEAB3C496F9F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78EEB1-8D2B-4790-B6D7-0E9CF6CBC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18" y="5143182"/>
            <a:ext cx="1773381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82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B839D8-6A8F-4DA4-BF95-EF06D3F76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744000" y="5008880"/>
            <a:ext cx="2448000" cy="184912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64" y="1441538"/>
            <a:ext cx="10515600" cy="3478762"/>
          </a:xfrm>
        </p:spPr>
        <p:txBody>
          <a:bodyPr>
            <a:noAutofit/>
          </a:bodyPr>
          <a:lstStyle/>
          <a:p>
            <a:pPr marL="357188" indent="-35718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SG" sz="3000" dirty="0">
                <a:solidFill>
                  <a:srgbClr val="00B0F0"/>
                </a:solidFill>
              </a:rPr>
              <a:t>1. CORRECT MIND-SET</a:t>
            </a:r>
          </a:p>
          <a:p>
            <a:pPr marL="357188" indent="-357188" defTabSz="720725">
              <a:buNone/>
              <a:tabLst>
                <a:tab pos="804863" algn="l"/>
              </a:tabLst>
            </a:pPr>
            <a:r>
              <a:rPr lang="en-SG" sz="3000" dirty="0"/>
              <a:t>	</a:t>
            </a: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sz="3000" dirty="0"/>
              <a:t>	TITLES NOT ENOUGH WITH SENSE OF DISSATIFICATION.</a:t>
            </a:r>
          </a:p>
          <a:p>
            <a:pPr marL="357188" indent="-357188" defTabSz="584200">
              <a:buNone/>
              <a:tabLst>
                <a:tab pos="804863" algn="l"/>
              </a:tabLst>
            </a:pPr>
            <a:r>
              <a:rPr lang="en-SG" sz="3000" dirty="0"/>
              <a:t>	</a:t>
            </a: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sz="3000" dirty="0"/>
              <a:t>	PEOPLE ARE THE MOST VALUABLE ASSET, SO PEOPLE 			SKILLS NEEDED.</a:t>
            </a:r>
          </a:p>
          <a:p>
            <a:pPr marL="357188" indent="-357188" defTabSz="720725">
              <a:buNone/>
              <a:tabLst>
                <a:tab pos="804863" algn="l"/>
              </a:tabLst>
            </a:pPr>
            <a:r>
              <a:rPr lang="en-SG" sz="3000" dirty="0"/>
              <a:t>	</a:t>
            </a: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sz="3000" dirty="0"/>
              <a:t>	A LEADER DOES NOT NEED TO HAVE ALL THE ANSWERS.</a:t>
            </a:r>
          </a:p>
          <a:p>
            <a:pPr marL="357188" indent="-357188" defTabSz="720725">
              <a:buNone/>
              <a:tabLst>
                <a:tab pos="804863" algn="l"/>
              </a:tabLst>
            </a:pPr>
            <a:r>
              <a:rPr lang="en-SG" sz="3000" dirty="0"/>
              <a:t>	</a:t>
            </a:r>
            <a:r>
              <a:rPr lang="en-SG" sz="3000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sz="3000" dirty="0"/>
              <a:t>	A LEADER ALWAYS INCLUDES OTHERS IN COLLABORATION. 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5A356AB-B4DB-41F3-832F-667462AA5EE7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649D86EA-9764-43E2-9CFD-352567CF843B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POSITION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71B7C034-0B11-4C40-9BB1-F3BD48F75694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1</a:t>
            </a:r>
          </a:p>
        </p:txBody>
      </p:sp>
    </p:spTree>
    <p:extLst>
      <p:ext uri="{BB962C8B-B14F-4D97-AF65-F5344CB8AC3E}">
        <p14:creationId xmlns:p14="http://schemas.microsoft.com/office/powerpoint/2010/main" val="8173291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buAutoNum type="arabicPeriod" startAt="3"/>
            </a:pPr>
            <a:r>
              <a:rPr lang="en-SG" dirty="0">
                <a:solidFill>
                  <a:srgbClr val="00B0F0"/>
                </a:solidFill>
              </a:rPr>
              <a:t>SHEPHERDING</a:t>
            </a:r>
          </a:p>
          <a:p>
            <a:pPr marL="0" indent="0">
              <a:buNone/>
              <a:tabLst>
                <a:tab pos="5111750" algn="l"/>
              </a:tabLst>
            </a:pPr>
            <a:r>
              <a:rPr lang="en-SG" dirty="0"/>
              <a:t>      GIVING CARE                             	IMMEDIATE NEED FOCUS</a:t>
            </a:r>
          </a:p>
          <a:p>
            <a:pPr marL="0" indent="0">
              <a:buNone/>
              <a:tabLst>
                <a:tab pos="5111750" algn="l"/>
              </a:tabLst>
            </a:pPr>
            <a:r>
              <a:rPr lang="en-SG" dirty="0"/>
              <a:t>      RELATIONAL                        	SERVICE</a:t>
            </a:r>
          </a:p>
          <a:p>
            <a:pPr marL="0" indent="0">
              <a:buNone/>
              <a:tabLst>
                <a:tab pos="5111750" algn="l"/>
              </a:tabLst>
            </a:pPr>
            <a:r>
              <a:rPr lang="en-SG" dirty="0"/>
              <a:t>      SERVING BY MAINTENANCE   	IMMEDIATE</a:t>
            </a:r>
          </a:p>
          <a:p>
            <a:pPr marL="0" indent="0">
              <a:buNone/>
              <a:tabLst>
                <a:tab pos="5111750" algn="l"/>
              </a:tabLst>
            </a:pPr>
            <a:r>
              <a:rPr lang="en-SG" dirty="0"/>
              <a:t>      FEELING BETTER                   	AVAILABILITY</a:t>
            </a:r>
          </a:p>
          <a:p>
            <a:pPr marL="0" indent="0">
              <a:buNone/>
              <a:tabLst>
                <a:tab pos="5111750" algn="l"/>
              </a:tabLst>
            </a:pPr>
            <a:r>
              <a:rPr lang="en-SG" dirty="0"/>
              <a:t>      FOCUS ON NURTURE           	NO CURRICULUM</a:t>
            </a:r>
          </a:p>
          <a:p>
            <a:pPr marL="0" indent="0">
              <a:buNone/>
              <a:tabLst>
                <a:tab pos="5111750" algn="l"/>
              </a:tabLst>
            </a:pPr>
            <a:r>
              <a:rPr lang="en-SG" dirty="0"/>
              <a:t>      NEED ORIENTED                 	MAINTENANCE</a:t>
            </a:r>
          </a:p>
          <a:p>
            <a:pPr marL="0" indent="0">
              <a:buNone/>
              <a:tabLst>
                <a:tab pos="5111750" algn="l"/>
              </a:tabLst>
            </a:pPr>
            <a:r>
              <a:rPr lang="en-SG" dirty="0"/>
              <a:t>      WHAT’S THE PROBLEM? 	PROBLEM FOCUSED</a:t>
            </a:r>
          </a:p>
          <a:p>
            <a:pPr marL="0" indent="0">
              <a:buNone/>
              <a:tabLst>
                <a:tab pos="5111750" algn="l"/>
              </a:tabLst>
            </a:pPr>
            <a:r>
              <a:rPr lang="en-SG" dirty="0"/>
              <a:t>      THEY BEGIN TO </a:t>
            </a:r>
            <a:r>
              <a:rPr lang="en-SG" dirty="0" err="1"/>
              <a:t>WALk</a:t>
            </a:r>
            <a:r>
              <a:rPr lang="en-SG" dirty="0"/>
              <a:t>..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D7C643AC-E74D-4DE0-B3CB-3FD77BACDAA1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6F804896-F929-4565-B409-E55E07DE3965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C498EAC1-B5D5-4086-B582-FBD2C1816699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DB1E18-2C8A-4369-AA5B-9F4F54B21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18" y="5143182"/>
            <a:ext cx="1773381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29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buAutoNum type="arabicPeriod" startAt="4"/>
            </a:pPr>
            <a:r>
              <a:rPr lang="en-SG" dirty="0">
                <a:solidFill>
                  <a:srgbClr val="00B0F0"/>
                </a:solidFill>
              </a:rPr>
              <a:t>EQUIPPING – REPAIR AND PREPARE</a:t>
            </a:r>
          </a:p>
          <a:p>
            <a:pPr marL="0" indent="0">
              <a:buNone/>
              <a:tabLst>
                <a:tab pos="5922963" algn="l"/>
              </a:tabLst>
            </a:pPr>
            <a:r>
              <a:rPr lang="en-SG" dirty="0"/>
              <a:t>       TRAINING FOR MINISTRY	TASK FOCUS</a:t>
            </a:r>
          </a:p>
          <a:p>
            <a:pPr marL="0" indent="0">
              <a:buNone/>
              <a:tabLst>
                <a:tab pos="5922963" algn="l"/>
              </a:tabLst>
            </a:pPr>
            <a:r>
              <a:rPr lang="en-SG" dirty="0"/>
              <a:t>       TRANSACTIONAL	MANAGEMENT</a:t>
            </a:r>
          </a:p>
          <a:p>
            <a:pPr marL="0" indent="0">
              <a:buNone/>
              <a:tabLst>
                <a:tab pos="5922963" algn="l"/>
              </a:tabLst>
            </a:pPr>
            <a:r>
              <a:rPr lang="en-SG" dirty="0"/>
              <a:t>       MINISTRY BY ADDITION	SHORT TERM</a:t>
            </a:r>
          </a:p>
          <a:p>
            <a:pPr marL="0" indent="0">
              <a:buNone/>
              <a:tabLst>
                <a:tab pos="5922963" algn="l"/>
              </a:tabLst>
            </a:pPr>
            <a:r>
              <a:rPr lang="en-SG" dirty="0"/>
              <a:t>       UNLEASING	TEACHING</a:t>
            </a:r>
          </a:p>
          <a:p>
            <a:pPr marL="0" indent="0">
              <a:buNone/>
              <a:tabLst>
                <a:tab pos="5922963" algn="l"/>
              </a:tabLst>
            </a:pPr>
            <a:r>
              <a:rPr lang="en-SG" dirty="0"/>
              <a:t>       FOCUS - SPECIFIC MINISTRY	SET CURRICULUM</a:t>
            </a:r>
          </a:p>
          <a:p>
            <a:pPr marL="0" indent="0">
              <a:buNone/>
              <a:tabLst>
                <a:tab pos="5922963" algn="l"/>
              </a:tabLst>
            </a:pPr>
            <a:r>
              <a:rPr lang="en-SG" dirty="0"/>
              <a:t>       SKILL ORIENTED	DOING</a:t>
            </a:r>
          </a:p>
          <a:p>
            <a:pPr marL="0" indent="0">
              <a:buNone/>
              <a:tabLst>
                <a:tab pos="5922963" algn="l"/>
              </a:tabLst>
            </a:pPr>
            <a:r>
              <a:rPr lang="en-SG" dirty="0"/>
              <a:t>       WHAT DO I NEED?	PURPOSE FOCUSED</a:t>
            </a:r>
          </a:p>
          <a:p>
            <a:pPr marL="0" indent="0">
              <a:buNone/>
              <a:tabLst>
                <a:tab pos="5922963" algn="l"/>
              </a:tabLst>
            </a:pPr>
            <a:r>
              <a:rPr lang="en-SG" dirty="0"/>
              <a:t>       THEY’LL </a:t>
            </a:r>
            <a:r>
              <a:rPr lang="en-SG" dirty="0" err="1"/>
              <a:t>WALk</a:t>
            </a:r>
            <a:r>
              <a:rPr lang="en-SG" dirty="0"/>
              <a:t>. FIRST MILE.</a:t>
            </a:r>
          </a:p>
          <a:p>
            <a:pPr marL="0" indent="0">
              <a:buNone/>
            </a:pPr>
            <a:r>
              <a:rPr lang="en-SG" dirty="0"/>
              <a:t>                  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D9153AC7-ECA3-4B87-BFF1-4B2B13B7EC31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A59C9F6-D2B6-446B-A4D5-2FD34B31BC2C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43B4FF05-50EE-4F5B-AD33-3932CFE72362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7F12C4-BC85-4176-BE63-F5F2FD9AB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18" y="5143182"/>
            <a:ext cx="1773381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315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buAutoNum type="arabicPeriod" startAt="5"/>
              <a:tabLst>
                <a:tab pos="6364288" algn="l"/>
              </a:tabLst>
            </a:pPr>
            <a:r>
              <a:rPr lang="en-SG" dirty="0">
                <a:solidFill>
                  <a:srgbClr val="00B0F0"/>
                </a:solidFill>
              </a:rPr>
              <a:t>DEVELOPING LEADERS</a:t>
            </a:r>
          </a:p>
          <a:p>
            <a:pPr marL="0" indent="0">
              <a:buNone/>
              <a:tabLst>
                <a:tab pos="6364288" algn="l"/>
              </a:tabLst>
            </a:pPr>
            <a:r>
              <a:rPr lang="en-SG" dirty="0"/>
              <a:t>      TRAINING FOR PERSONAL GROWTH	PERSON FOCUS</a:t>
            </a:r>
          </a:p>
          <a:p>
            <a:pPr marL="0" indent="0">
              <a:buNone/>
              <a:tabLst>
                <a:tab pos="6364288" algn="l"/>
              </a:tabLst>
            </a:pPr>
            <a:r>
              <a:rPr lang="en-SG" dirty="0"/>
              <a:t>      TRANFORMATIONAL	LEADERSHIP</a:t>
            </a:r>
          </a:p>
          <a:p>
            <a:pPr marL="0" indent="0">
              <a:buNone/>
              <a:tabLst>
                <a:tab pos="6364288" algn="l"/>
              </a:tabLst>
            </a:pPr>
            <a:r>
              <a:rPr lang="en-SG" dirty="0"/>
              <a:t>      MINISTRY – MULTIPLICATION	LONG TERM</a:t>
            </a:r>
          </a:p>
          <a:p>
            <a:pPr marL="0" indent="0">
              <a:buNone/>
              <a:tabLst>
                <a:tab pos="6364288" algn="l"/>
              </a:tabLst>
            </a:pPr>
            <a:r>
              <a:rPr lang="en-SG" dirty="0"/>
              <a:t>      EMPOWERING	MENTORING</a:t>
            </a:r>
          </a:p>
          <a:p>
            <a:pPr marL="0" indent="0">
              <a:buNone/>
              <a:tabLst>
                <a:tab pos="6364288" algn="l"/>
              </a:tabLst>
            </a:pPr>
            <a:r>
              <a:rPr lang="en-SG" dirty="0"/>
              <a:t>      FOCUS ON SPECIFIC PERSON	FLEXIBLE CURRICLUM</a:t>
            </a:r>
          </a:p>
          <a:p>
            <a:pPr marL="0" indent="0">
              <a:buNone/>
              <a:tabLst>
                <a:tab pos="6364288" algn="l"/>
              </a:tabLst>
            </a:pPr>
            <a:r>
              <a:rPr lang="en-SG" dirty="0"/>
              <a:t>      CHARACTER ORIENTED	BEING</a:t>
            </a:r>
          </a:p>
          <a:p>
            <a:pPr marL="0" indent="0">
              <a:buNone/>
              <a:tabLst>
                <a:tab pos="6364288" algn="l"/>
              </a:tabLst>
            </a:pPr>
            <a:r>
              <a:rPr lang="en-SG" dirty="0"/>
              <a:t>      WHAT DO THEY NEED?	PERSON FOCUSED</a:t>
            </a:r>
          </a:p>
          <a:p>
            <a:pPr marL="0" indent="0">
              <a:buNone/>
              <a:tabLst>
                <a:tab pos="6364288" algn="l"/>
              </a:tabLst>
            </a:pPr>
            <a:r>
              <a:rPr lang="en-SG" dirty="0"/>
              <a:t>      THEY’LL </a:t>
            </a:r>
            <a:r>
              <a:rPr lang="en-SG" dirty="0" err="1"/>
              <a:t>WALk</a:t>
            </a:r>
            <a:r>
              <a:rPr lang="en-SG" dirty="0"/>
              <a:t>. SECOND MILE.</a:t>
            </a:r>
          </a:p>
          <a:p>
            <a:pPr marL="0" indent="0">
              <a:buNone/>
            </a:pPr>
            <a:endParaRPr lang="en-SG" dirty="0"/>
          </a:p>
          <a:p>
            <a:pPr marL="0" indent="0">
              <a:buNone/>
            </a:pPr>
            <a:r>
              <a:rPr lang="en-SG" dirty="0"/>
              <a:t>      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EAB2BA41-2C6B-4C32-8271-AC78EABF941D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DF75D3E9-E082-4FCC-8790-D7BFF4489692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FC2E8C98-D408-4012-B7D3-D5C92533022A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225DAD-5F42-468A-9846-535514734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18" y="5143182"/>
            <a:ext cx="1773381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059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3" y="1352721"/>
            <a:ext cx="11257420" cy="4590879"/>
          </a:xfrm>
        </p:spPr>
        <p:txBody>
          <a:bodyPr>
            <a:noAutofit/>
          </a:bodyPr>
          <a:lstStyle/>
          <a:p>
            <a:pPr marL="514350" indent="-514350">
              <a:buAutoNum type="arabicPeriod" startAt="7"/>
            </a:pPr>
            <a:r>
              <a:rPr lang="en-SG" dirty="0">
                <a:solidFill>
                  <a:srgbClr val="00B0F0"/>
                </a:solidFill>
              </a:rPr>
              <a:t>DEVELOPING LEADERS – HOW TO IDENTIFY THEM?</a:t>
            </a:r>
          </a:p>
          <a:p>
            <a:pPr marL="984250" indent="-444500">
              <a:lnSpc>
                <a:spcPct val="100000"/>
              </a:lnSpc>
              <a:buNone/>
              <a:tabLst>
                <a:tab pos="583247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 </a:t>
            </a:r>
            <a:r>
              <a:rPr lang="en-SG" dirty="0"/>
              <a:t>	INFLUENCE OTHERS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WHO, HOW AND WHEN</a:t>
            </a:r>
          </a:p>
          <a:p>
            <a:pPr marL="984250" indent="-444500">
              <a:lnSpc>
                <a:spcPct val="100000"/>
              </a:lnSpc>
              <a:buNone/>
              <a:tabLst>
                <a:tab pos="583247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 	CHALLENGE SYSTEM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WILLING TO CHANGE &amp; GROW</a:t>
            </a:r>
          </a:p>
          <a:p>
            <a:pPr marL="984250" indent="-444500">
              <a:lnSpc>
                <a:spcPct val="100000"/>
              </a:lnSpc>
              <a:buNone/>
              <a:tabLst>
                <a:tab pos="583247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	BE DRIVEN BY VISION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DREAM, ACTION AND FAITH</a:t>
            </a:r>
          </a:p>
          <a:p>
            <a:pPr marL="984250" indent="-444500">
              <a:lnSpc>
                <a:spcPct val="100000"/>
              </a:lnSpc>
              <a:buNone/>
              <a:tabLst>
                <a:tab pos="583247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 </a:t>
            </a:r>
            <a:r>
              <a:rPr lang="en-SG" dirty="0"/>
              <a:t>	RELATE WELL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VALUE, RESPECT AND CONNECTION</a:t>
            </a:r>
          </a:p>
          <a:p>
            <a:pPr marL="984250" indent="-444500">
              <a:lnSpc>
                <a:spcPct val="100000"/>
              </a:lnSpc>
              <a:buNone/>
              <a:tabLst>
                <a:tab pos="583247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/>
              <a:t> 	WORK WELL UNDER PRESSURE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ENDURE &amp; THRIVE</a:t>
            </a:r>
          </a:p>
          <a:p>
            <a:pPr marL="984250" indent="-444500">
              <a:lnSpc>
                <a:spcPct val="100000"/>
              </a:lnSpc>
              <a:buNone/>
              <a:tabLst>
                <a:tab pos="583247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F.</a:t>
            </a:r>
            <a:r>
              <a:rPr lang="en-SG" dirty="0"/>
              <a:t> 	SOLVE PROBLEMS WELL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SIZE FITS THEM.</a:t>
            </a:r>
          </a:p>
          <a:p>
            <a:pPr marL="984250" indent="-444500">
              <a:lnSpc>
                <a:spcPct val="100000"/>
              </a:lnSpc>
              <a:buNone/>
              <a:tabLst>
                <a:tab pos="583247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G.</a:t>
            </a:r>
            <a:r>
              <a:rPr lang="en-SG" dirty="0"/>
              <a:t> 	COMMUNICATES EFFECTIVELY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THINK, FEEL &amp; ACT</a:t>
            </a:r>
          </a:p>
          <a:p>
            <a:pPr marL="984250" indent="-444500">
              <a:lnSpc>
                <a:spcPct val="100000"/>
              </a:lnSpc>
              <a:buNone/>
              <a:tabLst>
                <a:tab pos="583247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H.</a:t>
            </a:r>
            <a:r>
              <a:rPr lang="en-SG" dirty="0"/>
              <a:t> 	EVALUATED BY PRODUCTION NOT POSITION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A913C497-EEA8-4D99-91AD-14D006A87B76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80230C20-087B-4D43-AC07-F521D217DB9F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28D974A5-97DC-4851-BAE4-FA22B36687AA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75F58D-E8F3-4317-89A5-E82565A18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18" y="5143182"/>
            <a:ext cx="1773381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221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442913" indent="-442913">
              <a:buAutoNum type="arabicPeriod" startAt="8"/>
            </a:pPr>
            <a:r>
              <a:rPr lang="en-SG" dirty="0">
                <a:solidFill>
                  <a:srgbClr val="00B0F0"/>
                </a:solidFill>
              </a:rPr>
              <a:t>DEVELOPING LEADERS – PROCESS </a:t>
            </a:r>
            <a:r>
              <a:rPr lang="en-SG" dirty="0"/>
              <a:t> </a:t>
            </a:r>
          </a:p>
          <a:p>
            <a:pPr marL="900113" indent="-457200">
              <a:lnSpc>
                <a:spcPct val="100000"/>
              </a:lnSpc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	PRAY AND CHOOSE THEM WISELY.</a:t>
            </a:r>
          </a:p>
          <a:p>
            <a:pPr marL="1168400" lvl="1" indent="-268288">
              <a:lnSpc>
                <a:spcPct val="100000"/>
              </a:lnSpc>
            </a:pPr>
            <a:r>
              <a:rPr lang="en-SG" sz="2800" dirty="0"/>
              <a:t>DESIRE TO MAKE A DIFFERENCE</a:t>
            </a:r>
          </a:p>
          <a:p>
            <a:pPr marL="1168400" lvl="1" indent="-268288">
              <a:lnSpc>
                <a:spcPct val="100000"/>
              </a:lnSpc>
            </a:pPr>
            <a:r>
              <a:rPr lang="en-SG" sz="2800" dirty="0"/>
              <a:t>POTENTIAL TO MAKE A DIFFERENCE</a:t>
            </a:r>
          </a:p>
          <a:p>
            <a:pPr marL="900113" indent="-457200">
              <a:lnSpc>
                <a:spcPct val="100000"/>
              </a:lnSpc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  CHALLENGE APPROPRIATELY.</a:t>
            </a:r>
          </a:p>
          <a:p>
            <a:pPr marL="1168400" lvl="1" indent="-268288">
              <a:lnSpc>
                <a:spcPct val="100000"/>
              </a:lnSpc>
            </a:pPr>
            <a:r>
              <a:rPr lang="en-SG" sz="2800" dirty="0"/>
              <a:t>CHALLENGE TO STRETCH AND RISK</a:t>
            </a:r>
          </a:p>
          <a:p>
            <a:pPr marL="1168400" lvl="1" indent="-268288">
              <a:lnSpc>
                <a:spcPct val="100000"/>
              </a:lnSpc>
            </a:pPr>
            <a:r>
              <a:rPr lang="en-SG" sz="2800" dirty="0"/>
              <a:t>A PROBLEM TO BE SOLVED, PERSONAL &amp; IMPORTANT</a:t>
            </a:r>
          </a:p>
          <a:p>
            <a:pPr marL="900113" indent="-457200">
              <a:lnSpc>
                <a:spcPct val="100000"/>
              </a:lnSpc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>
                <a:solidFill>
                  <a:srgbClr val="92D050"/>
                </a:solidFill>
              </a:rPr>
              <a:t>  </a:t>
            </a:r>
            <a:r>
              <a:rPr lang="en-SG" dirty="0"/>
              <a:t>INVEST RESOURCES TO SUSTAIN LEARNING PROCESS.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E6F2975C-F309-415C-BFB1-825392D71D64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6711EED5-607D-42D4-9FE1-D1E9AE615DCB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9168458E-B1FB-45F3-ACAF-7D006AE12266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A509744C-2B9A-4107-80DF-574CD0ECDEEA}"/>
              </a:ext>
            </a:extLst>
          </p:cNvPr>
          <p:cNvSpPr/>
          <p:nvPr/>
        </p:nvSpPr>
        <p:spPr>
          <a:xfrm>
            <a:off x="7458547" y="15240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936396-D8BF-4BE0-8DC2-CE6A8EEBC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18" y="5143182"/>
            <a:ext cx="1773381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049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5093346"/>
          </a:xfrm>
        </p:spPr>
        <p:txBody>
          <a:bodyPr>
            <a:noAutofit/>
          </a:bodyPr>
          <a:lstStyle/>
          <a:p>
            <a:pPr marL="442913" indent="-442913">
              <a:buAutoNum type="arabicPeriod" startAt="8"/>
            </a:pPr>
            <a:r>
              <a:rPr lang="en-SG" dirty="0">
                <a:solidFill>
                  <a:srgbClr val="00B0F0"/>
                </a:solidFill>
              </a:rPr>
              <a:t>DEVELOPING LEADERS – PROCESS </a:t>
            </a:r>
          </a:p>
          <a:p>
            <a:pPr marL="898525" indent="-455613">
              <a:lnSpc>
                <a:spcPct val="100000"/>
              </a:lnSpc>
              <a:buNone/>
              <a:tabLst>
                <a:tab pos="125888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>
                <a:solidFill>
                  <a:srgbClr val="92D050"/>
                </a:solidFill>
              </a:rPr>
              <a:t> </a:t>
            </a:r>
            <a:r>
              <a:rPr lang="en-SG" dirty="0"/>
              <a:t>	IDENTIFY STRENGTHS AND ENCOURAGE THEM.  </a:t>
            </a:r>
            <a:r>
              <a:rPr lang="en-SG" dirty="0">
                <a:solidFill>
                  <a:srgbClr val="FF0000"/>
                </a:solidFill>
              </a:rPr>
              <a:t>SHAPE</a:t>
            </a:r>
          </a:p>
          <a:p>
            <a:pPr marL="1168400" lvl="1" indent="-269875">
              <a:lnSpc>
                <a:spcPct val="100000"/>
              </a:lnSpc>
            </a:pPr>
            <a:r>
              <a:rPr lang="en-SG" sz="2800" dirty="0"/>
              <a:t>LOCATE GIFTEDNESS &amp; AFFIRM THEM TO LEAD.</a:t>
            </a:r>
          </a:p>
          <a:p>
            <a:pPr marL="898525" indent="-454025">
              <a:lnSpc>
                <a:spcPct val="100000"/>
              </a:lnSpc>
              <a:buNone/>
              <a:tabLst>
                <a:tab pos="125888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F.</a:t>
            </a:r>
            <a:r>
              <a:rPr lang="en-SG" dirty="0"/>
              <a:t> 	GIVE OWNERSHIP AND AUTHORITY TO A TASK.</a:t>
            </a:r>
          </a:p>
          <a:p>
            <a:pPr marL="1168400" lvl="1" indent="-269875">
              <a:lnSpc>
                <a:spcPct val="100000"/>
              </a:lnSpc>
            </a:pPr>
            <a:r>
              <a:rPr lang="en-SG" sz="2800" dirty="0"/>
              <a:t>THEN THEY MUST DO MORE THAN FOLLOW LEADER.</a:t>
            </a:r>
          </a:p>
          <a:p>
            <a:pPr marL="898525" indent="-454025">
              <a:lnSpc>
                <a:spcPct val="100000"/>
              </a:lnSpc>
              <a:buNone/>
              <a:tabLst>
                <a:tab pos="1258888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G.</a:t>
            </a:r>
            <a:r>
              <a:rPr lang="en-SG" dirty="0"/>
              <a:t>	EVALUATE ON REGULAR BASIS.</a:t>
            </a:r>
          </a:p>
          <a:p>
            <a:pPr marL="1168400" lvl="1" indent="-269875">
              <a:lnSpc>
                <a:spcPct val="100000"/>
              </a:lnSpc>
              <a:tabLst>
                <a:tab pos="1258888" algn="l"/>
              </a:tabLst>
            </a:pPr>
            <a:r>
              <a:rPr lang="en-SG" sz="2800" dirty="0"/>
              <a:t>ARE THEY DOING WHAT IS EXPECTED?  PEOPLE SKILLS?</a:t>
            </a:r>
          </a:p>
          <a:p>
            <a:pPr marL="1168400" lvl="1" indent="-269875">
              <a:lnSpc>
                <a:spcPct val="100000"/>
              </a:lnSpc>
              <a:tabLst>
                <a:tab pos="1258888" algn="l"/>
              </a:tabLst>
            </a:pPr>
            <a:r>
              <a:rPr lang="en-SG" sz="2800" dirty="0"/>
              <a:t>ARE THEY LEARNING WHILE THEY ARE DOING?</a:t>
            </a:r>
          </a:p>
          <a:p>
            <a:pPr marL="1168400" lvl="1" indent="-269875">
              <a:lnSpc>
                <a:spcPct val="100000"/>
              </a:lnSpc>
              <a:tabLst>
                <a:tab pos="1258888" algn="l"/>
              </a:tabLst>
            </a:pPr>
            <a:r>
              <a:rPr lang="en-SG" sz="2800" dirty="0"/>
              <a:t>ARE THEY READY FOR NEW CHALLENGES?</a:t>
            </a:r>
          </a:p>
          <a:p>
            <a:pPr marL="0" indent="0">
              <a:buNone/>
            </a:pPr>
            <a:endParaRPr lang="en-SG" dirty="0"/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4707D775-51BB-4ED7-9EB0-2AFB88CB830E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603CBCF1-9E5E-4072-AFF0-2406997148A0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7072DEC7-ADCF-44C8-826F-1AA49D92E6A2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5BEE0F-88F6-4CA3-B47E-1113E332F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18" y="5143182"/>
            <a:ext cx="1773381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93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0"/>
            <a:ext cx="10515600" cy="5383057"/>
          </a:xfrm>
        </p:spPr>
        <p:txBody>
          <a:bodyPr>
            <a:noAutofit/>
          </a:bodyPr>
          <a:lstStyle/>
          <a:p>
            <a:pPr marL="514350" indent="-514350">
              <a:buAutoNum type="arabicPeriod" startAt="9"/>
            </a:pPr>
            <a:r>
              <a:rPr lang="en-SG" dirty="0">
                <a:solidFill>
                  <a:srgbClr val="00B0F0"/>
                </a:solidFill>
              </a:rPr>
              <a:t>DEVELOP WHILE DELEGATING – SUMMARY</a:t>
            </a:r>
          </a:p>
          <a:p>
            <a:pPr marL="533400" indent="-533400">
              <a:lnSpc>
                <a:spcPct val="100000"/>
              </a:lnSpc>
              <a:buNone/>
            </a:pPr>
            <a:r>
              <a:rPr lang="en-SG" dirty="0"/>
              <a:t>      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  KNOW YOURSELF – WHAT STRENGTHS TO PASS ON.</a:t>
            </a:r>
          </a:p>
          <a:p>
            <a:pPr marL="533400" indent="-533400">
              <a:lnSpc>
                <a:spcPct val="100000"/>
              </a:lnSpc>
              <a:buNone/>
            </a:pPr>
            <a:r>
              <a:rPr lang="en-SG" dirty="0"/>
              <a:t>      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  KNOW THE PERSONS’ STRENGTHS AND WEAKNESSES.</a:t>
            </a:r>
          </a:p>
          <a:p>
            <a:pPr marL="533400" indent="-533400">
              <a:lnSpc>
                <a:spcPct val="100000"/>
              </a:lnSpc>
              <a:buNone/>
            </a:pPr>
            <a:r>
              <a:rPr lang="en-SG" dirty="0"/>
              <a:t>      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  CLEARLY DEFINE AND WRITE DOWN THE TASK.</a:t>
            </a:r>
          </a:p>
          <a:p>
            <a:pPr marL="533400" indent="-533400">
              <a:lnSpc>
                <a:spcPct val="100000"/>
              </a:lnSpc>
              <a:buNone/>
            </a:pPr>
            <a:r>
              <a:rPr lang="en-SG" dirty="0"/>
              <a:t>      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/>
              <a:t>  TEACH THE “WHY” IMPORTANCE OF TASK.</a:t>
            </a:r>
          </a:p>
          <a:p>
            <a:pPr marL="533400" indent="-533400">
              <a:lnSpc>
                <a:spcPct val="100000"/>
              </a:lnSpc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      	E.</a:t>
            </a:r>
            <a:r>
              <a:rPr lang="en-SG" dirty="0"/>
              <a:t>  DISCUSS THE GROWTH PROCESS AS YOU GO.  IDEA GIVEN.</a:t>
            </a:r>
          </a:p>
          <a:p>
            <a:pPr marL="989013" indent="1588">
              <a:lnSpc>
                <a:spcPct val="95000"/>
              </a:lnSpc>
              <a:buNone/>
              <a:tabLst>
                <a:tab pos="5287963" algn="l"/>
              </a:tabLst>
            </a:pPr>
            <a:r>
              <a:rPr lang="en-SG" dirty="0"/>
              <a:t>I DO IT WHILE YOU WATCH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b="1" dirty="0"/>
              <a:t>MODEL</a:t>
            </a:r>
            <a:r>
              <a:rPr lang="en-SG" dirty="0"/>
              <a:t>. </a:t>
            </a:r>
            <a:br>
              <a:rPr lang="en-SG" dirty="0"/>
            </a:br>
            <a:r>
              <a:rPr lang="en-SG" dirty="0"/>
              <a:t>WE DO IT TOGETHER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b="1" dirty="0"/>
              <a:t>MENTOR</a:t>
            </a:r>
            <a:r>
              <a:rPr lang="en-SG" dirty="0"/>
              <a:t>.</a:t>
            </a:r>
            <a:br>
              <a:rPr lang="en-SG" dirty="0"/>
            </a:br>
            <a:r>
              <a:rPr lang="en-SG" dirty="0"/>
              <a:t>YOU DO IT WHILE I WATCH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b="1" dirty="0"/>
              <a:t>MONITER</a:t>
            </a:r>
            <a:r>
              <a:rPr lang="en-SG" dirty="0"/>
              <a:t>.  </a:t>
            </a:r>
            <a:br>
              <a:rPr lang="en-SG" dirty="0"/>
            </a:br>
            <a:r>
              <a:rPr lang="en-SG" dirty="0"/>
              <a:t>WE EVALUATE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b="1" dirty="0"/>
              <a:t>MOTIVATE</a:t>
            </a:r>
            <a:r>
              <a:rPr lang="en-SG" dirty="0"/>
              <a:t>.                 </a:t>
            </a:r>
            <a:br>
              <a:rPr lang="en-SG" dirty="0"/>
            </a:br>
            <a:r>
              <a:rPr lang="en-SG" dirty="0"/>
              <a:t>DO IT WITH ANOTHER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b="1" dirty="0"/>
              <a:t>MULTIPLY</a:t>
            </a:r>
            <a:r>
              <a:rPr lang="en-SG" dirty="0"/>
              <a:t>.  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58A71CC1-55AE-440C-9595-C1F0BB2F9ABE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1955425E-2276-4312-9233-0B217E205E32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F223DE5B-1829-4E55-BC64-51E0C3D12DBB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F49FEB-FBB6-4AB7-A910-941E6CD5A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677" y="4973782"/>
            <a:ext cx="1992322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366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buAutoNum type="arabicPeriod" startAt="9"/>
            </a:pPr>
            <a:r>
              <a:rPr lang="en-SG" dirty="0">
                <a:solidFill>
                  <a:srgbClr val="00B0F0"/>
                </a:solidFill>
              </a:rPr>
              <a:t>DEVELOP WHILE DELEGATING – SUMMARY</a:t>
            </a:r>
          </a:p>
          <a:p>
            <a:pPr marL="900113" indent="-360363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F.</a:t>
            </a:r>
            <a:r>
              <a:rPr lang="en-SG" dirty="0"/>
              <a:t> 		INVEST NON-WORK RELATIONAL TIME.</a:t>
            </a:r>
          </a:p>
          <a:p>
            <a:pPr marL="900113" indent="-360363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G.</a:t>
            </a:r>
            <a:r>
              <a:rPr lang="en-SG" dirty="0"/>
              <a:t> GIVE RESOURCES AND AUTHORITY.</a:t>
            </a:r>
          </a:p>
          <a:p>
            <a:pPr marL="900113" indent="-360363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H.</a:t>
            </a:r>
            <a:r>
              <a:rPr lang="en-SG" dirty="0"/>
              <a:t> JOURNAL TO INTERPRET GROWTH.</a:t>
            </a:r>
          </a:p>
          <a:p>
            <a:pPr marL="900113" indent="-360363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I.</a:t>
            </a:r>
            <a:r>
              <a:rPr lang="en-SG" dirty="0"/>
              <a:t>  	SEEK ACCOUNTABILITY OF WORK AND CHARACTER.</a:t>
            </a:r>
          </a:p>
          <a:p>
            <a:pPr marL="900113" indent="-360363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J.</a:t>
            </a:r>
            <a:r>
              <a:rPr lang="en-SG" dirty="0"/>
              <a:t> 	GIVE FREEDOM TO FAIL AND TO RELEARN.</a:t>
            </a:r>
          </a:p>
          <a:p>
            <a:pPr marL="900113" indent="-360363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K.</a:t>
            </a:r>
            <a:r>
              <a:rPr lang="en-SG" dirty="0"/>
              <a:t>	DEBRIEF AND AFFIRM REGULARLY.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6BBD596B-FFDE-4CA2-87A9-F164E7CFCE5C}"/>
              </a:ext>
            </a:extLst>
          </p:cNvPr>
          <p:cNvSpPr/>
          <p:nvPr/>
        </p:nvSpPr>
        <p:spPr>
          <a:xfrm>
            <a:off x="1801640" y="1"/>
            <a:ext cx="5767054" cy="787652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PEOPLE DEVELOPMENT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1CB0F850-577D-418D-BFFF-D61F49852173}"/>
              </a:ext>
            </a:extLst>
          </p:cNvPr>
          <p:cNvSpPr/>
          <p:nvPr/>
        </p:nvSpPr>
        <p:spPr>
          <a:xfrm>
            <a:off x="0" y="0"/>
            <a:ext cx="2055137" cy="778598"/>
          </a:xfrm>
          <a:prstGeom prst="homePlate">
            <a:avLst/>
          </a:prstGeom>
          <a:solidFill>
            <a:srgbClr val="DE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9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4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6E8EF763-F8CB-4919-ADB1-38DDC4BB2B10}"/>
              </a:ext>
            </a:extLst>
          </p:cNvPr>
          <p:cNvSpPr/>
          <p:nvPr/>
        </p:nvSpPr>
        <p:spPr>
          <a:xfrm>
            <a:off x="7306147" y="0"/>
            <a:ext cx="4885852" cy="787653"/>
          </a:xfrm>
          <a:prstGeom prst="chevron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66A239-CCEB-4EAA-A27B-0EDB75A6C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18" y="5143182"/>
            <a:ext cx="1773381" cy="18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556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5894" y="1133560"/>
            <a:ext cx="10160211" cy="4590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/>
              <a:t>  </a:t>
            </a:r>
          </a:p>
          <a:p>
            <a:pPr marL="0" indent="0">
              <a:buNone/>
            </a:pPr>
            <a:endParaRPr lang="en-SG" dirty="0"/>
          </a:p>
          <a:p>
            <a:pPr marL="0" indent="0">
              <a:buNone/>
            </a:pPr>
            <a:r>
              <a:rPr lang="en-SG" b="1" dirty="0"/>
              <a:t>PINNACLE – LIFTS ENTIRE ORGANIZATION INTO HIGHER SUCCESS.</a:t>
            </a:r>
          </a:p>
          <a:p>
            <a:pPr marL="0" indent="0">
              <a:buNone/>
            </a:pPr>
            <a:endParaRPr lang="en-SG" b="1" dirty="0"/>
          </a:p>
          <a:p>
            <a:pPr marL="0" indent="0">
              <a:buNone/>
            </a:pPr>
            <a:r>
              <a:rPr lang="en-SG" b="1" dirty="0"/>
              <a:t>POSSESSES INFLUENCE THAT TRANSCENDS IT.</a:t>
            </a:r>
          </a:p>
          <a:p>
            <a:pPr marL="0" indent="0">
              <a:buNone/>
            </a:pPr>
            <a:endParaRPr lang="en-SG" b="1" dirty="0"/>
          </a:p>
          <a:p>
            <a:pPr marL="0" indent="0">
              <a:buNone/>
            </a:pPr>
            <a:r>
              <a:rPr lang="en-SG" b="1" dirty="0"/>
              <a:t>LIFTS UP AS MANY LEADERS AS POSSIBLE.</a:t>
            </a:r>
            <a:endParaRPr lang="en-SG" dirty="0"/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6D728247-867F-45ED-90C4-689239427D76}"/>
              </a:ext>
            </a:extLst>
          </p:cNvPr>
          <p:cNvSpPr/>
          <p:nvPr/>
        </p:nvSpPr>
        <p:spPr>
          <a:xfrm>
            <a:off x="1" y="1"/>
            <a:ext cx="3426940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3ED4B9D0-6C70-4526-BFAF-942F2D2AA4C9}"/>
              </a:ext>
            </a:extLst>
          </p:cNvPr>
          <p:cNvSpPr/>
          <p:nvPr/>
        </p:nvSpPr>
        <p:spPr>
          <a:xfrm>
            <a:off x="3139922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4AC47F-711D-4EF5-BE5F-CD86599951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557" y="4293973"/>
            <a:ext cx="4102443" cy="256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829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442913" indent="-442913">
              <a:buAutoNum type="arabicPeriod"/>
            </a:pPr>
            <a:r>
              <a:rPr lang="en-SG" dirty="0">
                <a:solidFill>
                  <a:srgbClr val="00B0F0"/>
                </a:solidFill>
              </a:rPr>
              <a:t>CREATES A LEVEL 5 ORGANIZATION </a:t>
            </a:r>
          </a:p>
          <a:p>
            <a:pPr marL="0" indent="0">
              <a:lnSpc>
                <a:spcPct val="100000"/>
              </a:lnSpc>
              <a:buNone/>
              <a:tabLst>
                <a:tab pos="442913" algn="l"/>
              </a:tabLst>
            </a:pPr>
            <a:r>
              <a:rPr lang="en-SG" dirty="0"/>
              <a:t>	CREATING LEADERSHIP CULTURE – LIFE COMMITMENT</a:t>
            </a:r>
          </a:p>
          <a:p>
            <a:pPr marL="442913" indent="0">
              <a:lnSpc>
                <a:spcPct val="100000"/>
              </a:lnSpc>
              <a:buNone/>
              <a:tabLst>
                <a:tab pos="896938" algn="l"/>
                <a:tab pos="3141663" algn="l"/>
                <a:tab pos="48434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b="1" dirty="0"/>
              <a:t>CHAMPION LEADERSHIP</a:t>
            </a:r>
            <a:r>
              <a:rPr lang="en-SG" sz="2000" b="1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DEFINE AND MODEL</a:t>
            </a:r>
          </a:p>
          <a:p>
            <a:pPr marL="442913" indent="0">
              <a:lnSpc>
                <a:spcPct val="100000"/>
              </a:lnSpc>
              <a:buNone/>
              <a:tabLst>
                <a:tab pos="896938" algn="l"/>
                <a:tab pos="3141663" algn="l"/>
                <a:tab pos="48434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b="1" dirty="0"/>
              <a:t>TEACH IT</a:t>
            </a:r>
            <a:r>
              <a:rPr lang="en-SG" sz="2000" b="1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REGULARLY AND CONSISTENTLY</a:t>
            </a:r>
          </a:p>
          <a:p>
            <a:pPr marL="442913" indent="0">
              <a:lnSpc>
                <a:spcPct val="100000"/>
              </a:lnSpc>
              <a:buNone/>
              <a:tabLst>
                <a:tab pos="896938" algn="l"/>
                <a:tab pos="3141663" algn="l"/>
                <a:tab pos="48434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	</a:t>
            </a:r>
            <a:r>
              <a:rPr lang="en-SG" b="1" dirty="0"/>
              <a:t>PRACTICE IT</a:t>
            </a:r>
            <a:r>
              <a:rPr lang="en-SG" sz="2000" b="1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MENTOR TO PLAN, EXECUTE, FAIL, SUCCEED</a:t>
            </a:r>
          </a:p>
          <a:p>
            <a:pPr marL="442913" indent="0">
              <a:lnSpc>
                <a:spcPct val="100000"/>
              </a:lnSpc>
              <a:buNone/>
              <a:tabLst>
                <a:tab pos="896938" algn="l"/>
                <a:tab pos="3141663" algn="l"/>
                <a:tab pos="48434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/>
              <a:t>	</a:t>
            </a:r>
            <a:r>
              <a:rPr lang="en-SG" b="1" dirty="0"/>
              <a:t>COACH IT</a:t>
            </a:r>
            <a:r>
              <a:rPr lang="en-SG" sz="2000" b="1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REVIEW, CORRECT AND RELEARN</a:t>
            </a:r>
          </a:p>
          <a:p>
            <a:pPr marL="442913" indent="0">
              <a:lnSpc>
                <a:spcPct val="100000"/>
              </a:lnSpc>
              <a:buNone/>
              <a:tabLst>
                <a:tab pos="896938" algn="l"/>
                <a:tab pos="3141663" algn="l"/>
                <a:tab pos="48434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/>
              <a:t>	</a:t>
            </a:r>
            <a:r>
              <a:rPr lang="en-SG" b="1" dirty="0"/>
              <a:t>REWARD IT</a:t>
            </a:r>
            <a:r>
              <a:rPr lang="en-SG" sz="2000" b="1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WITH RECOGNITION, PAY AND RESOURCES</a:t>
            </a:r>
          </a:p>
          <a:p>
            <a:pPr marL="442913" indent="0">
              <a:lnSpc>
                <a:spcPct val="100000"/>
              </a:lnSpc>
              <a:buNone/>
              <a:tabLst>
                <a:tab pos="898525" algn="l"/>
                <a:tab pos="48434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F.</a:t>
            </a:r>
            <a:r>
              <a:rPr lang="en-SG" dirty="0"/>
              <a:t>	</a:t>
            </a:r>
            <a:r>
              <a:rPr lang="en-SG" b="1" dirty="0"/>
              <a:t>ABUNDANCE MIND-SET</a:t>
            </a:r>
            <a:r>
              <a:rPr lang="en-SG" sz="2000" b="1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PIPELINE OF LEADERS PRODUCED</a:t>
            </a: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D64EB066-C215-4217-BF12-069B7FF721B1}"/>
              </a:ext>
            </a:extLst>
          </p:cNvPr>
          <p:cNvSpPr/>
          <p:nvPr/>
        </p:nvSpPr>
        <p:spPr>
          <a:xfrm>
            <a:off x="7161292" y="0"/>
            <a:ext cx="5030708" cy="787653"/>
          </a:xfrm>
          <a:prstGeom prst="chevron">
            <a:avLst/>
          </a:prstGeom>
          <a:solidFill>
            <a:srgbClr val="B0EE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UPSIDE</a:t>
            </a: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E1CC7F2-B49A-4D6D-9C72-F4801A646FA8}"/>
              </a:ext>
            </a:extLst>
          </p:cNvPr>
          <p:cNvSpPr/>
          <p:nvPr/>
        </p:nvSpPr>
        <p:spPr>
          <a:xfrm>
            <a:off x="1" y="1"/>
            <a:ext cx="3426940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64A2F9C3-E021-468E-BE38-9D136A5396EC}"/>
              </a:ext>
            </a:extLst>
          </p:cNvPr>
          <p:cNvSpPr/>
          <p:nvPr/>
        </p:nvSpPr>
        <p:spPr>
          <a:xfrm>
            <a:off x="3139922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67358A-73E9-46BD-9865-4E39D81FF8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415" y="5660939"/>
            <a:ext cx="1197061" cy="119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8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FD4372-7A2E-4636-8412-2DFFCD776B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921766" y="5143156"/>
            <a:ext cx="2270234" cy="171484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658" y="1406301"/>
            <a:ext cx="12192000" cy="5228675"/>
          </a:xfrm>
        </p:spPr>
        <p:txBody>
          <a:bodyPr>
            <a:noAutofit/>
          </a:bodyPr>
          <a:lstStyle/>
          <a:p>
            <a:pPr marL="447675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714375" algn="l"/>
              </a:tabLst>
            </a:pPr>
            <a:r>
              <a:rPr lang="en-SG" sz="3200" dirty="0">
                <a:solidFill>
                  <a:srgbClr val="00B0F0"/>
                </a:solidFill>
              </a:rPr>
              <a:t>2. 	</a:t>
            </a:r>
            <a:r>
              <a:rPr lang="en-SG" sz="3000" dirty="0">
                <a:solidFill>
                  <a:srgbClr val="00B0F0"/>
                </a:solidFill>
              </a:rPr>
              <a:t>MOVE TOWARDS INFLUENCING PEOPLE.</a:t>
            </a:r>
          </a:p>
          <a:p>
            <a:pPr marL="447675" indent="-447675">
              <a:lnSpc>
                <a:spcPct val="110000"/>
              </a:lnSpc>
              <a:spcBef>
                <a:spcPts val="0"/>
              </a:spcBef>
              <a:buNone/>
              <a:tabLst>
                <a:tab pos="803275" algn="l"/>
                <a:tab pos="1160463" algn="l"/>
              </a:tabLst>
            </a:pPr>
            <a:r>
              <a:rPr lang="en-SG" sz="3000" b="1" dirty="0">
                <a:solidFill>
                  <a:srgbClr val="FF0000"/>
                </a:solidFill>
              </a:rPr>
              <a:t>	I</a:t>
            </a:r>
            <a:r>
              <a:rPr lang="en-SG" sz="3000" dirty="0"/>
              <a:t> 	– 	INVEST IN PEOPLE, THEIR LIFE AND INTERESTS.</a:t>
            </a:r>
          </a:p>
          <a:p>
            <a:pPr marL="447675" indent="-447675">
              <a:lnSpc>
                <a:spcPct val="110000"/>
              </a:lnSpc>
              <a:spcBef>
                <a:spcPts val="0"/>
              </a:spcBef>
              <a:buNone/>
              <a:tabLst>
                <a:tab pos="803275" algn="l"/>
                <a:tab pos="1160463" algn="l"/>
              </a:tabLst>
            </a:pPr>
            <a:r>
              <a:rPr lang="en-SG" sz="3000" b="1" dirty="0">
                <a:solidFill>
                  <a:srgbClr val="FF0000"/>
                </a:solidFill>
              </a:rPr>
              <a:t>	N</a:t>
            </a:r>
            <a:r>
              <a:rPr lang="en-SG" sz="3000" dirty="0">
                <a:solidFill>
                  <a:srgbClr val="00B0F0"/>
                </a:solidFill>
              </a:rPr>
              <a:t> </a:t>
            </a:r>
            <a:r>
              <a:rPr lang="en-SG" sz="3000" dirty="0"/>
              <a:t>– 	NATURAL WITH PEOPLE.  BE AUTHENTIC AND SINCERE.</a:t>
            </a:r>
          </a:p>
          <a:p>
            <a:pPr marL="447675" indent="-447675">
              <a:lnSpc>
                <a:spcPct val="110000"/>
              </a:lnSpc>
              <a:spcBef>
                <a:spcPts val="0"/>
              </a:spcBef>
              <a:buNone/>
              <a:tabLst>
                <a:tab pos="803275" algn="l"/>
                <a:tab pos="1160463" algn="l"/>
              </a:tabLst>
            </a:pPr>
            <a:r>
              <a:rPr lang="en-SG" sz="3000" b="1" dirty="0">
                <a:solidFill>
                  <a:srgbClr val="FF0000"/>
                </a:solidFill>
              </a:rPr>
              <a:t>	F</a:t>
            </a:r>
            <a:r>
              <a:rPr lang="en-SG" sz="3000" dirty="0"/>
              <a:t>	–	FAITH IN PEOPLE – DEMONSTRATE I BELIEVE IN THE WORK.</a:t>
            </a:r>
          </a:p>
          <a:p>
            <a:pPr marL="447675" indent="-447675">
              <a:lnSpc>
                <a:spcPct val="110000"/>
              </a:lnSpc>
              <a:spcBef>
                <a:spcPts val="0"/>
              </a:spcBef>
              <a:buNone/>
              <a:tabLst>
                <a:tab pos="803275" algn="l"/>
                <a:tab pos="1160463" algn="l"/>
              </a:tabLst>
            </a:pPr>
            <a:r>
              <a:rPr lang="en-SG" sz="3000" b="1" dirty="0">
                <a:solidFill>
                  <a:srgbClr val="FF0000"/>
                </a:solidFill>
              </a:rPr>
              <a:t>	L</a:t>
            </a:r>
            <a:r>
              <a:rPr lang="en-SG" sz="3000" dirty="0"/>
              <a:t>	–	LISTENING TO THEM TO SHOW RESPECT.</a:t>
            </a:r>
          </a:p>
          <a:p>
            <a:pPr marL="447675" indent="-447675">
              <a:lnSpc>
                <a:spcPct val="110000"/>
              </a:lnSpc>
              <a:spcBef>
                <a:spcPts val="0"/>
              </a:spcBef>
              <a:buNone/>
              <a:tabLst>
                <a:tab pos="803275" algn="l"/>
                <a:tab pos="1160463" algn="l"/>
              </a:tabLst>
            </a:pPr>
            <a:r>
              <a:rPr lang="en-SG" sz="3000" b="1" dirty="0">
                <a:solidFill>
                  <a:srgbClr val="FF0000"/>
                </a:solidFill>
              </a:rPr>
              <a:t>	U</a:t>
            </a:r>
            <a:r>
              <a:rPr lang="en-SG" sz="3000" dirty="0"/>
              <a:t> 	–	UNDERSTANDING BY KNOWING THEIR ASPIRATIONS.</a:t>
            </a:r>
          </a:p>
          <a:p>
            <a:pPr marL="803275" indent="-357188">
              <a:lnSpc>
                <a:spcPct val="110000"/>
              </a:lnSpc>
              <a:spcBef>
                <a:spcPts val="0"/>
              </a:spcBef>
              <a:buNone/>
              <a:tabLst>
                <a:tab pos="803275" algn="l"/>
                <a:tab pos="1160463" algn="l"/>
              </a:tabLst>
            </a:pPr>
            <a:r>
              <a:rPr lang="en-SG" sz="3000" b="1" dirty="0">
                <a:solidFill>
                  <a:srgbClr val="FF0000"/>
                </a:solidFill>
              </a:rPr>
              <a:t>E</a:t>
            </a:r>
            <a:r>
              <a:rPr lang="en-SG" sz="3000" dirty="0"/>
              <a:t> 	– 	ENCOURAGEMENT – THE OXYGEN OF THE SOUL.</a:t>
            </a:r>
          </a:p>
          <a:p>
            <a:pPr marL="446088" indent="-446088">
              <a:lnSpc>
                <a:spcPct val="110000"/>
              </a:lnSpc>
              <a:spcBef>
                <a:spcPts val="0"/>
              </a:spcBef>
              <a:buNone/>
              <a:tabLst>
                <a:tab pos="803275" algn="l"/>
                <a:tab pos="1160463" algn="l"/>
              </a:tabLst>
            </a:pPr>
            <a:r>
              <a:rPr lang="en-SG" sz="3000" b="1" dirty="0">
                <a:solidFill>
                  <a:srgbClr val="FF0000"/>
                </a:solidFill>
              </a:rPr>
              <a:t>	N	</a:t>
            </a:r>
            <a:r>
              <a:rPr lang="en-SG" sz="3000" dirty="0"/>
              <a:t>– 	NAVIGATE TO OFFER IDEAS THAT ADD VALUE.</a:t>
            </a:r>
          </a:p>
          <a:p>
            <a:pPr marL="446088" indent="-446088">
              <a:lnSpc>
                <a:spcPct val="110000"/>
              </a:lnSpc>
              <a:spcBef>
                <a:spcPts val="0"/>
              </a:spcBef>
              <a:buNone/>
              <a:tabLst>
                <a:tab pos="803275" algn="l"/>
                <a:tab pos="1160463" algn="l"/>
              </a:tabLst>
            </a:pPr>
            <a:r>
              <a:rPr lang="en-SG" sz="3000" b="1" dirty="0">
                <a:solidFill>
                  <a:srgbClr val="FF0000"/>
                </a:solidFill>
              </a:rPr>
              <a:t>	C</a:t>
            </a:r>
            <a:r>
              <a:rPr lang="en-SG" sz="3000" dirty="0"/>
              <a:t> 	– 	COMPASSION FOR CARE AND CONCERN.</a:t>
            </a:r>
          </a:p>
          <a:p>
            <a:pPr marL="446088" indent="-446088">
              <a:lnSpc>
                <a:spcPct val="110000"/>
              </a:lnSpc>
              <a:spcBef>
                <a:spcPts val="0"/>
              </a:spcBef>
              <a:buNone/>
              <a:tabLst>
                <a:tab pos="803275" algn="l"/>
                <a:tab pos="1160463" algn="l"/>
              </a:tabLst>
            </a:pPr>
            <a:r>
              <a:rPr lang="en-SG" sz="3000" b="1" dirty="0">
                <a:solidFill>
                  <a:srgbClr val="FF0000"/>
                </a:solidFill>
              </a:rPr>
              <a:t>	E</a:t>
            </a:r>
            <a:r>
              <a:rPr lang="en-SG" sz="3000" dirty="0"/>
              <a:t> 	– 	ENTHUSIASM, PASSION FOR THE PEOPLE AND CAUSE.</a:t>
            </a:r>
          </a:p>
          <a:p>
            <a:pPr marL="447675" indent="-4476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804863" algn="l"/>
                <a:tab pos="1163638" algn="l"/>
              </a:tabLst>
            </a:pPr>
            <a:endParaRPr lang="en-SG" sz="3000" dirty="0"/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ABACA2EC-1B4C-44EF-9916-AB430E2EDD7A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BEST BEHAVIOURS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61759500-EC82-4773-A9BC-436C793DEF44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POSITION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3D044662-EDAA-4E2C-9EF8-97B86D9D90EF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LEVEL 1</a:t>
            </a:r>
          </a:p>
        </p:txBody>
      </p:sp>
    </p:spTree>
    <p:extLst>
      <p:ext uri="{BB962C8B-B14F-4D97-AF65-F5344CB8AC3E}">
        <p14:creationId xmlns:p14="http://schemas.microsoft.com/office/powerpoint/2010/main" val="701294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442913" indent="-442913">
              <a:lnSpc>
                <a:spcPct val="100000"/>
              </a:lnSpc>
              <a:buNone/>
            </a:pPr>
            <a:r>
              <a:rPr lang="en-SG" dirty="0">
                <a:solidFill>
                  <a:srgbClr val="00B0F0"/>
                </a:solidFill>
              </a:rPr>
              <a:t>2.  CREATES A LEGACY WITHIN THE ORGANIZATION</a:t>
            </a:r>
          </a:p>
          <a:p>
            <a:pPr marL="715963" indent="-273050" defTabSz="715963">
              <a:lnSpc>
                <a:spcPct val="100000"/>
              </a:lnSpc>
            </a:pPr>
            <a:r>
              <a:rPr lang="en-SG" dirty="0"/>
              <a:t>AN IMPACT BEYOND TENURE AND OWN LIFETIME</a:t>
            </a:r>
          </a:p>
          <a:p>
            <a:pPr marL="715963" indent="-273050" defTabSz="715963">
              <a:lnSpc>
                <a:spcPct val="100000"/>
              </a:lnSpc>
            </a:pPr>
            <a:r>
              <a:rPr lang="en-SG" dirty="0"/>
              <a:t>MEASURED BY CALIBER OF LEADERS DEVELOPED</a:t>
            </a:r>
          </a:p>
          <a:p>
            <a:pPr marL="715963" indent="-273050" defTabSz="715963">
              <a:lnSpc>
                <a:spcPct val="100000"/>
              </a:lnSpc>
            </a:pPr>
            <a:r>
              <a:rPr lang="en-SG" dirty="0"/>
              <a:t>MEASURED BY SUCCESSION AND CONTINUITY</a:t>
            </a:r>
          </a:p>
          <a:p>
            <a:pPr marL="442913" indent="-442913">
              <a:lnSpc>
                <a:spcPct val="100000"/>
              </a:lnSpc>
              <a:spcBef>
                <a:spcPts val="2400"/>
              </a:spcBef>
              <a:buAutoNum type="arabicPeriod" startAt="3"/>
            </a:pPr>
            <a:r>
              <a:rPr lang="en-SG" dirty="0">
                <a:solidFill>
                  <a:srgbClr val="00B0F0"/>
                </a:solidFill>
              </a:rPr>
              <a:t>PROVIDES EXTENDED PLATFORM FOR LEADING</a:t>
            </a:r>
          </a:p>
          <a:p>
            <a:pPr marL="715963" indent="-273050">
              <a:lnSpc>
                <a:spcPct val="100000"/>
              </a:lnSpc>
              <a:tabLst>
                <a:tab pos="533400" algn="l"/>
              </a:tabLst>
            </a:pPr>
            <a:r>
              <a:rPr lang="en-SG" dirty="0"/>
              <a:t>RESPECTED FOR WHO THEY ARE &amp; WHAT THEY REPRESENT</a:t>
            </a:r>
          </a:p>
          <a:p>
            <a:pPr marL="715963" indent="-273050">
              <a:lnSpc>
                <a:spcPct val="100000"/>
              </a:lnSpc>
              <a:tabLst>
                <a:tab pos="533400" algn="l"/>
              </a:tabLst>
            </a:pPr>
            <a:r>
              <a:rPr lang="en-SG" dirty="0"/>
              <a:t>CROSS LINES OUT OF OWN INDUSTRY AND EXPERTISE</a:t>
            </a: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5BB2CFBC-6A19-4E04-9E00-3F7DAC8795FA}"/>
              </a:ext>
            </a:extLst>
          </p:cNvPr>
          <p:cNvSpPr/>
          <p:nvPr/>
        </p:nvSpPr>
        <p:spPr>
          <a:xfrm>
            <a:off x="1" y="1"/>
            <a:ext cx="3426940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685BEF10-E0D5-4D76-83A8-2929494244B5}"/>
              </a:ext>
            </a:extLst>
          </p:cNvPr>
          <p:cNvSpPr/>
          <p:nvPr/>
        </p:nvSpPr>
        <p:spPr>
          <a:xfrm>
            <a:off x="3139922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08C71D-7A39-46F4-8A59-164810BA84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415" y="5660939"/>
            <a:ext cx="1197061" cy="1197061"/>
          </a:xfrm>
          <a:prstGeom prst="rect">
            <a:avLst/>
          </a:prstGeom>
        </p:spPr>
      </p:pic>
      <p:sp>
        <p:nvSpPr>
          <p:cNvPr id="6" name="Arrow: Chevron 5">
            <a:extLst>
              <a:ext uri="{FF2B5EF4-FFF2-40B4-BE49-F238E27FC236}">
                <a16:creationId xmlns:a16="http://schemas.microsoft.com/office/drawing/2014/main" id="{68B6D34F-5D85-4DEA-8690-D1C8B36F568E}"/>
              </a:ext>
            </a:extLst>
          </p:cNvPr>
          <p:cNvSpPr/>
          <p:nvPr/>
        </p:nvSpPr>
        <p:spPr>
          <a:xfrm>
            <a:off x="7161292" y="0"/>
            <a:ext cx="5030708" cy="787653"/>
          </a:xfrm>
          <a:prstGeom prst="chevron">
            <a:avLst/>
          </a:prstGeom>
          <a:solidFill>
            <a:srgbClr val="B0EE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UPSIDE</a:t>
            </a:r>
          </a:p>
        </p:txBody>
      </p:sp>
    </p:spTree>
    <p:extLst>
      <p:ext uri="{BB962C8B-B14F-4D97-AF65-F5344CB8AC3E}">
        <p14:creationId xmlns:p14="http://schemas.microsoft.com/office/powerpoint/2010/main" val="833591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2"/>
            <a:ext cx="10515600" cy="3861830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SG" dirty="0">
                <a:solidFill>
                  <a:srgbClr val="00B0F0"/>
                </a:solidFill>
              </a:rPr>
              <a:t>CAN MAKE YOU THINK YOU HAVE ARRIVED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DESTINATION MINDSET – NO ROOM FOR ARROGANCE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ORGANIZATION, NOT PERSONAL PROPERTY BUT A TRUST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LIFE LONG LEARNING NEEDED.</a:t>
            </a:r>
          </a:p>
          <a:p>
            <a:pPr marL="896938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>
                <a:solidFill>
                  <a:srgbClr val="92D050"/>
                </a:solidFill>
              </a:rPr>
              <a:t>1) </a:t>
            </a:r>
            <a:r>
              <a:rPr lang="en-SG" dirty="0"/>
              <a:t>WRITE IDEAS FOR ATTITUDE &amp; ACTIONS FOR LEARNING.</a:t>
            </a:r>
          </a:p>
          <a:p>
            <a:pPr marL="896938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>
                <a:solidFill>
                  <a:srgbClr val="92D050"/>
                </a:solidFill>
              </a:rPr>
              <a:t>2) </a:t>
            </a:r>
            <a:r>
              <a:rPr lang="en-SG" dirty="0"/>
              <a:t>FIND ONE OR MORE AHEAD IN LEADERSHIP FOR LEARNING.</a:t>
            </a:r>
          </a:p>
          <a:p>
            <a:pPr marL="896938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>
                <a:solidFill>
                  <a:srgbClr val="92D050"/>
                </a:solidFill>
              </a:rPr>
              <a:t>3) </a:t>
            </a:r>
            <a:r>
              <a:rPr lang="en-SG" dirty="0"/>
              <a:t>DEDICATE TO A TASK OUTSIDE EXPERTISE TO STIMULATE.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DE6DBE19-6E4E-46A5-AF25-F2797C60FE6E}"/>
              </a:ext>
            </a:extLst>
          </p:cNvPr>
          <p:cNvSpPr/>
          <p:nvPr/>
        </p:nvSpPr>
        <p:spPr>
          <a:xfrm>
            <a:off x="7161292" y="0"/>
            <a:ext cx="5030708" cy="787653"/>
          </a:xfrm>
          <a:prstGeom prst="chevron">
            <a:avLst/>
          </a:prstGeom>
          <a:solidFill>
            <a:srgbClr val="FFB95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DOWNSIDE</a:t>
            </a: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E65FC364-58AA-40B4-8D6F-D6B15676106A}"/>
              </a:ext>
            </a:extLst>
          </p:cNvPr>
          <p:cNvSpPr/>
          <p:nvPr/>
        </p:nvSpPr>
        <p:spPr>
          <a:xfrm>
            <a:off x="1" y="1"/>
            <a:ext cx="3426940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31B3FB6D-0108-451D-B4B1-CECC63A95C65}"/>
              </a:ext>
            </a:extLst>
          </p:cNvPr>
          <p:cNvSpPr/>
          <p:nvPr/>
        </p:nvSpPr>
        <p:spPr>
          <a:xfrm>
            <a:off x="3139922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70E03D-D4AE-4782-8F8E-98D3D47980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496" y="5436973"/>
            <a:ext cx="1378986" cy="136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715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442913" indent="-442913">
              <a:lnSpc>
                <a:spcPct val="100000"/>
              </a:lnSpc>
              <a:buFont typeface="+mj-lt"/>
              <a:buAutoNum type="arabicPeriod" startAt="2"/>
            </a:pPr>
            <a:r>
              <a:rPr lang="en-SG" dirty="0">
                <a:solidFill>
                  <a:srgbClr val="00B0F0"/>
                </a:solidFill>
              </a:rPr>
              <a:t>CAN LEAD TO THINK YOURSELF MORE THAN YOU SHOULD</a:t>
            </a:r>
          </a:p>
          <a:p>
            <a:pPr marL="442913" indent="-442913">
              <a:lnSpc>
                <a:spcPct val="100000"/>
              </a:lnSpc>
              <a:buNone/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  </a:t>
            </a:r>
            <a:r>
              <a:rPr lang="en-SG" dirty="0"/>
              <a:t>CARRIED AWAY WITH POSITION AND POWER</a:t>
            </a:r>
          </a:p>
          <a:p>
            <a:pPr marL="442913" indent="-442913">
              <a:lnSpc>
                <a:spcPct val="100000"/>
              </a:lnSpc>
              <a:buNone/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  </a:t>
            </a:r>
            <a:r>
              <a:rPr lang="en-SG" dirty="0"/>
              <a:t>BE CONFIDENT BUT HUMBLE BECAUSE OF OTHERS’ HELP.</a:t>
            </a:r>
          </a:p>
          <a:p>
            <a:pPr marL="442913" indent="-442913">
              <a:lnSpc>
                <a:spcPct val="100000"/>
              </a:lnSpc>
              <a:spcBef>
                <a:spcPts val="2400"/>
              </a:spcBef>
              <a:buFont typeface="+mj-lt"/>
              <a:buAutoNum type="arabicPeriod" startAt="3"/>
            </a:pPr>
            <a:r>
              <a:rPr lang="en-SG" dirty="0">
                <a:solidFill>
                  <a:srgbClr val="00B0F0"/>
                </a:solidFill>
              </a:rPr>
              <a:t>CAN MAKE YOU LOSE FOCUS</a:t>
            </a:r>
          </a:p>
          <a:p>
            <a:pPr marL="442913" indent="-442913">
              <a:lnSpc>
                <a:spcPct val="100000"/>
              </a:lnSpc>
              <a:buNone/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SG" dirty="0"/>
              <a:t>OPPORTUNITIES MAY BE MANY BUT ARE DISTRACTIONS</a:t>
            </a:r>
          </a:p>
          <a:p>
            <a:pPr marL="442913" indent="-442913">
              <a:lnSpc>
                <a:spcPct val="100000"/>
              </a:lnSpc>
              <a:buNone/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SG" dirty="0"/>
              <a:t>STAY ON TOP WITH FOCUS, HUMILITY AND HARD WORK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4EF91DFD-63DB-42FD-998B-D20DC5665642}"/>
              </a:ext>
            </a:extLst>
          </p:cNvPr>
          <p:cNvSpPr/>
          <p:nvPr/>
        </p:nvSpPr>
        <p:spPr>
          <a:xfrm>
            <a:off x="1" y="1"/>
            <a:ext cx="3426940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601DB75E-CCD6-47BB-BB5E-CD225BD95CB7}"/>
              </a:ext>
            </a:extLst>
          </p:cNvPr>
          <p:cNvSpPr/>
          <p:nvPr/>
        </p:nvSpPr>
        <p:spPr>
          <a:xfrm>
            <a:off x="7161292" y="0"/>
            <a:ext cx="5030708" cy="787653"/>
          </a:xfrm>
          <a:prstGeom prst="chevron">
            <a:avLst/>
          </a:prstGeom>
          <a:solidFill>
            <a:srgbClr val="FFB95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DOWNSIDE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4B2C5DF3-D03A-42EC-AD11-70FA4033511B}"/>
              </a:ext>
            </a:extLst>
          </p:cNvPr>
          <p:cNvSpPr/>
          <p:nvPr/>
        </p:nvSpPr>
        <p:spPr>
          <a:xfrm>
            <a:off x="3139922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B0E340-4A31-4580-8D40-D140BE7F89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66" y="5505279"/>
            <a:ext cx="1309816" cy="129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30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397" y="1379881"/>
            <a:ext cx="10809205" cy="3892335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SG" dirty="0">
                <a:solidFill>
                  <a:srgbClr val="00B0F0"/>
                </a:solidFill>
              </a:rPr>
              <a:t>LESSONS FROM JESUS IN LEAVING A LEGACY</a:t>
            </a:r>
          </a:p>
          <a:p>
            <a:pPr marL="989013" indent="-989013">
              <a:lnSpc>
                <a:spcPct val="100000"/>
              </a:lnSpc>
              <a:buNone/>
              <a:tabLst>
                <a:tab pos="3500438" algn="l"/>
                <a:tab pos="5561013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 	</a:t>
            </a:r>
            <a:r>
              <a:rPr lang="en-SG" b="1" dirty="0"/>
              <a:t>INITIATIVE </a:t>
            </a:r>
            <a:r>
              <a:rPr lang="en-SG" dirty="0"/>
              <a:t>(Lk. 6:12-13)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HE CHOSE 12.</a:t>
            </a:r>
          </a:p>
          <a:p>
            <a:pPr marL="989013" indent="-989013">
              <a:lnSpc>
                <a:spcPct val="100000"/>
              </a:lnSpc>
              <a:buNone/>
              <a:tabLst>
                <a:tab pos="3500438" algn="l"/>
                <a:tab pos="5561013" algn="l"/>
              </a:tabLst>
            </a:pPr>
            <a:r>
              <a:rPr lang="en-SG" dirty="0"/>
              <a:t> 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 	</a:t>
            </a:r>
            <a:r>
              <a:rPr lang="en-SG" b="1" dirty="0"/>
              <a:t>PROXIMITY </a:t>
            </a:r>
            <a:r>
              <a:rPr lang="en-SG" dirty="0"/>
              <a:t>(Lk. 8:1)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THEY WERE WITH HIM.</a:t>
            </a:r>
          </a:p>
          <a:p>
            <a:pPr marL="989013" indent="-989013">
              <a:lnSpc>
                <a:spcPct val="100000"/>
              </a:lnSpc>
              <a:buNone/>
              <a:tabLst>
                <a:tab pos="3500438" algn="l"/>
                <a:tab pos="556101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       C.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SG" b="1" dirty="0"/>
              <a:t>FRIENDSHIP </a:t>
            </a:r>
            <a:r>
              <a:rPr lang="en-SG" dirty="0"/>
              <a:t>(Jn. 15:15)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HE CALLED THEM FRIENDS.</a:t>
            </a:r>
          </a:p>
          <a:p>
            <a:pPr marL="989013" indent="-989013">
              <a:lnSpc>
                <a:spcPct val="100000"/>
              </a:lnSpc>
              <a:buNone/>
              <a:tabLst>
                <a:tab pos="3500438" algn="l"/>
                <a:tab pos="5561013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SG" b="1" dirty="0"/>
              <a:t>EXAMPLE </a:t>
            </a:r>
            <a:r>
              <a:rPr lang="en-SG" dirty="0"/>
              <a:t>(Jn. 13:15)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HE GAVE AN EXAMPLE OF LOVE.</a:t>
            </a:r>
          </a:p>
          <a:p>
            <a:pPr marL="989013" indent="-989013">
              <a:lnSpc>
                <a:spcPct val="100000"/>
              </a:lnSpc>
              <a:buNone/>
              <a:tabLst>
                <a:tab pos="3500438" algn="l"/>
                <a:tab pos="5561013" algn="l"/>
              </a:tabLst>
            </a:pPr>
            <a:r>
              <a:rPr lang="en-SG" dirty="0"/>
              <a:t> 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en-SG" b="1" dirty="0"/>
              <a:t>COMMITMENT </a:t>
            </a:r>
            <a:r>
              <a:rPr lang="en-SG" dirty="0"/>
              <a:t>(Jn. 13:1)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HE LOVED TILL THE END.</a:t>
            </a:r>
          </a:p>
          <a:p>
            <a:pPr marL="989013" indent="-989013">
              <a:lnSpc>
                <a:spcPct val="100000"/>
              </a:lnSpc>
              <a:buNone/>
              <a:tabLst>
                <a:tab pos="3500438" algn="l"/>
                <a:tab pos="5561013" algn="l"/>
              </a:tabLst>
            </a:pPr>
            <a:r>
              <a:rPr lang="en-SG" dirty="0"/>
              <a:t> 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F.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 	</a:t>
            </a:r>
            <a:r>
              <a:rPr lang="en-SG" b="1" dirty="0"/>
              <a:t>RESPONSIBILITY </a:t>
            </a:r>
            <a:r>
              <a:rPr lang="en-SG" dirty="0"/>
              <a:t>(Mk. 6:7)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HE SENT THEM OUT.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C7874D7E-FDB6-4C99-A30D-DB7695644002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F258BD35-E421-4F81-B01E-F65E2CFA6BD2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9FEF169-0747-499F-BC7F-57790AF8BC36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EC8089-08BA-495D-B089-2C67DFF10A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043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SG" dirty="0">
                <a:solidFill>
                  <a:srgbClr val="00B0F0"/>
                </a:solidFill>
              </a:rPr>
              <a:t>LESSONS FROM JESUS IN LEAVING A LEGACY</a:t>
            </a:r>
          </a:p>
          <a:p>
            <a:pPr marL="533400" indent="0">
              <a:lnSpc>
                <a:spcPct val="100000"/>
              </a:lnSpc>
              <a:buNone/>
              <a:tabLst>
                <a:tab pos="987425" algn="l"/>
                <a:tab pos="60118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G.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b="1" dirty="0"/>
              <a:t>KNOWLEDGE</a:t>
            </a:r>
            <a:r>
              <a:rPr lang="en-SG" dirty="0"/>
              <a:t> (Lk. 8:9-10)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HE USED PARABLES.</a:t>
            </a:r>
          </a:p>
          <a:p>
            <a:pPr marL="533400" indent="0">
              <a:lnSpc>
                <a:spcPct val="100000"/>
              </a:lnSpc>
              <a:buNone/>
              <a:tabLst>
                <a:tab pos="987425" algn="l"/>
                <a:tab pos="60118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H.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b="1" dirty="0"/>
              <a:t>VISION</a:t>
            </a:r>
            <a:r>
              <a:rPr lang="en-SG" dirty="0"/>
              <a:t> (Jn. 4:35)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IT IS HARVEST TIME.</a:t>
            </a:r>
          </a:p>
          <a:p>
            <a:pPr marL="533400" indent="0">
              <a:lnSpc>
                <a:spcPct val="100000"/>
              </a:lnSpc>
              <a:buNone/>
              <a:tabLst>
                <a:tab pos="987425" algn="l"/>
                <a:tab pos="60118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I.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 	</a:t>
            </a:r>
            <a:r>
              <a:rPr lang="en-SG" b="1" dirty="0"/>
              <a:t>TRUST </a:t>
            </a:r>
            <a:r>
              <a:rPr lang="en-SG" dirty="0"/>
              <a:t>(Matt. 10:1-8)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HE GAVE THEM AUTHORITY.</a:t>
            </a:r>
          </a:p>
          <a:p>
            <a:pPr marL="533400" indent="0">
              <a:lnSpc>
                <a:spcPct val="100000"/>
              </a:lnSpc>
              <a:buNone/>
              <a:tabLst>
                <a:tab pos="987425" algn="l"/>
                <a:tab pos="60118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J.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 	</a:t>
            </a:r>
            <a:r>
              <a:rPr lang="en-SG" b="1" dirty="0"/>
              <a:t>ASSESSMENT</a:t>
            </a:r>
            <a:r>
              <a:rPr lang="en-SG" dirty="0"/>
              <a:t> (Lk. 10:17-24)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THEY RETURNED WITH JOY.</a:t>
            </a:r>
          </a:p>
          <a:p>
            <a:pPr marL="533400" indent="0">
              <a:lnSpc>
                <a:spcPct val="100000"/>
              </a:lnSpc>
              <a:buNone/>
              <a:tabLst>
                <a:tab pos="987425" algn="l"/>
                <a:tab pos="60118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K.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 	</a:t>
            </a:r>
            <a:r>
              <a:rPr lang="en-SG" b="1" dirty="0"/>
              <a:t>POWER</a:t>
            </a:r>
            <a:r>
              <a:rPr lang="en-SG" dirty="0"/>
              <a:t> (Jn. 20:22; Acts 1:8)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THE GIFT HOLY SPIRIT</a:t>
            </a:r>
          </a:p>
          <a:p>
            <a:pPr marL="533400" indent="0">
              <a:lnSpc>
                <a:spcPct val="100000"/>
              </a:lnSpc>
              <a:buNone/>
              <a:tabLst>
                <a:tab pos="987425" algn="l"/>
                <a:tab pos="6011863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L.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 	</a:t>
            </a:r>
            <a:r>
              <a:rPr lang="en-SG" b="1" dirty="0"/>
              <a:t>LAUNCH OUT </a:t>
            </a:r>
            <a:r>
              <a:rPr lang="en-SG" dirty="0"/>
              <a:t>(Matt. 28:18-20)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dirty="0"/>
              <a:t>MAKE DISCIPLES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FBA45D96-28C4-4C5E-A284-1BD03D813675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4B22A186-2DF2-4167-9DD3-6BE2046F05E6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1D5BC14F-395F-4592-838A-834BA7D53CDF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C94940-E5FE-48D6-BD05-858CF29CDB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079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SG" dirty="0">
                <a:solidFill>
                  <a:srgbClr val="00B0F0"/>
                </a:solidFill>
              </a:rPr>
              <a:t>INNER CIRCLE – INTIMACY WITH HEAVENLY FATHER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MAKE AN APPOINTMENT WITH GOD DAILY.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DEVELOP A PLAN TO STUDY THE BIBLE.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      C.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MEMORISE AND MEDITATE ON CERTAIN TRUTHS.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PERSONALIZE AND INTERNALIZE THROUGH OBEDIENCE.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PRAYING THROUGH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DORATION, </a:t>
            </a:r>
            <a:r>
              <a:rPr lang="en-SG" dirty="0">
                <a:solidFill>
                  <a:srgbClr val="FF0000"/>
                </a:solidFill>
              </a:rPr>
              <a:t>C</a:t>
            </a:r>
            <a:r>
              <a:rPr lang="en-SG" dirty="0"/>
              <a:t>ONFESSION, </a:t>
            </a:r>
            <a:r>
              <a:rPr lang="en-SG" dirty="0">
                <a:solidFill>
                  <a:srgbClr val="FF0000"/>
                </a:solidFill>
              </a:rPr>
              <a:t>T</a:t>
            </a:r>
            <a:r>
              <a:rPr lang="en-SG" dirty="0"/>
              <a:t>HANKSGIVING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AND </a:t>
            </a:r>
            <a:r>
              <a:rPr lang="en-SG" dirty="0">
                <a:solidFill>
                  <a:srgbClr val="FF0000"/>
                </a:solidFill>
              </a:rPr>
              <a:t>S</a:t>
            </a:r>
            <a:r>
              <a:rPr lang="en-SG" dirty="0"/>
              <a:t>UPPLICATIONS (</a:t>
            </a:r>
            <a:r>
              <a:rPr lang="en-SG" dirty="0">
                <a:solidFill>
                  <a:srgbClr val="FF0000"/>
                </a:solidFill>
              </a:rPr>
              <a:t>Acts</a:t>
            </a:r>
            <a:r>
              <a:rPr lang="en-SG" dirty="0"/>
              <a:t>).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F.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HAVE MINI-SABBATH DURING THE DAY AND TIMES OF FASTING.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4C178016-6A53-468C-BB9B-5602893BB019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26266AF7-F13E-454E-A391-2DD6CBEBFF03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36C6654B-211C-40F5-B4CC-59A49A0A0879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4E3EDE-1EAD-4087-BB7B-C0989D063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098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3478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SG" dirty="0">
                <a:solidFill>
                  <a:srgbClr val="00B0F0"/>
                </a:solidFill>
              </a:rPr>
              <a:t>INNER CIRCLE – FAMILY (1 Tim. 5:8) – SAFE PLACE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THEY STRUCTURE TO SPEND TIME TO COMMUNICATE.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      B.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THEY DEMONSTRATE STRONG COMMITMENT TO GROWTH.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EACH KNOWS HIS/HER RESPONSIBILITY (Eph.5,6).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THEY EXPRESS APPRECIATION AND RESPECT.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THEY SHARE THE SAME VALUE SYSTEM.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F.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THEY DEAL WITH PROBLEMS IN POSITIVE WAYS.</a:t>
            </a:r>
          </a:p>
          <a:p>
            <a:pPr marL="0" indent="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G.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PARENTS MODEL BLESSINGS UPON ALL (Num. 6:24-26).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11D4949B-D364-494A-9C29-F723B467B760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F285FCF6-5810-40EF-8C99-409E948A6FCD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133D6848-0678-47E7-B785-802E2DA58AB0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6AB9FE-4043-4374-880E-01F360BF4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89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444500" indent="-444500">
              <a:buFont typeface="+mj-lt"/>
              <a:buAutoNum type="arabicPeriod" startAt="5"/>
            </a:pPr>
            <a:r>
              <a:rPr lang="en-SG" dirty="0">
                <a:solidFill>
                  <a:srgbClr val="00B0F0"/>
                </a:solidFill>
              </a:rPr>
              <a:t>INNER CIRCLE – A PAUL, MENTOR (Prov. 20:5)</a:t>
            </a:r>
          </a:p>
          <a:p>
            <a:pPr marL="444500" indent="-44450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	PRAY FOR A MENTOR THAT IS</a:t>
            </a:r>
          </a:p>
          <a:p>
            <a:pPr marL="444500" indent="-444500">
              <a:lnSpc>
                <a:spcPct val="100000"/>
              </a:lnSpc>
              <a:spcBef>
                <a:spcPts val="0"/>
              </a:spcBef>
              <a:buNone/>
              <a:tabLst>
                <a:tab pos="898525" algn="l"/>
              </a:tabLst>
            </a:pPr>
            <a:r>
              <a:rPr lang="en-SG" dirty="0"/>
              <a:t>		</a:t>
            </a:r>
            <a:r>
              <a:rPr lang="en-SG" dirty="0">
                <a:solidFill>
                  <a:srgbClr val="FF0000"/>
                </a:solidFill>
              </a:rPr>
              <a:t>G</a:t>
            </a:r>
            <a:r>
              <a:rPr lang="en-SG" dirty="0"/>
              <a:t>ODLY, </a:t>
            </a:r>
            <a:r>
              <a:rPr lang="en-SG" dirty="0">
                <a:solidFill>
                  <a:srgbClr val="FF0000"/>
                </a:solidFill>
              </a:rPr>
              <a:t>O</a:t>
            </a:r>
            <a:r>
              <a:rPr lang="en-SG" dirty="0"/>
              <a:t>BJECTIVE,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UTHENTIC, </a:t>
            </a:r>
            <a:r>
              <a:rPr lang="en-SG" dirty="0">
                <a:solidFill>
                  <a:srgbClr val="FF0000"/>
                </a:solidFill>
              </a:rPr>
              <a:t>L</a:t>
            </a:r>
            <a:r>
              <a:rPr lang="en-SG" dirty="0"/>
              <a:t>OYAL AND </a:t>
            </a:r>
            <a:r>
              <a:rPr lang="en-SG" dirty="0">
                <a:solidFill>
                  <a:srgbClr val="FF0000"/>
                </a:solidFill>
              </a:rPr>
              <a:t>S</a:t>
            </a:r>
            <a:r>
              <a:rPr lang="en-SG" dirty="0"/>
              <a:t>ERVING (</a:t>
            </a:r>
            <a:r>
              <a:rPr lang="en-SG" dirty="0">
                <a:solidFill>
                  <a:srgbClr val="FF0000"/>
                </a:solidFill>
              </a:rPr>
              <a:t>GOALS</a:t>
            </a:r>
            <a:r>
              <a:rPr lang="en-SG" dirty="0"/>
              <a:t>).</a:t>
            </a:r>
          </a:p>
          <a:p>
            <a:pPr marL="444500" indent="-44450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	SET REALISTIC STANDARD.  NO MENTOR IS PERFECT.</a:t>
            </a:r>
          </a:p>
          <a:p>
            <a:pPr marL="444500" indent="-44450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</a:t>
            </a:r>
            <a:r>
              <a:rPr lang="en-SG" dirty="0"/>
              <a:t>	LOOK FOR STRENGTHS THAT YOU WANT TO DEVELOP.</a:t>
            </a:r>
          </a:p>
          <a:p>
            <a:pPr marL="444500" indent="-44450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/>
              <a:t>	BE OPEN TO MULTIPLE MENTORS TO MEET NEEDS.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4AEAA5E6-8728-4FCB-8740-97E8F0B4F7BE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07B438C2-D90E-40CE-81D9-2339DE8A0833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28BA85D7-2D7D-4558-864D-F84F9E53BFA0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9AD96A-E7AE-4D21-B196-DEFA1DCF79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569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507523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SG" dirty="0">
                <a:solidFill>
                  <a:srgbClr val="00B0F0"/>
                </a:solidFill>
              </a:rPr>
              <a:t>INNER CIRCLE – A BARNABAS FOR ACCOUNTABILITY</a:t>
            </a:r>
          </a:p>
          <a:p>
            <a:pPr marL="534988" indent="-534988">
              <a:lnSpc>
                <a:spcPct val="100000"/>
              </a:lnSpc>
              <a:buNone/>
              <a:tabLst>
                <a:tab pos="989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A.</a:t>
            </a:r>
            <a:r>
              <a:rPr lang="en-SG" dirty="0"/>
              <a:t>	MAKE PACT WITH ONE THAT IS </a:t>
            </a:r>
            <a:r>
              <a:rPr lang="en-SG" dirty="0">
                <a:solidFill>
                  <a:srgbClr val="FF0000"/>
                </a:solidFill>
              </a:rPr>
              <a:t>P</a:t>
            </a:r>
            <a:r>
              <a:rPr lang="en-SG" dirty="0"/>
              <a:t>ROBING,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UTHENTIC,</a:t>
            </a:r>
          </a:p>
          <a:p>
            <a:pPr marL="987425" lvl="2" indent="0">
              <a:lnSpc>
                <a:spcPct val="100000"/>
              </a:lnSpc>
              <a:buNone/>
            </a:pPr>
            <a:r>
              <a:rPr lang="en-SG" sz="2800" dirty="0">
                <a:solidFill>
                  <a:srgbClr val="FF0000"/>
                </a:solidFill>
              </a:rPr>
              <a:t>C</a:t>
            </a:r>
            <a:r>
              <a:rPr lang="en-SG" sz="2800" dirty="0"/>
              <a:t>HALLENGING AND </a:t>
            </a:r>
            <a:r>
              <a:rPr lang="en-SG" sz="2800" dirty="0">
                <a:solidFill>
                  <a:srgbClr val="FF0000"/>
                </a:solidFill>
              </a:rPr>
              <a:t>T</a:t>
            </a:r>
            <a:r>
              <a:rPr lang="en-SG" sz="2800" dirty="0"/>
              <a:t>RUSTWORTHY (</a:t>
            </a:r>
            <a:r>
              <a:rPr lang="en-SG" sz="2800" dirty="0">
                <a:solidFill>
                  <a:srgbClr val="FF0000"/>
                </a:solidFill>
              </a:rPr>
              <a:t>PACT</a:t>
            </a:r>
            <a:r>
              <a:rPr lang="en-SG" sz="2800" dirty="0"/>
              <a:t>).</a:t>
            </a:r>
          </a:p>
          <a:p>
            <a:pPr marL="534988" indent="-534988">
              <a:lnSpc>
                <a:spcPct val="100000"/>
              </a:lnSpc>
              <a:buNone/>
              <a:tabLst>
                <a:tab pos="989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</a:t>
            </a:r>
            <a:r>
              <a:rPr lang="en-SG" dirty="0"/>
              <a:t>	LIST OF QUESTIONS TO ASK:</a:t>
            </a:r>
          </a:p>
          <a:p>
            <a:pPr marL="1252538" indent="-263525">
              <a:lnSpc>
                <a:spcPct val="100000"/>
              </a:lnSpc>
              <a:tabLst>
                <a:tab pos="989013" algn="l"/>
              </a:tabLst>
            </a:pPr>
            <a:r>
              <a:rPr lang="en-SG" dirty="0"/>
              <a:t>HAVE YOU SPEND TIME WITH GOD DAILY?</a:t>
            </a:r>
          </a:p>
          <a:p>
            <a:pPr marL="1252538" indent="-263525">
              <a:lnSpc>
                <a:spcPct val="100000"/>
              </a:lnSpc>
              <a:tabLst>
                <a:tab pos="989013" algn="l"/>
              </a:tabLst>
            </a:pPr>
            <a:r>
              <a:rPr lang="en-SG" dirty="0"/>
              <a:t>HOW HAVE YOU BEEN TEMPTED THIS WEEK?</a:t>
            </a:r>
          </a:p>
          <a:p>
            <a:pPr marL="1252538" indent="-263525">
              <a:lnSpc>
                <a:spcPct val="100000"/>
              </a:lnSpc>
              <a:tabLst>
                <a:tab pos="989013" algn="l"/>
              </a:tabLst>
            </a:pPr>
            <a:r>
              <a:rPr lang="en-SG" dirty="0"/>
              <a:t>DO YOU HAVE UNCONFESSED SINS? YOUR THOUGHT LIFE?</a:t>
            </a:r>
          </a:p>
          <a:p>
            <a:pPr marL="1252538" indent="-263525">
              <a:lnSpc>
                <a:spcPct val="100000"/>
              </a:lnSpc>
              <a:tabLst>
                <a:tab pos="989013" algn="l"/>
              </a:tabLst>
            </a:pPr>
            <a:r>
              <a:rPr lang="en-SG" dirty="0"/>
              <a:t>ARE YOUR PRIORITIES IN RIGHT ORDER?</a:t>
            </a:r>
          </a:p>
          <a:p>
            <a:pPr marL="1252538" indent="-263525">
              <a:lnSpc>
                <a:spcPct val="100000"/>
              </a:lnSpc>
              <a:tabLst>
                <a:tab pos="989013" algn="l"/>
              </a:tabLst>
            </a:pPr>
            <a:r>
              <a:rPr lang="en-SG" dirty="0"/>
              <a:t>HAVE YOU BEEN HONEST IN THE ANSWERS?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9C56BC52-7205-4838-B5E8-2090C0E3DC10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E87C5EE4-EF87-43AD-9847-E6A4E37B4495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F712D667-21E3-427B-B3C0-A291EFB9188B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5019AA-6522-4952-B640-75D1EED846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731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444500" indent="-444500">
              <a:buFont typeface="+mj-lt"/>
              <a:buAutoNum type="arabicPeriod" startAt="7"/>
            </a:pPr>
            <a:r>
              <a:rPr lang="en-SG" dirty="0">
                <a:solidFill>
                  <a:srgbClr val="00B0F0"/>
                </a:solidFill>
              </a:rPr>
              <a:t>INNER CIRCLE – POTENTIAL IS DETERMINED BY INNER CIRCLE.</a:t>
            </a:r>
          </a:p>
          <a:p>
            <a:pPr marL="444500" indent="-444500">
              <a:buNone/>
            </a:pPr>
            <a:r>
              <a:rPr lang="en-SG" dirty="0"/>
              <a:t>	</a:t>
            </a:r>
            <a:r>
              <a:rPr lang="en-SG" b="1" dirty="0"/>
              <a:t>QUALITIES:</a:t>
            </a:r>
          </a:p>
          <a:p>
            <a:pPr marL="444500" indent="0">
              <a:lnSpc>
                <a:spcPct val="100000"/>
              </a:lnSpc>
              <a:buNone/>
              <a:tabLst>
                <a:tab pos="808038" algn="l"/>
                <a:tab pos="5470525" algn="l"/>
                <a:tab pos="5741988" algn="l"/>
              </a:tabLst>
            </a:pPr>
            <a:r>
              <a:rPr lang="en-SG" b="1" dirty="0">
                <a:solidFill>
                  <a:srgbClr val="FF0000"/>
                </a:solidFill>
              </a:rPr>
              <a:t>I</a:t>
            </a:r>
            <a:r>
              <a:rPr lang="en-SG" dirty="0"/>
              <a:t> 	– INFLUENTIAL	</a:t>
            </a:r>
            <a:r>
              <a:rPr lang="en-SG" b="1" dirty="0">
                <a:solidFill>
                  <a:srgbClr val="FF0000"/>
                </a:solidFill>
              </a:rPr>
              <a:t>C	</a:t>
            </a:r>
            <a:r>
              <a:rPr lang="en-SG" dirty="0"/>
              <a:t>– CHARACTER, INTEGRITY</a:t>
            </a:r>
          </a:p>
          <a:p>
            <a:pPr marL="444500" indent="0">
              <a:lnSpc>
                <a:spcPct val="100000"/>
              </a:lnSpc>
              <a:buNone/>
              <a:tabLst>
                <a:tab pos="808038" algn="l"/>
                <a:tab pos="5470525" algn="l"/>
                <a:tab pos="5741988" algn="l"/>
              </a:tabLst>
            </a:pPr>
            <a:r>
              <a:rPr lang="en-SG" b="1" dirty="0">
                <a:solidFill>
                  <a:srgbClr val="FF0000"/>
                </a:solidFill>
              </a:rPr>
              <a:t>N	</a:t>
            </a:r>
            <a:r>
              <a:rPr lang="en-SG" dirty="0"/>
              <a:t>– NURTURING	</a:t>
            </a:r>
            <a:r>
              <a:rPr lang="en-SG" b="1" dirty="0">
                <a:solidFill>
                  <a:srgbClr val="FF0000"/>
                </a:solidFill>
              </a:rPr>
              <a:t>I</a:t>
            </a:r>
            <a:r>
              <a:rPr lang="en-SG" dirty="0"/>
              <a:t> 	– INTUITIVE, DISCERNING </a:t>
            </a:r>
          </a:p>
          <a:p>
            <a:pPr marL="444500" indent="0">
              <a:lnSpc>
                <a:spcPct val="100000"/>
              </a:lnSpc>
              <a:buNone/>
              <a:tabLst>
                <a:tab pos="808038" algn="l"/>
                <a:tab pos="5470525" algn="l"/>
                <a:tab pos="5741988" algn="l"/>
              </a:tabLst>
            </a:pPr>
            <a:r>
              <a:rPr lang="en-SG" b="1" dirty="0">
                <a:solidFill>
                  <a:srgbClr val="FF0000"/>
                </a:solidFill>
              </a:rPr>
              <a:t>N	</a:t>
            </a:r>
            <a:r>
              <a:rPr lang="en-SG" dirty="0"/>
              <a:t>– NETWORKING	</a:t>
            </a:r>
            <a:r>
              <a:rPr lang="en-SG" b="1" dirty="0">
                <a:solidFill>
                  <a:srgbClr val="FF0000"/>
                </a:solidFill>
              </a:rPr>
              <a:t>R</a:t>
            </a:r>
            <a:r>
              <a:rPr lang="en-SG" dirty="0"/>
              <a:t> – RESPONSIVE SERVANT</a:t>
            </a:r>
          </a:p>
          <a:p>
            <a:pPr marL="444500" indent="0">
              <a:lnSpc>
                <a:spcPct val="100000"/>
              </a:lnSpc>
              <a:buNone/>
              <a:tabLst>
                <a:tab pos="808038" algn="l"/>
                <a:tab pos="5470525" algn="l"/>
                <a:tab pos="5741988" algn="l"/>
              </a:tabLst>
            </a:pPr>
            <a:r>
              <a:rPr lang="en-SG" b="1" dirty="0">
                <a:solidFill>
                  <a:srgbClr val="FF0000"/>
                </a:solidFill>
              </a:rPr>
              <a:t>E	</a:t>
            </a:r>
            <a:r>
              <a:rPr lang="en-SG" dirty="0"/>
              <a:t>– EMPOWERING OTHERS	</a:t>
            </a:r>
            <a:r>
              <a:rPr lang="en-SG" b="1" dirty="0">
                <a:solidFill>
                  <a:srgbClr val="FF0000"/>
                </a:solidFill>
              </a:rPr>
              <a:t>C </a:t>
            </a:r>
            <a:r>
              <a:rPr lang="en-SG" dirty="0"/>
              <a:t>– COMPETENCE, SKILFUL</a:t>
            </a:r>
          </a:p>
          <a:p>
            <a:pPr marL="444500" indent="0">
              <a:lnSpc>
                <a:spcPct val="100000"/>
              </a:lnSpc>
              <a:buNone/>
              <a:tabLst>
                <a:tab pos="808038" algn="l"/>
                <a:tab pos="5470525" algn="l"/>
                <a:tab pos="5741988" algn="l"/>
              </a:tabLst>
            </a:pPr>
            <a:r>
              <a:rPr lang="en-SG" b="1" dirty="0">
                <a:solidFill>
                  <a:srgbClr val="FF0000"/>
                </a:solidFill>
              </a:rPr>
              <a:t>R	</a:t>
            </a:r>
            <a:r>
              <a:rPr lang="en-SG" dirty="0"/>
              <a:t>– RESOURCEFUL	</a:t>
            </a:r>
            <a:r>
              <a:rPr lang="en-SG" b="1" dirty="0">
                <a:solidFill>
                  <a:srgbClr val="FF0000"/>
                </a:solidFill>
              </a:rPr>
              <a:t>L	</a:t>
            </a:r>
            <a:r>
              <a:rPr lang="en-SG" dirty="0"/>
              <a:t>– LOYAL, MUTUAL</a:t>
            </a:r>
          </a:p>
          <a:p>
            <a:pPr marL="444500" indent="0">
              <a:lnSpc>
                <a:spcPct val="100000"/>
              </a:lnSpc>
              <a:buNone/>
              <a:tabLst>
                <a:tab pos="808038" algn="l"/>
                <a:tab pos="5470525" algn="l"/>
                <a:tab pos="5741988" algn="l"/>
              </a:tabLst>
            </a:pPr>
            <a:r>
              <a:rPr lang="en-SG" dirty="0"/>
              <a:t>		</a:t>
            </a:r>
            <a:r>
              <a:rPr lang="en-SG" b="1" dirty="0">
                <a:solidFill>
                  <a:srgbClr val="FF0000"/>
                </a:solidFill>
              </a:rPr>
              <a:t>E	</a:t>
            </a:r>
            <a:r>
              <a:rPr lang="en-SG" dirty="0"/>
              <a:t>– ENERGETIC                 </a:t>
            </a:r>
          </a:p>
          <a:p>
            <a:pPr marL="0" indent="0">
              <a:buNone/>
            </a:pPr>
            <a:r>
              <a:rPr lang="en-SG" dirty="0"/>
              <a:t>      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D20633B1-C6CD-4928-8FEE-AE34EE6A685A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A92E86D2-5469-4178-BF0E-507157CE5FD7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0BDDCC1-8B75-4450-8790-C849D6784BB5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40B29-95B8-4B75-9784-03D6E5D772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36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138" y="1302060"/>
            <a:ext cx="10515600" cy="51307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SG" sz="3000" dirty="0">
                <a:solidFill>
                  <a:srgbClr val="00B0F0"/>
                </a:solidFill>
              </a:rPr>
              <a:t>3.  STOP RELYING ON  POSITION TO PUSH PEOPLE.</a:t>
            </a:r>
          </a:p>
          <a:p>
            <a:pPr marL="801688" indent="-801688">
              <a:buNone/>
              <a:tabLst>
                <a:tab pos="3500438" algn="l"/>
              </a:tabLst>
            </a:pPr>
            <a:r>
              <a:rPr lang="en-SG" sz="3000" dirty="0"/>
              <a:t>	</a:t>
            </a:r>
            <a:r>
              <a:rPr lang="en-SG" sz="3000" b="1" dirty="0"/>
              <a:t>TOP-DOWN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I AM OVER YOU.</a:t>
            </a:r>
          </a:p>
          <a:p>
            <a:pPr marL="801688" indent="-801688">
              <a:buNone/>
              <a:tabLst>
                <a:tab pos="3500438" algn="l"/>
              </a:tabLst>
            </a:pPr>
            <a:r>
              <a:rPr lang="en-SG" sz="3000" dirty="0"/>
              <a:t>        	</a:t>
            </a:r>
            <a:r>
              <a:rPr lang="en-SG" sz="3000" b="1" dirty="0"/>
              <a:t>SEPARATION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DO NOT GET PEOPLE CLOSE TO YOU.</a:t>
            </a:r>
          </a:p>
          <a:p>
            <a:pPr marL="801688" indent="-801688">
              <a:buNone/>
              <a:tabLst>
                <a:tab pos="3500438" algn="l"/>
              </a:tabLst>
            </a:pPr>
            <a:r>
              <a:rPr lang="en-SG" sz="3000" dirty="0"/>
              <a:t>        	</a:t>
            </a:r>
            <a:r>
              <a:rPr lang="en-SG" sz="3000" b="1" dirty="0"/>
              <a:t>IMAGE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FAKE IT TILL YOU MAKE IT.</a:t>
            </a:r>
          </a:p>
          <a:p>
            <a:pPr marL="801688" indent="-801688">
              <a:buNone/>
              <a:tabLst>
                <a:tab pos="3500438" algn="l"/>
              </a:tabLst>
            </a:pPr>
            <a:r>
              <a:rPr lang="en-SG" sz="3000" dirty="0"/>
              <a:t>	</a:t>
            </a:r>
            <a:r>
              <a:rPr lang="en-SG" sz="3000" b="1" dirty="0"/>
              <a:t>STRENGTH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NEVER LET THEM SEE YOU SWEAT.</a:t>
            </a:r>
          </a:p>
          <a:p>
            <a:pPr marL="801688" indent="-801688">
              <a:buNone/>
              <a:tabLst>
                <a:tab pos="3500438" algn="l"/>
              </a:tabLst>
            </a:pPr>
            <a:r>
              <a:rPr lang="en-SG" sz="3000" dirty="0"/>
              <a:t>	</a:t>
            </a:r>
            <a:r>
              <a:rPr lang="en-SG" sz="3000" b="1" dirty="0"/>
              <a:t>SELFISHNESS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YOU ARE HERE TO HELP ME.</a:t>
            </a:r>
          </a:p>
          <a:p>
            <a:pPr marL="801688" indent="-801688">
              <a:buNone/>
              <a:tabLst>
                <a:tab pos="3500438" algn="l"/>
              </a:tabLst>
            </a:pPr>
            <a:r>
              <a:rPr lang="en-SG" sz="3000" dirty="0"/>
              <a:t>	</a:t>
            </a:r>
            <a:r>
              <a:rPr lang="en-SG" sz="3000" b="1" dirty="0"/>
              <a:t>POWER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I DETERMINE YOUR FUTURE.</a:t>
            </a:r>
          </a:p>
          <a:p>
            <a:pPr marL="801688" indent="-801688">
              <a:buNone/>
              <a:tabLst>
                <a:tab pos="3500438" algn="l"/>
              </a:tabLst>
            </a:pPr>
            <a:r>
              <a:rPr lang="en-SG" sz="3000" dirty="0"/>
              <a:t>	</a:t>
            </a:r>
            <a:r>
              <a:rPr lang="en-SG" sz="3000" b="1" dirty="0"/>
              <a:t>INTIMIDATION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DO THIS OR ELSE!</a:t>
            </a:r>
          </a:p>
          <a:p>
            <a:pPr marL="801688" indent="-801688">
              <a:buNone/>
              <a:tabLst>
                <a:tab pos="3500438" algn="l"/>
              </a:tabLst>
            </a:pPr>
            <a:r>
              <a:rPr lang="en-SG" sz="3000" dirty="0"/>
              <a:t>	</a:t>
            </a:r>
            <a:r>
              <a:rPr lang="en-SG" sz="3000" b="1" dirty="0"/>
              <a:t>RULES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THE MANUAL  SAYS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384752-C940-4F52-AF4A-4CB4CC569B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744000" y="5008880"/>
            <a:ext cx="2448000" cy="1849120"/>
          </a:xfrm>
          <a:prstGeom prst="rect">
            <a:avLst/>
          </a:prstGeom>
        </p:spPr>
      </p:pic>
      <p:sp>
        <p:nvSpPr>
          <p:cNvPr id="7" name="Arrow: Chevron 6">
            <a:extLst>
              <a:ext uri="{FF2B5EF4-FFF2-40B4-BE49-F238E27FC236}">
                <a16:creationId xmlns:a16="http://schemas.microsoft.com/office/drawing/2014/main" id="{F9A233AD-8F4C-4E5D-BF30-936A1282B574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BEST BEHAVIOURS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6FDFD797-F135-4763-B6AB-ABF6384E45B8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POSITION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4808EED8-2C5E-43E5-9F7D-4EEA8BF7F2BE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LEVEL 1</a:t>
            </a:r>
          </a:p>
        </p:txBody>
      </p:sp>
    </p:spTree>
    <p:extLst>
      <p:ext uri="{BB962C8B-B14F-4D97-AF65-F5344CB8AC3E}">
        <p14:creationId xmlns:p14="http://schemas.microsoft.com/office/powerpoint/2010/main" val="6480513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685638" cy="4590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>
                <a:solidFill>
                  <a:srgbClr val="00B0F0"/>
                </a:solidFill>
              </a:rPr>
              <a:t>7A.  INNER CIRCLE – DAVID AND HIS MIGHTY MEN (1 Chr. 11,12)</a:t>
            </a:r>
          </a:p>
          <a:p>
            <a:pPr marL="625475" indent="-625475">
              <a:lnSpc>
                <a:spcPct val="100000"/>
              </a:lnSpc>
              <a:buNone/>
              <a:tabLst>
                <a:tab pos="989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A.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BEGAN BULDING BEFORE HE BECAME KING (1 Sam. 22:1-2).</a:t>
            </a:r>
          </a:p>
          <a:p>
            <a:pPr marL="625475" indent="-625475">
              <a:lnSpc>
                <a:spcPct val="100000"/>
              </a:lnSpc>
              <a:buNone/>
              <a:tabLst>
                <a:tab pos="989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B.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CHOSE MULTI-GIFTED AND VERSATILE MEN (1 Chr. 12:2).</a:t>
            </a:r>
          </a:p>
          <a:p>
            <a:pPr marL="625475" indent="-625475">
              <a:lnSpc>
                <a:spcPct val="100000"/>
              </a:lnSpc>
              <a:buNone/>
              <a:tabLst>
                <a:tab pos="989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C.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LOOKED FOR COURAGEOUS MEN (1 Chr. 12:8,15).</a:t>
            </a:r>
          </a:p>
          <a:p>
            <a:pPr marL="625475" indent="-625475">
              <a:lnSpc>
                <a:spcPct val="100000"/>
              </a:lnSpc>
              <a:buNone/>
              <a:tabLst>
                <a:tab pos="989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D.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CHOSE THOSE THAT WERE LOYAL TO HIS CAUSE (1 Chr. 12:18).</a:t>
            </a:r>
          </a:p>
          <a:p>
            <a:pPr marL="625475" indent="-625475">
              <a:lnSpc>
                <a:spcPct val="100000"/>
              </a:lnSpc>
              <a:buNone/>
              <a:tabLst>
                <a:tab pos="989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E.</a:t>
            </a:r>
            <a:r>
              <a:rPr lang="en-SG" dirty="0"/>
              <a:t>	WELCOMED THOSE WHO WANTED TO BE THERE (1 Chr. 12:38).</a:t>
            </a:r>
          </a:p>
          <a:p>
            <a:pPr marL="625475" indent="-625475">
              <a:lnSpc>
                <a:spcPct val="100000"/>
              </a:lnSpc>
              <a:buNone/>
              <a:tabLst>
                <a:tab pos="989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F.</a:t>
            </a:r>
            <a:r>
              <a:rPr lang="en-SG" dirty="0"/>
              <a:t>	DELEGATED WORK ACCORDING TO GIFTEDNESS (1 Chr. 2:16-18).</a:t>
            </a:r>
          </a:p>
          <a:p>
            <a:pPr marL="625475" indent="-625475">
              <a:lnSpc>
                <a:spcPct val="100000"/>
              </a:lnSpc>
              <a:buNone/>
              <a:tabLst>
                <a:tab pos="989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G.</a:t>
            </a:r>
            <a:r>
              <a:rPr lang="en-SG" dirty="0"/>
              <a:t>	HONORED THEM FOR SACRIFICE (1 Chr. 11:15-17).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93CF8132-E940-4FE1-A6B5-8F03A1460076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CA1327E9-4FD3-46B6-923D-E9DDEC2E9AFE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5BDB5C6D-5E2B-4B9A-8FA3-6A9183A6B45E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81541C-B8C6-44FE-AF91-4A99CE956E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035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>
                <a:solidFill>
                  <a:srgbClr val="00B0F0"/>
                </a:solidFill>
              </a:rPr>
              <a:t>8.  GREAT TEAMWORK MAKES THE DREAM WORK.</a:t>
            </a:r>
          </a:p>
          <a:p>
            <a:pPr marL="444500" indent="0">
              <a:buNone/>
              <a:tabLst>
                <a:tab pos="898525" algn="l"/>
              </a:tabLst>
            </a:pP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A. 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b="1" dirty="0"/>
              <a:t>DREAM COACH</a:t>
            </a:r>
          </a:p>
          <a:p>
            <a:pPr marL="901700" indent="-3175">
              <a:lnSpc>
                <a:spcPct val="100000"/>
              </a:lnSpc>
              <a:tabLst>
                <a:tab pos="1162050" algn="l"/>
              </a:tabLst>
            </a:pPr>
            <a:r>
              <a:rPr lang="en-SG" dirty="0"/>
              <a:t>	CHOOSES PLAYERS WELL</a:t>
            </a:r>
          </a:p>
          <a:p>
            <a:pPr marL="901700" indent="-3175">
              <a:lnSpc>
                <a:spcPct val="100000"/>
              </a:lnSpc>
              <a:tabLst>
                <a:tab pos="1162050" algn="l"/>
              </a:tabLst>
            </a:pPr>
            <a:r>
              <a:rPr lang="en-SG" dirty="0"/>
              <a:t>	COMMINCATES GAME PLAN</a:t>
            </a:r>
          </a:p>
          <a:p>
            <a:pPr marL="901700" indent="-3175">
              <a:lnSpc>
                <a:spcPct val="100000"/>
              </a:lnSpc>
              <a:tabLst>
                <a:tab pos="1162050" algn="l"/>
              </a:tabLst>
            </a:pPr>
            <a:r>
              <a:rPr lang="en-SG" dirty="0"/>
              <a:t>	TAKES TIME TO GET TOGETHER</a:t>
            </a:r>
          </a:p>
          <a:p>
            <a:pPr marL="901700" indent="-3175">
              <a:lnSpc>
                <a:spcPct val="100000"/>
              </a:lnSpc>
              <a:tabLst>
                <a:tab pos="1162050" algn="l"/>
              </a:tabLst>
            </a:pPr>
            <a:r>
              <a:rPr lang="en-SG" dirty="0"/>
              <a:t>	KNOWS WHAT EACH PLAYER PREFERS</a:t>
            </a:r>
          </a:p>
          <a:p>
            <a:pPr marL="901700" indent="-3175">
              <a:lnSpc>
                <a:spcPct val="100000"/>
              </a:lnSpc>
              <a:tabLst>
                <a:tab pos="1162050" algn="l"/>
              </a:tabLst>
            </a:pPr>
            <a:r>
              <a:rPr lang="en-SG" dirty="0"/>
              <a:t>	EXCELLENT IN PROBLEM SOLVING</a:t>
            </a:r>
          </a:p>
          <a:p>
            <a:pPr marL="901700" indent="-3175">
              <a:lnSpc>
                <a:spcPct val="100000"/>
              </a:lnSpc>
              <a:tabLst>
                <a:tab pos="1162050" algn="l"/>
              </a:tabLst>
            </a:pPr>
            <a:r>
              <a:rPr lang="en-SG" dirty="0"/>
              <a:t>	PROVIDES SUPPORT FOR SUCCESS</a:t>
            </a:r>
          </a:p>
          <a:p>
            <a:pPr marL="901700" indent="-3175">
              <a:lnSpc>
                <a:spcPct val="100000"/>
              </a:lnSpc>
              <a:tabLst>
                <a:tab pos="1162050" algn="l"/>
              </a:tabLst>
            </a:pPr>
            <a:r>
              <a:rPr lang="en-SG" dirty="0"/>
              <a:t>	COMMANDS RESPECT AND CONTINUES TO WIN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B82BF0A9-E32B-4F5D-88E3-496F0D39AD7B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D5F4DC1E-9A47-45CF-A2E1-B192666B9102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10088B4-75C0-4EE2-8303-55B531FB2E81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5F6F03-91C8-4FD9-8DAE-4EBBA0C776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965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>
                <a:solidFill>
                  <a:srgbClr val="00B0F0"/>
                </a:solidFill>
              </a:rPr>
              <a:t>8.  GREAT TEAMWORK MAKES THE DREAM WORK.</a:t>
            </a:r>
          </a:p>
          <a:p>
            <a:pPr marL="442913" indent="0">
              <a:buNone/>
            </a:pP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B.</a:t>
            </a:r>
            <a:r>
              <a:rPr lang="en-SG" dirty="0"/>
              <a:t>	</a:t>
            </a:r>
            <a:r>
              <a:rPr lang="en-SG" b="1" dirty="0"/>
              <a:t>DREAM TEAM</a:t>
            </a:r>
          </a:p>
          <a:p>
            <a:pPr marL="896938" indent="0">
              <a:lnSpc>
                <a:spcPct val="100000"/>
              </a:lnSpc>
              <a:buNone/>
              <a:tabLst>
                <a:tab pos="1349375" algn="l"/>
              </a:tabLst>
            </a:pPr>
            <a:r>
              <a:rPr lang="en-SG" dirty="0">
                <a:solidFill>
                  <a:srgbClr val="92D050"/>
                </a:solidFill>
              </a:rPr>
              <a:t>1) 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PEOPLE OF GIFTS FOR EACH POSITION</a:t>
            </a:r>
          </a:p>
          <a:p>
            <a:pPr marL="1354138" indent="-11113">
              <a:lnSpc>
                <a:spcPct val="100000"/>
              </a:lnSpc>
              <a:tabLst>
                <a:tab pos="1614488" algn="l"/>
              </a:tabLst>
            </a:pPr>
            <a:r>
              <a:rPr lang="en-SG" dirty="0"/>
              <a:t>	GIFTED MEMBERS WITH SPECIFIC GIFTS</a:t>
            </a:r>
          </a:p>
          <a:p>
            <a:pPr marL="1354138" indent="-11113">
              <a:lnSpc>
                <a:spcPct val="100000"/>
              </a:lnSpc>
              <a:tabLst>
                <a:tab pos="1614488" algn="l"/>
              </a:tabLst>
            </a:pPr>
            <a:r>
              <a:rPr lang="en-SG" dirty="0"/>
              <a:t>	INFLUENTIAL PEOPLE AND ALREADY SERVING</a:t>
            </a:r>
          </a:p>
          <a:p>
            <a:pPr marL="1354138" indent="-11113">
              <a:lnSpc>
                <a:spcPct val="100000"/>
              </a:lnSpc>
              <a:tabLst>
                <a:tab pos="1614488" algn="l"/>
              </a:tabLst>
            </a:pPr>
            <a:r>
              <a:rPr lang="en-SG" dirty="0"/>
              <a:t>	FAITHFUL WORKERS TO COMMITMENTS</a:t>
            </a:r>
          </a:p>
          <a:p>
            <a:pPr marL="1354138" indent="-11113">
              <a:lnSpc>
                <a:spcPct val="100000"/>
              </a:lnSpc>
              <a:tabLst>
                <a:tab pos="1614488" algn="l"/>
              </a:tabLst>
            </a:pPr>
            <a:r>
              <a:rPr lang="en-SG" dirty="0"/>
              <a:t>	TEACHABLE SPIRIT TO LEARN &amp; BE FLEXIBLE</a:t>
            </a:r>
          </a:p>
          <a:p>
            <a:pPr marL="1354138" indent="-11113">
              <a:lnSpc>
                <a:spcPct val="100000"/>
              </a:lnSpc>
              <a:tabLst>
                <a:tab pos="1614488" algn="l"/>
              </a:tabLst>
            </a:pPr>
            <a:r>
              <a:rPr lang="en-SG" dirty="0"/>
              <a:t>	SERVANT HEART TO SERVE, NOT GAIN FOR SELF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F70243CE-05A7-438D-9476-408C98F0D339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A29FB761-CE83-47B9-9EB0-59DB73A061DF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88B0EA9-B1EA-4416-883A-BBF90CF2928D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8DAC76-B62A-4B6D-82C3-4213785E2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257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52128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>
                <a:solidFill>
                  <a:srgbClr val="00B0F0"/>
                </a:solidFill>
              </a:rPr>
              <a:t>8.  GREAT TEAMWORK MAKES THE DREAM WORK.</a:t>
            </a:r>
          </a:p>
          <a:p>
            <a:pPr marL="444500" indent="0">
              <a:buNone/>
              <a:tabLst>
                <a:tab pos="898525" algn="l"/>
              </a:tabLst>
            </a:pP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B.  </a:t>
            </a:r>
            <a:r>
              <a:rPr lang="en-SG" b="1" dirty="0"/>
              <a:t>DREAM TEAM </a:t>
            </a:r>
            <a:r>
              <a:rPr lang="en-SG" dirty="0"/>
              <a:t>(continued)</a:t>
            </a:r>
          </a:p>
          <a:p>
            <a:pPr marL="898525" indent="0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2)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CARE FOR ONE ANOTHER &amp; GOING SECOND MILE</a:t>
            </a:r>
          </a:p>
          <a:p>
            <a:pPr marL="898525" indent="0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3) 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KNOWS AND PRACTISES THE IMPORTANT PURPOSE</a:t>
            </a:r>
          </a:p>
          <a:p>
            <a:pPr marL="898525" indent="0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4)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GROWS TOGETHER AS A TEAM WITH SHARED EXPERIENCE</a:t>
            </a:r>
          </a:p>
          <a:p>
            <a:pPr marL="898525" indent="0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5) 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HAS A SAFE AND TRUSTFUL CONNECTION THAT FITS</a:t>
            </a:r>
          </a:p>
          <a:p>
            <a:pPr marL="898525" indent="0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6) 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PLACES INDIVIDUAL RIGHTS BELOW TEAM’S INTEREST</a:t>
            </a:r>
          </a:p>
          <a:p>
            <a:pPr marL="898525" indent="0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7) 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EACH PLAYS A SPECIAL ROLE AND IS INFORMED OF ISSUES</a:t>
            </a:r>
          </a:p>
          <a:p>
            <a:pPr marL="898525" indent="0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8) 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PAYS THE PRICE AND IS REWARDED BY ALL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58A392D0-6C05-4013-B4B0-49FF71FAF255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90664E08-1915-466F-9CCB-26640E539765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34CD0D76-23B5-476B-8E96-07F6CF828B94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847206-C1FE-4250-9BF3-22971F9245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53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52291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>
                <a:solidFill>
                  <a:srgbClr val="00B0F0"/>
                </a:solidFill>
              </a:rPr>
              <a:t>8.  GREAT TEAMWORK MAKES THE DREAM WORK.</a:t>
            </a:r>
          </a:p>
          <a:p>
            <a:pPr marL="0" indent="0">
              <a:buNone/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C.	</a:t>
            </a:r>
            <a:r>
              <a:rPr lang="en-SG" b="1" dirty="0"/>
              <a:t>DREAM TEAM – QUESTIONS TO BE ASKED</a:t>
            </a:r>
          </a:p>
          <a:p>
            <a:pPr marL="898525" indent="0">
              <a:buNone/>
            </a:pPr>
            <a:r>
              <a:rPr lang="en-SG" dirty="0"/>
              <a:t>	DO WE…</a:t>
            </a:r>
          </a:p>
          <a:p>
            <a:pPr marL="1252538" indent="-354013">
              <a:lnSpc>
                <a:spcPct val="100000"/>
              </a:lnSpc>
            </a:pPr>
            <a:r>
              <a:rPr lang="en-SG" dirty="0"/>
              <a:t>HAVE RESPECT, TRUST AND CARE FOR ONE ANOTHER?</a:t>
            </a:r>
          </a:p>
          <a:p>
            <a:pPr marL="1252538" indent="-354013">
              <a:lnSpc>
                <a:spcPct val="100000"/>
              </a:lnSpc>
            </a:pPr>
            <a:r>
              <a:rPr lang="en-SG" dirty="0"/>
              <a:t>FEEL FREE TO COMMUNICATE AND UNDERSTAND ALL?</a:t>
            </a:r>
          </a:p>
          <a:p>
            <a:pPr marL="1252538" indent="-354013">
              <a:lnSpc>
                <a:spcPct val="100000"/>
              </a:lnSpc>
            </a:pPr>
            <a:r>
              <a:rPr lang="en-SG" dirty="0"/>
              <a:t>HAVE STRONG COMMITMENT TO ALL AND GOALS?</a:t>
            </a:r>
          </a:p>
          <a:p>
            <a:pPr marL="1252538" indent="-354013">
              <a:lnSpc>
                <a:spcPct val="100000"/>
              </a:lnSpc>
            </a:pPr>
            <a:r>
              <a:rPr lang="en-SG" dirty="0"/>
              <a:t>MAKE USE OF EACH’S GIFTS AND STRENGTHS?</a:t>
            </a:r>
          </a:p>
          <a:p>
            <a:pPr marL="1252538" indent="-354013">
              <a:lnSpc>
                <a:spcPct val="100000"/>
              </a:lnSpc>
            </a:pPr>
            <a:r>
              <a:rPr lang="en-SG" dirty="0"/>
              <a:t>RESPECT DIFFERENCES AND HANDLE CONFLICTS WELL?</a:t>
            </a:r>
          </a:p>
          <a:p>
            <a:pPr marL="1252538" indent="-354013">
              <a:lnSpc>
                <a:spcPct val="100000"/>
              </a:lnSpc>
            </a:pPr>
            <a:r>
              <a:rPr lang="en-SG" dirty="0"/>
              <a:t>PUT INDIVIDUAL’S RIGHTS BELOW TEAM’S INTEREST?</a:t>
            </a:r>
          </a:p>
          <a:p>
            <a:pPr marL="1252538" indent="-354013">
              <a:lnSpc>
                <a:spcPct val="100000"/>
              </a:lnSpc>
            </a:pPr>
            <a:r>
              <a:rPr lang="en-SG" dirty="0"/>
              <a:t>PAY THE PRICE AND RECEIVE THE REWARDS?</a:t>
            </a:r>
          </a:p>
          <a:p>
            <a:pPr marL="0" indent="0">
              <a:buNone/>
            </a:pPr>
            <a:r>
              <a:rPr lang="en-SG" dirty="0"/>
              <a:t>      </a:t>
            </a:r>
          </a:p>
          <a:p>
            <a:pPr marL="0" indent="0">
              <a:buNone/>
            </a:pPr>
            <a:r>
              <a:rPr lang="en-SG" dirty="0"/>
              <a:t>             </a:t>
            </a:r>
          </a:p>
          <a:p>
            <a:pPr marL="0" indent="0">
              <a:buNone/>
            </a:pPr>
            <a:r>
              <a:rPr lang="en-SG" dirty="0"/>
              <a:t>      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2DA80387-79C4-4B19-9C8E-2370AEA25EBF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F3EB5D2F-6C84-44A9-B03F-881D3C33ADDD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C8107249-281B-4BFE-B24C-039A9DB238BD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CCCBD8-413C-4F8E-BB28-2EE88E564A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695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444500" indent="-444500">
              <a:buAutoNum type="arabicPeriod" startAt="9"/>
            </a:pPr>
            <a:r>
              <a:rPr lang="en-SG" dirty="0">
                <a:solidFill>
                  <a:srgbClr val="00B0F0"/>
                </a:solidFill>
              </a:rPr>
              <a:t>GROWING LEADERS – MENTOR-MENTEE  (2 Tim. 2:2)</a:t>
            </a:r>
          </a:p>
          <a:p>
            <a:pPr marL="444500" indent="0">
              <a:buNone/>
              <a:tabLst>
                <a:tab pos="898525" algn="l"/>
              </a:tabLst>
            </a:pP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A.</a:t>
            </a:r>
            <a:r>
              <a:rPr lang="en-SG" dirty="0"/>
              <a:t>	</a:t>
            </a:r>
            <a:r>
              <a:rPr lang="en-SG" b="1" dirty="0"/>
              <a:t>MENTOR – QUALITIES</a:t>
            </a:r>
          </a:p>
          <a:p>
            <a:pPr marL="898525" indent="0">
              <a:lnSpc>
                <a:spcPct val="100000"/>
              </a:lnSpc>
              <a:buNone/>
            </a:pPr>
            <a:r>
              <a:rPr lang="en-SG" dirty="0">
                <a:solidFill>
                  <a:srgbClr val="FF0000"/>
                </a:solidFill>
              </a:rPr>
              <a:t>G</a:t>
            </a:r>
            <a:r>
              <a:rPr lang="en-SG" dirty="0"/>
              <a:t>ODLY 			</a:t>
            </a:r>
            <a:r>
              <a:rPr lang="en-SG" dirty="0">
                <a:solidFill>
                  <a:srgbClr val="FF0000"/>
                </a:solidFill>
              </a:rPr>
              <a:t>G</a:t>
            </a:r>
            <a:r>
              <a:rPr lang="en-SG" dirty="0"/>
              <a:t>IFTEDNESS</a:t>
            </a:r>
          </a:p>
          <a:p>
            <a:pPr marL="898525" indent="0">
              <a:lnSpc>
                <a:spcPct val="100000"/>
              </a:lnSpc>
              <a:buNone/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O</a:t>
            </a:r>
            <a:r>
              <a:rPr lang="en-SG" dirty="0"/>
              <a:t>BJECTIVE			</a:t>
            </a:r>
            <a:r>
              <a:rPr lang="en-SG" dirty="0">
                <a:solidFill>
                  <a:srgbClr val="FF0000"/>
                </a:solidFill>
              </a:rPr>
              <a:t>I</a:t>
            </a:r>
            <a:r>
              <a:rPr lang="en-SG" dirty="0"/>
              <a:t>NFLUENCING</a:t>
            </a:r>
          </a:p>
          <a:p>
            <a:pPr marL="898525" indent="0">
              <a:lnSpc>
                <a:spcPct val="100000"/>
              </a:lnSpc>
              <a:buNone/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UTHENTIC			</a:t>
            </a:r>
            <a:r>
              <a:rPr lang="en-SG" dirty="0">
                <a:solidFill>
                  <a:srgbClr val="FF0000"/>
                </a:solidFill>
              </a:rPr>
              <a:t>F</a:t>
            </a:r>
            <a:r>
              <a:rPr lang="en-SG" dirty="0"/>
              <a:t>RUITFULNESS</a:t>
            </a:r>
          </a:p>
          <a:p>
            <a:pPr marL="898525" indent="0">
              <a:lnSpc>
                <a:spcPct val="100000"/>
              </a:lnSpc>
              <a:buNone/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L</a:t>
            </a:r>
            <a:r>
              <a:rPr lang="en-SG" dirty="0"/>
              <a:t>OYAL				</a:t>
            </a:r>
            <a:r>
              <a:rPr lang="en-SG" dirty="0">
                <a:solidFill>
                  <a:srgbClr val="FF0000"/>
                </a:solidFill>
              </a:rPr>
              <a:t>T</a:t>
            </a:r>
            <a:r>
              <a:rPr lang="en-SG" dirty="0"/>
              <a:t>RUSTWORTHY</a:t>
            </a:r>
          </a:p>
          <a:p>
            <a:pPr marL="898525" indent="0">
              <a:lnSpc>
                <a:spcPct val="100000"/>
              </a:lnSpc>
              <a:buNone/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S</a:t>
            </a:r>
            <a:r>
              <a:rPr lang="en-SG" dirty="0"/>
              <a:t>ERVANTHOOD		</a:t>
            </a:r>
            <a:r>
              <a:rPr lang="en-SG" dirty="0">
                <a:solidFill>
                  <a:srgbClr val="FF0000"/>
                </a:solidFill>
              </a:rPr>
              <a:t>S</a:t>
            </a:r>
            <a:r>
              <a:rPr lang="en-SG" dirty="0"/>
              <a:t>ERVING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83EC736E-96A2-4B82-AA98-BEDA20CE9FE3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6E9BE774-F378-459C-8DA2-4573D14B72F5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E1BD6157-DADE-4E8C-912C-7CD7497A35BA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9686BF-A05B-482D-B17A-B65B6C4A5B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046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935825"/>
            <a:ext cx="10515600" cy="5695636"/>
          </a:xfrm>
        </p:spPr>
        <p:txBody>
          <a:bodyPr>
            <a:noAutofit/>
          </a:bodyPr>
          <a:lstStyle/>
          <a:p>
            <a:pPr marL="444500" indent="-444500">
              <a:buAutoNum type="arabicPeriod" startAt="8"/>
            </a:pPr>
            <a:r>
              <a:rPr lang="en-SG" dirty="0">
                <a:solidFill>
                  <a:srgbClr val="00B0F0"/>
                </a:solidFill>
              </a:rPr>
              <a:t>GROWING LEADERS – MENTOR-MENTEE  (2 Tim. 2:2)</a:t>
            </a:r>
          </a:p>
          <a:p>
            <a:pPr marL="442913" indent="-442913">
              <a:buNone/>
              <a:tabLst>
                <a:tab pos="2513013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B. </a:t>
            </a:r>
            <a:r>
              <a:rPr lang="en-SG" b="1" dirty="0"/>
              <a:t>MENTOR – 	</a:t>
            </a:r>
            <a:r>
              <a:rPr lang="en-SG" b="1" dirty="0">
                <a:solidFill>
                  <a:srgbClr val="FF0000"/>
                </a:solidFill>
              </a:rPr>
              <a:t>INFLUENCER</a:t>
            </a:r>
          </a:p>
          <a:p>
            <a:pPr marL="2513013" indent="0">
              <a:buNone/>
            </a:pPr>
            <a:r>
              <a:rPr lang="en-SG" dirty="0">
                <a:solidFill>
                  <a:srgbClr val="FF0000"/>
                </a:solidFill>
              </a:rPr>
              <a:t>I</a:t>
            </a:r>
            <a:r>
              <a:rPr lang="en-SG" dirty="0"/>
              <a:t>NVESTING</a:t>
            </a:r>
          </a:p>
          <a:p>
            <a:pPr marL="2513013" indent="0">
              <a:buNone/>
            </a:pPr>
            <a:r>
              <a:rPr lang="en-SG" dirty="0">
                <a:solidFill>
                  <a:srgbClr val="FF0000"/>
                </a:solidFill>
              </a:rPr>
              <a:t>N</a:t>
            </a:r>
            <a:r>
              <a:rPr lang="en-SG" dirty="0"/>
              <a:t>URTURING</a:t>
            </a:r>
          </a:p>
          <a:p>
            <a:pPr marL="2513013" indent="0">
              <a:buNone/>
            </a:pPr>
            <a:r>
              <a:rPr lang="en-SG" dirty="0">
                <a:solidFill>
                  <a:srgbClr val="FF0000"/>
                </a:solidFill>
              </a:rPr>
              <a:t>F</a:t>
            </a:r>
            <a:r>
              <a:rPr lang="en-SG" dirty="0"/>
              <a:t>AITH</a:t>
            </a:r>
          </a:p>
          <a:p>
            <a:pPr marL="2513013" indent="0">
              <a:buNone/>
            </a:pPr>
            <a:r>
              <a:rPr lang="en-SG" dirty="0">
                <a:solidFill>
                  <a:srgbClr val="FF0000"/>
                </a:solidFill>
              </a:rPr>
              <a:t>L</a:t>
            </a:r>
            <a:r>
              <a:rPr lang="en-SG" dirty="0"/>
              <a:t>ISTENING</a:t>
            </a:r>
          </a:p>
          <a:p>
            <a:pPr marL="2513013" indent="0">
              <a:buNone/>
            </a:pPr>
            <a:r>
              <a:rPr lang="en-SG" dirty="0">
                <a:solidFill>
                  <a:srgbClr val="FF0000"/>
                </a:solidFill>
              </a:rPr>
              <a:t>U</a:t>
            </a:r>
            <a:r>
              <a:rPr lang="en-SG" dirty="0"/>
              <a:t>NDERSTANDING</a:t>
            </a:r>
          </a:p>
          <a:p>
            <a:pPr marL="2513013" indent="0">
              <a:buNone/>
            </a:pPr>
            <a:r>
              <a:rPr lang="en-SG" dirty="0">
                <a:solidFill>
                  <a:srgbClr val="FF0000"/>
                </a:solidFill>
              </a:rPr>
              <a:t>E</a:t>
            </a:r>
            <a:r>
              <a:rPr lang="en-SG" dirty="0"/>
              <a:t>NCOURAGING</a:t>
            </a:r>
          </a:p>
          <a:p>
            <a:pPr marL="2513013" indent="0">
              <a:buNone/>
            </a:pPr>
            <a:r>
              <a:rPr lang="en-SG" dirty="0">
                <a:solidFill>
                  <a:srgbClr val="FF0000"/>
                </a:solidFill>
              </a:rPr>
              <a:t>N</a:t>
            </a:r>
            <a:r>
              <a:rPr lang="en-SG" dirty="0"/>
              <a:t>AVIGATING</a:t>
            </a:r>
          </a:p>
          <a:p>
            <a:pPr marL="2513013" indent="0">
              <a:buNone/>
            </a:pPr>
            <a:r>
              <a:rPr lang="en-SG" dirty="0">
                <a:solidFill>
                  <a:srgbClr val="FF0000"/>
                </a:solidFill>
              </a:rPr>
              <a:t>C</a:t>
            </a:r>
            <a:r>
              <a:rPr lang="en-SG" dirty="0"/>
              <a:t>OMPASSION</a:t>
            </a:r>
          </a:p>
          <a:p>
            <a:pPr marL="2513013" indent="0">
              <a:buNone/>
            </a:pPr>
            <a:r>
              <a:rPr lang="en-SG" dirty="0">
                <a:solidFill>
                  <a:srgbClr val="FF0000"/>
                </a:solidFill>
              </a:rPr>
              <a:t>E</a:t>
            </a:r>
            <a:r>
              <a:rPr lang="en-SG" dirty="0"/>
              <a:t>NTHUSIASM</a:t>
            </a:r>
          </a:p>
          <a:p>
            <a:pPr marL="442913" indent="-442913">
              <a:buNone/>
            </a:pPr>
            <a:r>
              <a:rPr lang="en-SG" dirty="0"/>
              <a:t>           </a:t>
            </a:r>
          </a:p>
          <a:p>
            <a:pPr marL="0" indent="0">
              <a:buNone/>
            </a:pPr>
            <a:endParaRPr lang="en-SG" dirty="0"/>
          </a:p>
          <a:p>
            <a:pPr marL="0" indent="0">
              <a:buNone/>
            </a:pPr>
            <a:r>
              <a:rPr lang="en-SG" dirty="0"/>
              <a:t>      </a:t>
            </a:r>
          </a:p>
          <a:p>
            <a:pPr marL="0" indent="0">
              <a:buNone/>
            </a:pPr>
            <a:r>
              <a:rPr lang="en-SG" dirty="0"/>
              <a:t>             </a:t>
            </a:r>
          </a:p>
          <a:p>
            <a:pPr marL="0" indent="0">
              <a:buNone/>
            </a:pPr>
            <a:r>
              <a:rPr lang="en-SG" dirty="0"/>
              <a:t>      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689AE9F2-D07D-4209-83D0-FE53F9F9BCCC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0ACEF520-925B-4972-90B5-9C10BB80DD42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27C5806-5133-4564-8739-6783F066FF8C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E28542-6BF3-46A8-9050-4EB7AAF82A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700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>
                <a:solidFill>
                  <a:srgbClr val="00B0F0"/>
                </a:solidFill>
              </a:rPr>
              <a:t>8.  GROWING LEADERS – MENTOR-MENTEE </a:t>
            </a:r>
          </a:p>
          <a:p>
            <a:pPr marL="444500" indent="0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C. </a:t>
            </a:r>
            <a:r>
              <a:rPr lang="en-SG" b="1" dirty="0"/>
              <a:t>MENTOR – DUTIES</a:t>
            </a:r>
          </a:p>
          <a:p>
            <a:pPr marL="808038" indent="-454025">
              <a:lnSpc>
                <a:spcPct val="100000"/>
              </a:lnSpc>
              <a:buNone/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M</a:t>
            </a:r>
            <a:r>
              <a:rPr lang="en-SG" dirty="0"/>
              <a:t>ANAGE RELATIONSHIPS            </a:t>
            </a:r>
          </a:p>
          <a:p>
            <a:pPr marL="808038" indent="-454025">
              <a:lnSpc>
                <a:spcPct val="100000"/>
              </a:lnSpc>
              <a:buNone/>
              <a:tabLst>
                <a:tab pos="51149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E</a:t>
            </a:r>
            <a:r>
              <a:rPr lang="en-SG" dirty="0"/>
              <a:t>NCOURAGE	</a:t>
            </a:r>
            <a:r>
              <a:rPr lang="en-SG" u="sng" dirty="0"/>
              <a:t>JESUS’ EXAMPLE</a:t>
            </a:r>
            <a:r>
              <a:rPr lang="en-SG" dirty="0"/>
              <a:t>:</a:t>
            </a:r>
          </a:p>
          <a:p>
            <a:pPr marL="808038" indent="-454025">
              <a:lnSpc>
                <a:spcPct val="100000"/>
              </a:lnSpc>
              <a:buNone/>
              <a:tabLst>
                <a:tab pos="51149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N</a:t>
            </a:r>
            <a:r>
              <a:rPr lang="en-SG" dirty="0"/>
              <a:t>URTURE	</a:t>
            </a:r>
            <a:r>
              <a:rPr lang="en-SG" dirty="0">
                <a:solidFill>
                  <a:srgbClr val="FF0000"/>
                </a:solidFill>
              </a:rPr>
              <a:t>I</a:t>
            </a:r>
            <a:r>
              <a:rPr lang="en-SG" dirty="0"/>
              <a:t>NSTRUCT (Matt. 5:1)</a:t>
            </a:r>
          </a:p>
          <a:p>
            <a:pPr marL="808038" indent="-454025">
              <a:lnSpc>
                <a:spcPct val="100000"/>
              </a:lnSpc>
              <a:buNone/>
              <a:tabLst>
                <a:tab pos="51149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T</a:t>
            </a:r>
            <a:r>
              <a:rPr lang="en-SG" dirty="0"/>
              <a:t>EACH	</a:t>
            </a:r>
            <a:r>
              <a:rPr lang="en-SG" dirty="0">
                <a:solidFill>
                  <a:srgbClr val="FF0000"/>
                </a:solidFill>
              </a:rPr>
              <a:t>D</a:t>
            </a:r>
            <a:r>
              <a:rPr lang="en-SG" dirty="0"/>
              <a:t>EMONSTRATE (Jn. 13:12-15)</a:t>
            </a:r>
          </a:p>
          <a:p>
            <a:pPr marL="808038" indent="-454025">
              <a:lnSpc>
                <a:spcPct val="100000"/>
              </a:lnSpc>
              <a:buNone/>
              <a:tabLst>
                <a:tab pos="51149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O</a:t>
            </a:r>
            <a:r>
              <a:rPr lang="en-SG" dirty="0"/>
              <a:t>FFER HELP	</a:t>
            </a:r>
            <a:r>
              <a:rPr lang="en-SG" dirty="0">
                <a:solidFill>
                  <a:srgbClr val="FF0000"/>
                </a:solidFill>
              </a:rPr>
              <a:t>E</a:t>
            </a:r>
            <a:r>
              <a:rPr lang="en-SG" dirty="0"/>
              <a:t>XPERIENCE (Mk. 6:7)</a:t>
            </a:r>
          </a:p>
          <a:p>
            <a:pPr marL="808038" indent="-454025">
              <a:lnSpc>
                <a:spcPct val="100000"/>
              </a:lnSpc>
              <a:buNone/>
              <a:tabLst>
                <a:tab pos="51149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rgbClr val="FF0000"/>
                </a:solidFill>
              </a:rPr>
              <a:t>R</a:t>
            </a:r>
            <a:r>
              <a:rPr lang="en-SG" dirty="0"/>
              <a:t>ESPOND TO NEEDS	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SSESS (Lk. 10:17-24)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C5764C8C-913C-4237-8629-EB501CF95979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B7E7D2CD-68C7-4116-91AB-CC9C1A1F33A6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0D8574D-55BF-4359-A2D3-F5C2EA7B2BCC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9FA6BA-D187-4776-9E41-90CB55A122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279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>
                <a:solidFill>
                  <a:srgbClr val="00B0F0"/>
                </a:solidFill>
              </a:rPr>
              <a:t>8.  GROWING LEADERS – MENTOR-MENTEE </a:t>
            </a:r>
          </a:p>
          <a:p>
            <a:pPr marL="444500" indent="0">
              <a:buNone/>
            </a:pP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D.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SG" b="1" dirty="0"/>
              <a:t>MENTEE</a:t>
            </a:r>
          </a:p>
          <a:p>
            <a:pPr marL="444500" indent="0">
              <a:lnSpc>
                <a:spcPct val="100000"/>
              </a:lnSpc>
              <a:buNone/>
              <a:tabLst>
                <a:tab pos="898525" algn="l"/>
                <a:tab pos="1704975" algn="l"/>
              </a:tabLst>
            </a:pP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>
                <a:solidFill>
                  <a:srgbClr val="92D050"/>
                </a:solidFill>
              </a:rPr>
              <a:t>1)  </a:t>
            </a:r>
            <a:r>
              <a:rPr lang="en-SG" dirty="0"/>
              <a:t>QUALITIES OF </a:t>
            </a:r>
            <a:r>
              <a:rPr lang="en-SG" dirty="0">
                <a:solidFill>
                  <a:srgbClr val="FF0000"/>
                </a:solidFill>
              </a:rPr>
              <a:t>FAITH</a:t>
            </a:r>
            <a:r>
              <a:rPr lang="en-SG" dirty="0"/>
              <a:t> – </a:t>
            </a:r>
            <a:r>
              <a:rPr lang="en-SG" dirty="0">
                <a:solidFill>
                  <a:srgbClr val="FF0000"/>
                </a:solidFill>
              </a:rPr>
              <a:t>F</a:t>
            </a:r>
            <a:r>
              <a:rPr lang="en-SG" dirty="0"/>
              <a:t>AITHFUL,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VAILABLE, </a:t>
            </a:r>
            <a:r>
              <a:rPr lang="en-SG" dirty="0">
                <a:solidFill>
                  <a:srgbClr val="FF0000"/>
                </a:solidFill>
              </a:rPr>
              <a:t>I</a:t>
            </a:r>
            <a:r>
              <a:rPr lang="en-SG" dirty="0"/>
              <a:t>NITIATING,</a:t>
            </a:r>
          </a:p>
          <a:p>
            <a:pPr marL="1358900" lvl="2" indent="0">
              <a:lnSpc>
                <a:spcPct val="100000"/>
              </a:lnSpc>
              <a:buNone/>
              <a:tabLst>
                <a:tab pos="898525" algn="l"/>
                <a:tab pos="1704975" algn="l"/>
              </a:tabLst>
            </a:pPr>
            <a:r>
              <a:rPr lang="en-SG" sz="2800" dirty="0">
                <a:solidFill>
                  <a:srgbClr val="FF0000"/>
                </a:solidFill>
              </a:rPr>
              <a:t>T</a:t>
            </a:r>
            <a:r>
              <a:rPr lang="en-SG" sz="2800" dirty="0"/>
              <a:t>EACHABLE AND </a:t>
            </a:r>
            <a:r>
              <a:rPr lang="en-SG" sz="2800" dirty="0">
                <a:solidFill>
                  <a:srgbClr val="FF0000"/>
                </a:solidFill>
              </a:rPr>
              <a:t>H</a:t>
            </a:r>
            <a:r>
              <a:rPr lang="en-SG" sz="2800" dirty="0"/>
              <a:t>UNGRY (PASSION)</a:t>
            </a:r>
          </a:p>
          <a:p>
            <a:pPr marL="444500" indent="0">
              <a:lnSpc>
                <a:spcPct val="100000"/>
              </a:lnSpc>
              <a:buNone/>
              <a:tabLst>
                <a:tab pos="898525" algn="l"/>
                <a:tab pos="170497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rgbClr val="92D050"/>
                </a:solidFill>
              </a:rPr>
              <a:t>2)  </a:t>
            </a:r>
            <a:r>
              <a:rPr lang="en-SG" dirty="0"/>
              <a:t>MENTORING RELATIONSHIPS</a:t>
            </a:r>
          </a:p>
          <a:p>
            <a:pPr marL="1614488" lvl="2" indent="-255588">
              <a:lnSpc>
                <a:spcPct val="100000"/>
              </a:lnSpc>
              <a:tabLst>
                <a:tab pos="898525" algn="l"/>
              </a:tabLst>
            </a:pPr>
            <a:r>
              <a:rPr lang="en-SG" sz="2800" dirty="0"/>
              <a:t>ASK RIGHT QUESTIONS.  DO NOT LET EGO THRIVE.</a:t>
            </a:r>
          </a:p>
          <a:p>
            <a:pPr marL="1614488" lvl="2" indent="-255588">
              <a:lnSpc>
                <a:spcPct val="100000"/>
              </a:lnSpc>
              <a:tabLst>
                <a:tab pos="898525" algn="l"/>
                <a:tab pos="1704975" algn="l"/>
              </a:tabLst>
            </a:pPr>
            <a:r>
              <a:rPr lang="en-SG" sz="2800" dirty="0"/>
              <a:t>RESPECT NOT WORSHIP MENTOR.  BE DISCIPLINED.</a:t>
            </a:r>
          </a:p>
          <a:p>
            <a:pPr marL="1614488" lvl="2" indent="-255588">
              <a:lnSpc>
                <a:spcPct val="100000"/>
              </a:lnSpc>
              <a:tabLst>
                <a:tab pos="898525" algn="l"/>
              </a:tabLst>
            </a:pPr>
            <a:r>
              <a:rPr lang="en-SG" sz="2800" dirty="0"/>
              <a:t>PUT INTO ACTION.  DON’T THREATEN TO GIVE UP.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A5957EEB-128D-448B-9BCD-E3E6C21B640D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A62F1C20-29C0-4709-B015-73BACF550B3A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55D0B24-43C7-43CE-858B-826D9303ACD5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8BF1F3-EAA3-4461-AB24-37EE12B20E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483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>
                <a:solidFill>
                  <a:srgbClr val="00B0F0"/>
                </a:solidFill>
              </a:rPr>
              <a:t>8.  GROWING LEADERS – MENTOR-MENTEE </a:t>
            </a:r>
          </a:p>
          <a:p>
            <a:pPr marL="0" indent="0">
              <a:buNone/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SG" b="1" dirty="0"/>
              <a:t>HOW TO GET STARTED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     </a:t>
            </a:r>
            <a:r>
              <a:rPr lang="en-SG" dirty="0">
                <a:solidFill>
                  <a:srgbClr val="92D050"/>
                </a:solidFill>
              </a:rPr>
              <a:t>1)</a:t>
            </a:r>
            <a:r>
              <a:rPr lang="en-SG" dirty="0"/>
              <a:t>  PRAY THAT YOU OWN VISION OF MENTORING.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     </a:t>
            </a:r>
            <a:r>
              <a:rPr lang="en-SG" dirty="0">
                <a:solidFill>
                  <a:srgbClr val="92D050"/>
                </a:solidFill>
              </a:rPr>
              <a:t>2)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en-SG" dirty="0"/>
              <a:t>SELECT A MENTEE OR GROUP OF MENTEES.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</a:t>
            </a:r>
            <a:r>
              <a:rPr lang="en-SG" dirty="0">
                <a:solidFill>
                  <a:srgbClr val="92D050"/>
                </a:solidFill>
              </a:rPr>
              <a:t>3)</a:t>
            </a:r>
            <a:r>
              <a:rPr lang="en-SG" dirty="0"/>
              <a:t>  SPEND TWO INITIAL MEETING FOR GOAL-SETTING.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</a:t>
            </a:r>
            <a:r>
              <a:rPr lang="en-SG" dirty="0">
                <a:solidFill>
                  <a:srgbClr val="92D050"/>
                </a:solidFill>
              </a:rPr>
              <a:t>4)</a:t>
            </a:r>
            <a:r>
              <a:rPr lang="en-SG" dirty="0"/>
              <a:t>  CAST VISION FOR REPRODUCTION.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     </a:t>
            </a:r>
            <a:r>
              <a:rPr lang="en-SG" dirty="0">
                <a:solidFill>
                  <a:srgbClr val="92D050"/>
                </a:solidFill>
              </a:rPr>
              <a:t>5)</a:t>
            </a:r>
            <a:r>
              <a:rPr lang="en-SG" dirty="0"/>
              <a:t>  DETERMINE TOOL OR RESOURCE FOR USE.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SG" dirty="0"/>
              <a:t>           </a:t>
            </a:r>
            <a:r>
              <a:rPr lang="en-SG" dirty="0">
                <a:solidFill>
                  <a:srgbClr val="92D050"/>
                </a:solidFill>
              </a:rPr>
              <a:t>6)</a:t>
            </a:r>
            <a:r>
              <a:rPr lang="en-SG" dirty="0"/>
              <a:t>  ASK FOR COMMITMENT FOR TIME AND FREQUENCY. </a:t>
            </a:r>
          </a:p>
          <a:p>
            <a:pPr marL="0" indent="0">
              <a:buNone/>
            </a:pPr>
            <a:r>
              <a:rPr lang="en-SG" dirty="0"/>
              <a:t>      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1430278-F9AD-44E0-9297-8094176C0C53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ADD0DD2B-0F37-4554-8092-901F3C2E4EED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9B27B47-FB85-4110-9F0F-427869AA96F5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13542-C124-4DE8-90C2-2E3CBCB952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17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871" y="1460550"/>
            <a:ext cx="10515600" cy="34668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357188" algn="l"/>
              </a:tabLst>
            </a:pPr>
            <a:r>
              <a:rPr lang="en-SG" sz="3000" dirty="0">
                <a:solidFill>
                  <a:srgbClr val="00B0F0"/>
                </a:solidFill>
              </a:rPr>
              <a:t>4. TRADE ENTITLEMENT FOR WORKING FORWARD TOGETHER </a:t>
            </a:r>
            <a:r>
              <a:rPr lang="en-SG" sz="3000" dirty="0"/>
              <a:t>	</a:t>
            </a:r>
            <a:r>
              <a:rPr lang="en-SG" sz="3000" dirty="0">
                <a:solidFill>
                  <a:srgbClr val="00B0F0"/>
                </a:solidFill>
              </a:rPr>
              <a:t>TOWARDS VISION.</a:t>
            </a:r>
          </a:p>
          <a:p>
            <a:pPr marL="0" indent="0">
              <a:buNone/>
              <a:tabLst>
                <a:tab pos="357188" algn="l"/>
                <a:tab pos="3857625" algn="l"/>
              </a:tabLst>
            </a:pPr>
            <a:r>
              <a:rPr lang="en-SG" sz="3000" b="1" dirty="0"/>
              <a:t>         COLLABORATION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LET US WORK TOGETHER.</a:t>
            </a:r>
          </a:p>
          <a:p>
            <a:pPr marL="0" indent="0">
              <a:buNone/>
              <a:tabLst>
                <a:tab pos="357188" algn="l"/>
                <a:tab pos="3857625" algn="l"/>
              </a:tabLst>
            </a:pPr>
            <a:r>
              <a:rPr lang="en-SG" sz="3000" dirty="0"/>
              <a:t>         </a:t>
            </a:r>
            <a:r>
              <a:rPr lang="en-SG" sz="3000" b="1" dirty="0"/>
              <a:t>INITIATION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I WILL COME TO YOU.</a:t>
            </a:r>
          </a:p>
          <a:p>
            <a:pPr marL="0" indent="0">
              <a:buNone/>
              <a:tabLst>
                <a:tab pos="357188" algn="l"/>
                <a:tab pos="3857625" algn="l"/>
              </a:tabLst>
            </a:pPr>
            <a:r>
              <a:rPr lang="en-SG" sz="3000" dirty="0"/>
              <a:t>         </a:t>
            </a:r>
            <a:r>
              <a:rPr lang="en-SG" sz="3000" b="1" dirty="0"/>
              <a:t>INCLUSION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WHAT DO YOU THINK?</a:t>
            </a:r>
          </a:p>
          <a:p>
            <a:pPr marL="0" indent="0">
              <a:buNone/>
              <a:tabLst>
                <a:tab pos="357188" algn="l"/>
                <a:tab pos="3857625" algn="l"/>
              </a:tabLst>
            </a:pPr>
            <a:r>
              <a:rPr lang="en-SG" sz="3000" dirty="0"/>
              <a:t>         </a:t>
            </a:r>
            <a:r>
              <a:rPr lang="en-SG" sz="3000" b="1" dirty="0"/>
              <a:t>CO-OPERATION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TOGETHER, WE CAN MAKE IT.</a:t>
            </a:r>
          </a:p>
          <a:p>
            <a:pPr marL="0" indent="0">
              <a:buNone/>
            </a:pPr>
            <a:r>
              <a:rPr lang="en-SG" sz="2400" dirty="0"/>
              <a:t>     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4610C5-1DFD-4ABB-9C8C-E43083BF7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744000" y="5008880"/>
            <a:ext cx="2448000" cy="1849120"/>
          </a:xfrm>
          <a:prstGeom prst="rect">
            <a:avLst/>
          </a:prstGeom>
        </p:spPr>
      </p:pic>
      <p:sp>
        <p:nvSpPr>
          <p:cNvPr id="10" name="Arrow: Chevron 9">
            <a:extLst>
              <a:ext uri="{FF2B5EF4-FFF2-40B4-BE49-F238E27FC236}">
                <a16:creationId xmlns:a16="http://schemas.microsoft.com/office/drawing/2014/main" id="{DE5AAFD5-0A2B-4945-861B-8DF5492DC006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BEST BEHAVIOURS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6ACEF1C1-CC40-42FC-A28A-5B5CECEB2ED5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POSITION</a:t>
            </a: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423212D8-6139-4212-8398-B88ED1F9F623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LEVEL 1</a:t>
            </a:r>
          </a:p>
        </p:txBody>
      </p:sp>
    </p:spTree>
    <p:extLst>
      <p:ext uri="{BB962C8B-B14F-4D97-AF65-F5344CB8AC3E}">
        <p14:creationId xmlns:p14="http://schemas.microsoft.com/office/powerpoint/2010/main" val="360098301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054" y="1352721"/>
            <a:ext cx="10515600" cy="4590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G" dirty="0">
                <a:solidFill>
                  <a:srgbClr val="00B0F0"/>
                </a:solidFill>
              </a:rPr>
              <a:t>8.  GROWING LEADERS – MENTOR-MENTEE </a:t>
            </a:r>
          </a:p>
          <a:p>
            <a:pPr marL="0" indent="0">
              <a:buNone/>
              <a:tabLst>
                <a:tab pos="1343025" algn="l"/>
              </a:tabLst>
            </a:pPr>
            <a:r>
              <a:rPr lang="en-SG" dirty="0"/>
              <a:t>      </a:t>
            </a:r>
            <a:r>
              <a:rPr lang="en-SG" dirty="0">
                <a:solidFill>
                  <a:schemeClr val="bg1">
                    <a:lumMod val="75000"/>
                  </a:schemeClr>
                </a:solidFill>
              </a:rPr>
              <a:t>E.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SG" b="1" dirty="0"/>
              <a:t>HOW TO GET STARTED </a:t>
            </a:r>
            <a:r>
              <a:rPr lang="en-SG" dirty="0"/>
              <a:t>(continued)</a:t>
            </a:r>
          </a:p>
          <a:p>
            <a:pPr marL="898525" indent="-898525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/>
              <a:t>           </a:t>
            </a:r>
            <a:r>
              <a:rPr lang="en-SG" dirty="0">
                <a:solidFill>
                  <a:srgbClr val="92D050"/>
                </a:solidFill>
              </a:rPr>
              <a:t>7)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BE PREPARED AND SET GOALS.</a:t>
            </a:r>
          </a:p>
          <a:p>
            <a:pPr marL="898525" indent="-898525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           8)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DISCUSS AND APPLY TRUTHS TOGETHER.</a:t>
            </a:r>
          </a:p>
          <a:p>
            <a:pPr marL="898525" indent="-898525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           9)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EVALUATE PROGRESS REGULARLY WITH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CCOUNTABILITY,</a:t>
            </a:r>
          </a:p>
          <a:p>
            <a:pPr marL="898525" indent="-898525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/>
              <a:t>               	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FFIRMATION,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SSESSMENT,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CCEPTANCE,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DVICE,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SSETS,</a:t>
            </a:r>
          </a:p>
          <a:p>
            <a:pPr marL="898525" indent="-898525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/>
              <a:t>              	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DMONITION AND </a:t>
            </a:r>
            <a:r>
              <a:rPr lang="en-SG" dirty="0">
                <a:solidFill>
                  <a:srgbClr val="FF0000"/>
                </a:solidFill>
              </a:rPr>
              <a:t>A</a:t>
            </a:r>
            <a:r>
              <a:rPr lang="en-SG" dirty="0"/>
              <a:t>PPLICATION.</a:t>
            </a:r>
          </a:p>
          <a:p>
            <a:pPr marL="898525" indent="-898525">
              <a:lnSpc>
                <a:spcPct val="100000"/>
              </a:lnSpc>
              <a:buNone/>
              <a:tabLst>
                <a:tab pos="1343025" algn="l"/>
              </a:tabLst>
            </a:pPr>
            <a:r>
              <a:rPr lang="en-SG" dirty="0">
                <a:solidFill>
                  <a:srgbClr val="92D050"/>
                </a:solidFill>
              </a:rPr>
              <a:t>         10)</a:t>
            </a:r>
            <a:r>
              <a:rPr lang="en-S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en-SG" dirty="0"/>
              <a:t>HELP TO FIND POTENTIAL LEADERS AND LAUNCH THEM.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F5CB3EC7-8806-4663-914E-4EC07A282845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D5E8C9A4-6EC1-4DC6-B8BE-ADF18D3CBC56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FDD08E1A-628F-4D08-B309-AC3D48BC90FF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425E18-30CC-496D-870A-063A3B424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960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359" y="1230296"/>
            <a:ext cx="9162565" cy="5131867"/>
          </a:xfrm>
        </p:spPr>
        <p:txBody>
          <a:bodyPr>
            <a:noAutofit/>
          </a:bodyPr>
          <a:lstStyle/>
          <a:p>
            <a:pPr marL="514350" indent="-514350">
              <a:buAutoNum type="arabicPeriod" startAt="9"/>
            </a:pPr>
            <a:r>
              <a:rPr lang="en-SG" dirty="0">
                <a:solidFill>
                  <a:srgbClr val="00B0F0"/>
                </a:solidFill>
              </a:rPr>
              <a:t>CHALLENGES:</a:t>
            </a:r>
          </a:p>
          <a:p>
            <a:pPr marL="514350" indent="-51435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A.</a:t>
            </a:r>
            <a:r>
              <a:rPr lang="en-SG" dirty="0"/>
              <a:t>	BLOOM WHERE I AM PLANTED.  GROW INTO SUCCESS.</a:t>
            </a:r>
          </a:p>
          <a:p>
            <a:pPr marL="514350" indent="-51435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B.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TO BE SUCCESSFUL, HELP OTHERS TO SUCCEED.</a:t>
            </a:r>
          </a:p>
          <a:p>
            <a:pPr marL="514350" indent="-51435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C.</a:t>
            </a:r>
            <a:r>
              <a:rPr lang="en-SG" dirty="0"/>
              <a:t>	KNOW AND SUCCEED IN SUPPORT ROLE.</a:t>
            </a:r>
          </a:p>
          <a:p>
            <a:pPr marL="514350" indent="-51435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D.</a:t>
            </a:r>
            <a:r>
              <a:rPr lang="en-SG" dirty="0"/>
              <a:t>	RISE ABOVE WITH GREAT ATTITUDE.  I AM IN CHARGE.</a:t>
            </a:r>
          </a:p>
          <a:p>
            <a:pPr marL="514350" indent="-51435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E.</a:t>
            </a:r>
            <a:r>
              <a:rPr lang="en-SG" dirty="0"/>
              <a:t>	REWARDS COME FROM INSIDE SELF NOT OUTSIDE SELF.</a:t>
            </a:r>
          </a:p>
          <a:p>
            <a:pPr marL="514350" indent="-514350">
              <a:lnSpc>
                <a:spcPct val="100000"/>
              </a:lnSpc>
              <a:buNone/>
              <a:tabLst>
                <a:tab pos="898525" algn="l"/>
              </a:tabLst>
            </a:pPr>
            <a:r>
              <a:rPr lang="en-SG" dirty="0"/>
              <a:t>	</a:t>
            </a:r>
            <a:r>
              <a:rPr lang="en-SG" dirty="0">
                <a:solidFill>
                  <a:schemeClr val="bg1">
                    <a:lumMod val="65000"/>
                  </a:schemeClr>
                </a:solidFill>
              </a:rPr>
              <a:t>F.</a:t>
            </a:r>
            <a:r>
              <a:rPr lang="en-SG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en-SG" dirty="0"/>
              <a:t>IF I DO NOT, OTHERS WILL.  </a:t>
            </a:r>
          </a:p>
          <a:p>
            <a:pPr marL="534988" indent="0">
              <a:buNone/>
            </a:pPr>
            <a:r>
              <a:rPr lang="en-SG" i="1" dirty="0">
                <a:solidFill>
                  <a:srgbClr val="C00000"/>
                </a:solidFill>
              </a:rPr>
              <a:t>Matt. 25:23  His lord said unto him, </a:t>
            </a:r>
            <a:r>
              <a:rPr lang="en-SG" i="1" u="sng" dirty="0">
                <a:solidFill>
                  <a:srgbClr val="C00000"/>
                </a:solidFill>
              </a:rPr>
              <a:t>Well done, good and faithful servant</a:t>
            </a:r>
            <a:r>
              <a:rPr lang="en-SG" i="1" dirty="0">
                <a:solidFill>
                  <a:srgbClr val="C00000"/>
                </a:solidFill>
              </a:rPr>
              <a:t>; thou hast been faithful over a few things, I will make thee ruler over many things: enter thou into the joy of thy lord.</a:t>
            </a:r>
          </a:p>
          <a:p>
            <a:endParaRPr lang="en-SG" dirty="0"/>
          </a:p>
          <a:p>
            <a:pPr marL="0" indent="0">
              <a:buNone/>
            </a:pPr>
            <a:endParaRPr lang="en-SG" dirty="0"/>
          </a:p>
          <a:p>
            <a:pPr marL="0" indent="0">
              <a:buNone/>
            </a:pPr>
            <a:r>
              <a:rPr lang="en-SG" dirty="0"/>
              <a:t>      </a:t>
            </a:r>
          </a:p>
          <a:p>
            <a:pPr marL="0" indent="0">
              <a:buNone/>
            </a:pPr>
            <a:r>
              <a:rPr lang="en-SG" dirty="0"/>
              <a:t>             </a:t>
            </a:r>
          </a:p>
          <a:p>
            <a:pPr marL="0" indent="0">
              <a:buNone/>
            </a:pPr>
            <a:r>
              <a:rPr lang="en-SG" dirty="0"/>
              <a:t>      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AC1D8221-F262-4F20-A0CE-06E7A2D3B966}"/>
              </a:ext>
            </a:extLst>
          </p:cNvPr>
          <p:cNvSpPr/>
          <p:nvPr/>
        </p:nvSpPr>
        <p:spPr>
          <a:xfrm>
            <a:off x="7002162" y="0"/>
            <a:ext cx="5189837" cy="787653"/>
          </a:xfrm>
          <a:prstGeom prst="chevron">
            <a:avLst/>
          </a:prstGeom>
          <a:solidFill>
            <a:srgbClr val="00F0EA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0A2FA372-B3DB-4BBC-86D7-711F8515F158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F767634A-7814-4CCF-B9F7-A4913E7EAAC8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439E08-371A-409E-9FD0-E2A2AEF6E8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67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930" y="5478119"/>
            <a:ext cx="1561070" cy="14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938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5386"/>
            <a:ext cx="10515600" cy="4985292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SG" sz="3600" dirty="0"/>
              <a:t>WHAT ONE LESSON HAVE I LEARNT?</a:t>
            </a:r>
          </a:p>
          <a:p>
            <a:pPr marL="514350" indent="-514350">
              <a:lnSpc>
                <a:spcPct val="100000"/>
              </a:lnSpc>
              <a:spcBef>
                <a:spcPts val="7800"/>
              </a:spcBef>
              <a:buAutoNum type="arabicPeriod"/>
            </a:pPr>
            <a:r>
              <a:rPr lang="en-SG" sz="3600" dirty="0"/>
              <a:t>WHAT WILL BE ONE PRAYER I HAVE?     </a:t>
            </a:r>
            <a:endParaRPr lang="en-SG" sz="3200" dirty="0"/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70740330-BD3F-4113-9602-5B911B63892A}"/>
              </a:ext>
            </a:extLst>
          </p:cNvPr>
          <p:cNvSpPr/>
          <p:nvPr/>
        </p:nvSpPr>
        <p:spPr>
          <a:xfrm>
            <a:off x="7070756" y="0"/>
            <a:ext cx="5121243" cy="787653"/>
          </a:xfrm>
          <a:prstGeom prst="chevron">
            <a:avLst/>
          </a:prstGeom>
          <a:solidFill>
            <a:srgbClr val="FF656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REFLECTIONS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073F49-20E2-409C-8FDB-39FE6FEF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98290" y="5609479"/>
            <a:ext cx="1511019" cy="1118206"/>
          </a:xfrm>
          <a:prstGeom prst="rect">
            <a:avLst/>
          </a:prstGeom>
        </p:spPr>
      </p:pic>
      <p:sp>
        <p:nvSpPr>
          <p:cNvPr id="2" name="Arrow: Chevron 1">
            <a:extLst>
              <a:ext uri="{FF2B5EF4-FFF2-40B4-BE49-F238E27FC236}">
                <a16:creationId xmlns:a16="http://schemas.microsoft.com/office/drawing/2014/main" id="{8B6B7A92-4E7E-4B26-9AD0-139F596249E1}"/>
              </a:ext>
            </a:extLst>
          </p:cNvPr>
          <p:cNvSpPr/>
          <p:nvPr/>
        </p:nvSpPr>
        <p:spPr>
          <a:xfrm>
            <a:off x="2982094" y="-9053"/>
            <a:ext cx="4308389" cy="787652"/>
          </a:xfrm>
          <a:prstGeom prst="chevron">
            <a:avLst/>
          </a:prstGeom>
          <a:solidFill>
            <a:srgbClr val="FF9BD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PERSONHOOD</a:t>
            </a: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4F3B59CB-EABF-4F7C-AF11-8DB093B03653}"/>
              </a:ext>
            </a:extLst>
          </p:cNvPr>
          <p:cNvSpPr/>
          <p:nvPr/>
        </p:nvSpPr>
        <p:spPr>
          <a:xfrm>
            <a:off x="1" y="1"/>
            <a:ext cx="3253946" cy="778598"/>
          </a:xfrm>
          <a:prstGeom prst="homePlate">
            <a:avLst/>
          </a:prstGeom>
          <a:solidFill>
            <a:srgbClr val="CC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5</a:t>
            </a:r>
          </a:p>
        </p:txBody>
      </p:sp>
    </p:spTree>
    <p:extLst>
      <p:ext uri="{BB962C8B-B14F-4D97-AF65-F5344CB8AC3E}">
        <p14:creationId xmlns:p14="http://schemas.microsoft.com/office/powerpoint/2010/main" val="30576761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87A4CD-A627-494F-9542-8D7D9B987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29967" y="118985"/>
            <a:ext cx="3519546" cy="376717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217BD6-271A-48BD-AB03-C7041572BCA2}"/>
              </a:ext>
            </a:extLst>
          </p:cNvPr>
          <p:cNvSpPr/>
          <p:nvPr/>
        </p:nvSpPr>
        <p:spPr>
          <a:xfrm>
            <a:off x="1147114" y="3886164"/>
            <a:ext cx="10085251" cy="2651796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Email: </a:t>
            </a:r>
            <a:r>
              <a:rPr kumimoji="0" lang="en-SG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gohsengfong@hotmail.com</a:t>
            </a:r>
            <a:endParaRPr kumimoji="0" lang="en-SG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80975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WhatsApp: </a:t>
            </a:r>
            <a:r>
              <a:rPr kumimoji="0" lang="en-SG" sz="4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+65-98207783</a:t>
            </a:r>
          </a:p>
          <a:p>
            <a:pPr marL="180975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Website: </a:t>
            </a:r>
            <a:r>
              <a:rPr kumimoji="0" lang="en-SG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www.faithatworkfellowship.org</a:t>
            </a:r>
            <a:endParaRPr kumimoji="0" lang="en-SG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305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872" y="1436910"/>
            <a:ext cx="10937240" cy="434061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>
                <a:tab pos="357188" algn="l"/>
              </a:tabLst>
            </a:pPr>
            <a:r>
              <a:rPr lang="en-SG" sz="3000" dirty="0">
                <a:solidFill>
                  <a:srgbClr val="00B0F0"/>
                </a:solidFill>
              </a:rPr>
              <a:t>4. TRADE ENTITLEMENT FOR WORKING FORWARD TOGETHER 	TOWARDS VISION.</a:t>
            </a:r>
          </a:p>
          <a:p>
            <a:pPr marL="0" indent="0">
              <a:lnSpc>
                <a:spcPct val="100000"/>
              </a:lnSpc>
              <a:buNone/>
              <a:tabLst>
                <a:tab pos="4124325" algn="l"/>
              </a:tabLst>
            </a:pPr>
            <a:r>
              <a:rPr lang="en-SG" sz="3000" dirty="0"/>
              <a:t>        </a:t>
            </a:r>
            <a:r>
              <a:rPr lang="en-SG" sz="3000" b="1" dirty="0"/>
              <a:t> SERVICE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I AM HERE TO HELP YOU.</a:t>
            </a:r>
          </a:p>
          <a:p>
            <a:pPr marL="0" indent="0">
              <a:lnSpc>
                <a:spcPct val="100000"/>
              </a:lnSpc>
              <a:buNone/>
              <a:tabLst>
                <a:tab pos="4124325" algn="l"/>
              </a:tabLst>
            </a:pPr>
            <a:r>
              <a:rPr lang="en-SG" sz="3000" dirty="0"/>
              <a:t>         </a:t>
            </a:r>
            <a:r>
              <a:rPr lang="en-SG" sz="3000" b="1" dirty="0"/>
              <a:t>DEVELOPMENT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I WANT TO ADD VALUE TO YOU.</a:t>
            </a:r>
          </a:p>
          <a:p>
            <a:pPr marL="0" indent="0">
              <a:lnSpc>
                <a:spcPct val="100000"/>
              </a:lnSpc>
              <a:buNone/>
              <a:tabLst>
                <a:tab pos="4124325" algn="l"/>
              </a:tabLst>
            </a:pPr>
            <a:r>
              <a:rPr lang="en-SG" sz="3000" dirty="0"/>
              <a:t>         </a:t>
            </a:r>
            <a:r>
              <a:rPr lang="en-SG" sz="3000" b="1" dirty="0"/>
              <a:t>ENCOURAGEMENT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I BELIEVE YOU CAN DO THIS.</a:t>
            </a:r>
          </a:p>
          <a:p>
            <a:pPr marL="0" indent="0">
              <a:lnSpc>
                <a:spcPct val="100000"/>
              </a:lnSpc>
              <a:buNone/>
              <a:tabLst>
                <a:tab pos="4124325" algn="l"/>
              </a:tabLst>
            </a:pPr>
            <a:r>
              <a:rPr lang="en-SG" sz="3000" dirty="0"/>
              <a:t>        </a:t>
            </a:r>
            <a:r>
              <a:rPr lang="en-SG" sz="3000" b="1" dirty="0"/>
              <a:t> INNOVATION</a:t>
            </a:r>
            <a:r>
              <a:rPr lang="en-SG" sz="2000" u="sng" dirty="0">
                <a:solidFill>
                  <a:schemeClr val="bg1">
                    <a:lumMod val="75000"/>
                  </a:schemeClr>
                </a:solidFill>
              </a:rPr>
              <a:t>	</a:t>
            </a:r>
            <a:r>
              <a:rPr lang="en-SG" sz="3000" dirty="0"/>
              <a:t>LET US THINK OUTSIDE THE BOX.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8A1AD8-C1CD-4A69-AEE5-F39D4D51B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744000" y="5008880"/>
            <a:ext cx="2448000" cy="1849120"/>
          </a:xfrm>
          <a:prstGeom prst="rect">
            <a:avLst/>
          </a:prstGeom>
        </p:spPr>
      </p:pic>
      <p:sp>
        <p:nvSpPr>
          <p:cNvPr id="7" name="Arrow: Chevron 6">
            <a:extLst>
              <a:ext uri="{FF2B5EF4-FFF2-40B4-BE49-F238E27FC236}">
                <a16:creationId xmlns:a16="http://schemas.microsoft.com/office/drawing/2014/main" id="{4C553E2E-0530-4AAD-A190-625B770AD6FA}"/>
              </a:ext>
            </a:extLst>
          </p:cNvPr>
          <p:cNvSpPr/>
          <p:nvPr/>
        </p:nvSpPr>
        <p:spPr>
          <a:xfrm>
            <a:off x="7008574" y="0"/>
            <a:ext cx="5183426" cy="787653"/>
          </a:xfrm>
          <a:prstGeom prst="chevron">
            <a:avLst/>
          </a:prstGeom>
          <a:solidFill>
            <a:srgbClr val="9F9F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BEST BEHAVIOURS</a:t>
            </a: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E6BE9DD2-0B08-4F7F-89E3-560069D20DFC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POSITION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3646C1F3-8B3B-48B1-9C4F-D6E86D52DE7E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1</a:t>
            </a:r>
          </a:p>
        </p:txBody>
      </p:sp>
    </p:spTree>
    <p:extLst>
      <p:ext uri="{BB962C8B-B14F-4D97-AF65-F5344CB8AC3E}">
        <p14:creationId xmlns:p14="http://schemas.microsoft.com/office/powerpoint/2010/main" val="609501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0076" y="1230605"/>
            <a:ext cx="10113723" cy="3197016"/>
          </a:xfrm>
        </p:spPr>
        <p:txBody>
          <a:bodyPr>
            <a:normAutofit/>
          </a:bodyPr>
          <a:lstStyle/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SG" sz="3200" dirty="0"/>
              <a:t>CHRISTIANITY IS RELATIONSHIPS.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SG" sz="3200" dirty="0"/>
              <a:t>YOU CANNOT LEAD PEOPLE UNTIL YOU LIKE THEM.</a:t>
            </a:r>
          </a:p>
          <a:p>
            <a:pPr marL="355600" indent="-355600"/>
            <a:r>
              <a:rPr lang="en-SG" sz="3200" dirty="0"/>
              <a:t>DOES HE LIKE ME?</a:t>
            </a:r>
          </a:p>
          <a:p>
            <a:pPr marL="355600" indent="-355600" defTabSz="762000">
              <a:buNone/>
            </a:pPr>
            <a:r>
              <a:rPr lang="en-SG" sz="3200" dirty="0"/>
              <a:t>	WILL HE HELP ME?</a:t>
            </a:r>
          </a:p>
          <a:p>
            <a:pPr marL="355600" indent="-355600">
              <a:buNone/>
              <a:tabLst>
                <a:tab pos="3771900" algn="l"/>
              </a:tabLst>
            </a:pPr>
            <a:r>
              <a:rPr lang="en-SG" sz="3200" dirty="0"/>
              <a:t>	CAN I TRUST HIM?</a:t>
            </a: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7617E713-A404-4678-88C0-7DAB4C3C18DD}"/>
              </a:ext>
            </a:extLst>
          </p:cNvPr>
          <p:cNvSpPr/>
          <p:nvPr/>
        </p:nvSpPr>
        <p:spPr>
          <a:xfrm>
            <a:off x="0" y="1"/>
            <a:ext cx="3603279" cy="778598"/>
          </a:xfrm>
          <a:prstGeom prst="homePlate">
            <a:avLst/>
          </a:prstGeom>
          <a:solidFill>
            <a:srgbClr val="57D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LEVEL 2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BF443B98-15DD-4BFE-9D76-6D33A77F0A51}"/>
              </a:ext>
            </a:extLst>
          </p:cNvPr>
          <p:cNvSpPr/>
          <p:nvPr/>
        </p:nvSpPr>
        <p:spPr>
          <a:xfrm>
            <a:off x="3373608" y="-9053"/>
            <a:ext cx="3864638" cy="787652"/>
          </a:xfrm>
          <a:prstGeom prst="chevron">
            <a:avLst/>
          </a:prstGeom>
          <a:solidFill>
            <a:srgbClr val="FFA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PERMISSION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0E0589-428C-422F-9E47-D90C3AE9D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37" y="4308388"/>
            <a:ext cx="2804163" cy="280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99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9766</TotalTime>
  <Words>5418</Words>
  <Application>Microsoft Office PowerPoint</Application>
  <PresentationFormat>Widescreen</PresentationFormat>
  <Paragraphs>725</Paragraphs>
  <Slides>73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FIVE LEVELS OF LEADERSHIP</dc:title>
  <dc:creator>Goh Seng Fong</dc:creator>
  <cp:lastModifiedBy>User</cp:lastModifiedBy>
  <cp:revision>366</cp:revision>
  <cp:lastPrinted>2020-06-30T12:31:35Z</cp:lastPrinted>
  <dcterms:created xsi:type="dcterms:W3CDTF">2020-06-02T07:20:19Z</dcterms:created>
  <dcterms:modified xsi:type="dcterms:W3CDTF">2020-07-10T19:28:29Z</dcterms:modified>
</cp:coreProperties>
</file>