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445" r:id="rId2"/>
    <p:sldId id="272" r:id="rId3"/>
    <p:sldId id="274" r:id="rId4"/>
    <p:sldId id="278" r:id="rId5"/>
    <p:sldId id="282" r:id="rId6"/>
    <p:sldId id="283" r:id="rId7"/>
    <p:sldId id="284" r:id="rId8"/>
    <p:sldId id="288" r:id="rId9"/>
    <p:sldId id="447" r:id="rId10"/>
    <p:sldId id="423" r:id="rId11"/>
    <p:sldId id="444" r:id="rId12"/>
    <p:sldId id="291" r:id="rId13"/>
    <p:sldId id="292" r:id="rId14"/>
    <p:sldId id="293" r:id="rId15"/>
    <p:sldId id="404" r:id="rId16"/>
    <p:sldId id="405" r:id="rId17"/>
    <p:sldId id="406" r:id="rId18"/>
    <p:sldId id="446" r:id="rId19"/>
    <p:sldId id="415" r:id="rId20"/>
    <p:sldId id="409" r:id="rId21"/>
    <p:sldId id="428" r:id="rId22"/>
    <p:sldId id="429" r:id="rId23"/>
    <p:sldId id="265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20" r:id="rId32"/>
    <p:sldId id="323" r:id="rId33"/>
    <p:sldId id="324" r:id="rId34"/>
    <p:sldId id="326" r:id="rId35"/>
    <p:sldId id="327" r:id="rId36"/>
    <p:sldId id="466" r:id="rId37"/>
    <p:sldId id="328" r:id="rId38"/>
    <p:sldId id="418" r:id="rId39"/>
    <p:sldId id="330" r:id="rId40"/>
    <p:sldId id="331" r:id="rId41"/>
    <p:sldId id="267" r:id="rId42"/>
    <p:sldId id="335" r:id="rId43"/>
    <p:sldId id="336" r:id="rId44"/>
    <p:sldId id="337" r:id="rId45"/>
    <p:sldId id="464" r:id="rId46"/>
    <p:sldId id="419" r:id="rId47"/>
    <p:sldId id="451" r:id="rId48"/>
    <p:sldId id="454" r:id="rId49"/>
    <p:sldId id="453" r:id="rId50"/>
    <p:sldId id="455" r:id="rId51"/>
    <p:sldId id="344" r:id="rId52"/>
    <p:sldId id="468" r:id="rId53"/>
    <p:sldId id="469" r:id="rId54"/>
    <p:sldId id="268" r:id="rId55"/>
    <p:sldId id="458" r:id="rId56"/>
    <p:sldId id="459" r:id="rId57"/>
    <p:sldId id="465" r:id="rId58"/>
    <p:sldId id="354" r:id="rId59"/>
    <p:sldId id="357" r:id="rId60"/>
    <p:sldId id="358" r:id="rId61"/>
    <p:sldId id="360" r:id="rId62"/>
    <p:sldId id="361" r:id="rId63"/>
    <p:sldId id="362" r:id="rId64"/>
    <p:sldId id="363" r:id="rId65"/>
    <p:sldId id="364" r:id="rId66"/>
    <p:sldId id="365" r:id="rId67"/>
    <p:sldId id="448" r:id="rId68"/>
    <p:sldId id="368" r:id="rId69"/>
    <p:sldId id="367" r:id="rId70"/>
    <p:sldId id="269" r:id="rId71"/>
    <p:sldId id="370" r:id="rId72"/>
    <p:sldId id="420" r:id="rId73"/>
    <p:sldId id="421" r:id="rId74"/>
    <p:sldId id="373" r:id="rId75"/>
    <p:sldId id="378" r:id="rId76"/>
    <p:sldId id="452" r:id="rId77"/>
    <p:sldId id="470" r:id="rId78"/>
    <p:sldId id="456" r:id="rId79"/>
    <p:sldId id="471" r:id="rId80"/>
    <p:sldId id="463" r:id="rId81"/>
    <p:sldId id="460" r:id="rId82"/>
    <p:sldId id="461" r:id="rId83"/>
    <p:sldId id="462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04" d="100"/>
          <a:sy n="104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89FE9-2DD8-46C6-B893-FAE157458743}" type="datetimeFigureOut">
              <a:rPr lang="en-SG" smtClean="0"/>
              <a:t>14/10/2020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33914-7E29-4731-8519-F5FD3404BE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06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3914-7E29-4731-8519-F5FD3404BE38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594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3914-7E29-4731-8519-F5FD3404BE38}" type="slidenum">
              <a:rPr lang="en-SG" smtClean="0"/>
              <a:t>78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4955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33914-7E29-4731-8519-F5FD3404BE38}" type="slidenum">
              <a:rPr lang="en-SG" smtClean="0"/>
              <a:t>79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7970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3FD1F-89BE-4569-9072-44E08BAEEFC2}" type="datetimeFigureOut">
              <a:rPr lang="en-SG" smtClean="0"/>
              <a:t>14/10/2020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EA9F2-FB9F-403F-BFEF-B8CC81FB0AFB}" type="slidenum">
              <a:rPr lang="en-SG" smtClean="0"/>
              <a:t>‹#›</a:t>
            </a:fld>
            <a:endParaRPr lang="en-S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aithatworkfellowship.org/" TargetMode="External"/><Relationship Id="rId4" Type="http://schemas.openxmlformats.org/officeDocument/2006/relationships/hyperlink" Target="mailto:gohsengfong@hotmail.co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53" y="260648"/>
            <a:ext cx="8229600" cy="1152128"/>
          </a:xfrm>
        </p:spPr>
        <p:txBody>
          <a:bodyPr/>
          <a:lstStyle/>
          <a:p>
            <a:r>
              <a:rPr lang="en-SG" b="1" u="sng" dirty="0">
                <a:solidFill>
                  <a:srgbClr val="FF0000"/>
                </a:solidFill>
              </a:rPr>
              <a:t>EVERYDAY COMMISSION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052936"/>
          </a:xfrm>
        </p:spPr>
        <p:txBody>
          <a:bodyPr/>
          <a:lstStyle/>
          <a:p>
            <a:pPr marL="0" indent="0" algn="ctr">
              <a:buNone/>
            </a:pPr>
            <a:r>
              <a:rPr lang="en-SG" b="1" dirty="0">
                <a:solidFill>
                  <a:srgbClr val="0070C0"/>
                </a:solidFill>
              </a:rPr>
              <a:t>PROCESS – BUILDING AND EQUIPPING</a:t>
            </a:r>
          </a:p>
          <a:p>
            <a:pPr marL="0" indent="0" algn="ctr">
              <a:buNone/>
            </a:pPr>
            <a:endParaRPr lang="en-SG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SG" b="1" dirty="0">
                <a:solidFill>
                  <a:srgbClr val="0070C0"/>
                </a:solidFill>
              </a:rPr>
              <a:t>BUILDING A CHRIST-LIKE COMMUNITY </a:t>
            </a:r>
          </a:p>
          <a:p>
            <a:pPr marL="0" indent="0" algn="ctr">
              <a:buNone/>
            </a:pPr>
            <a:r>
              <a:rPr lang="en-SG" b="1" dirty="0">
                <a:solidFill>
                  <a:srgbClr val="0070C0"/>
                </a:solidFill>
              </a:rPr>
              <a:t>THAT CARES AND SHARES.</a:t>
            </a:r>
          </a:p>
        </p:txBody>
      </p:sp>
    </p:spTree>
    <p:extLst>
      <p:ext uri="{BB962C8B-B14F-4D97-AF65-F5344CB8AC3E}">
        <p14:creationId xmlns:p14="http://schemas.microsoft.com/office/powerpoint/2010/main" val="3615957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ser\AppData\Local\Temp\08112013122901-000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5003" y="179884"/>
            <a:ext cx="7924801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733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7AE728-2D68-4761-9256-42BFDBA7B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54239">
            <a:off x="1240915" y="1423975"/>
            <a:ext cx="6581367" cy="41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6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735042" y="259482"/>
            <a:ext cx="7322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Communicating your Purposes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4795" y="1551563"/>
            <a:ext cx="7023076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entury Gothic" pitchFamily="34" charset="0"/>
              </a:rPr>
              <a:t>  </a:t>
            </a:r>
            <a:r>
              <a:rPr lang="en-US" sz="3400" b="1" dirty="0">
                <a:solidFill>
                  <a:schemeClr val="bg2"/>
                </a:solidFill>
                <a:latin typeface="Century Gothic" pitchFamily="34" charset="0"/>
              </a:rPr>
              <a:t> </a:t>
            </a:r>
            <a:r>
              <a:rPr lang="en-US" sz="3400" b="1" dirty="0">
                <a:latin typeface="Century Gothic" pitchFamily="34" charset="0"/>
              </a:rPr>
              <a:t>5 ways to Communicate Vision</a:t>
            </a:r>
          </a:p>
          <a:p>
            <a:endParaRPr lang="en-US" sz="3400" b="1" dirty="0">
              <a:latin typeface="Century Gothic" pitchFamily="34" charset="0"/>
            </a:endParaRPr>
          </a:p>
          <a:p>
            <a:r>
              <a:rPr lang="en-US" sz="3400" b="1" dirty="0">
                <a:latin typeface="Century Gothic" pitchFamily="34" charset="0"/>
              </a:rPr>
              <a:t>	</a:t>
            </a:r>
            <a:r>
              <a:rPr lang="en-US" sz="3400" dirty="0">
                <a:latin typeface="Century Gothic" pitchFamily="34" charset="0"/>
              </a:rPr>
              <a:t>1. Slogan</a:t>
            </a:r>
          </a:p>
          <a:p>
            <a:r>
              <a:rPr lang="en-US" sz="3400" b="1" dirty="0">
                <a:latin typeface="Century Gothic" pitchFamily="34" charset="0"/>
              </a:rPr>
              <a:t>	</a:t>
            </a:r>
            <a:r>
              <a:rPr lang="en-US" sz="3400" dirty="0">
                <a:latin typeface="Century Gothic" pitchFamily="34" charset="0"/>
              </a:rPr>
              <a:t>2. Symbols</a:t>
            </a:r>
          </a:p>
          <a:p>
            <a:r>
              <a:rPr lang="en-US" sz="3400" b="1" dirty="0">
                <a:latin typeface="Century Gothic" pitchFamily="34" charset="0"/>
              </a:rPr>
              <a:t>	</a:t>
            </a:r>
            <a:r>
              <a:rPr lang="en-US" sz="3400" dirty="0">
                <a:latin typeface="Century Gothic" pitchFamily="34" charset="0"/>
              </a:rPr>
              <a:t>3. Scriptures</a:t>
            </a:r>
          </a:p>
          <a:p>
            <a:r>
              <a:rPr lang="en-US" sz="3400" b="1" dirty="0">
                <a:latin typeface="Century Gothic" pitchFamily="34" charset="0"/>
              </a:rPr>
              <a:t>	</a:t>
            </a:r>
            <a:r>
              <a:rPr lang="en-US" sz="3400" dirty="0">
                <a:latin typeface="Century Gothic" pitchFamily="34" charset="0"/>
              </a:rPr>
              <a:t>4. Stories</a:t>
            </a:r>
          </a:p>
          <a:p>
            <a:r>
              <a:rPr lang="en-US" sz="3400" b="1" dirty="0">
                <a:latin typeface="Century Gothic" pitchFamily="34" charset="0"/>
              </a:rPr>
              <a:t>	</a:t>
            </a:r>
            <a:r>
              <a:rPr lang="en-US" sz="3400" dirty="0">
                <a:latin typeface="Century Gothic" pitchFamily="34" charset="0"/>
              </a:rPr>
              <a:t>5. Specifics</a:t>
            </a:r>
            <a:endParaRPr lang="en-SG" sz="28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71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378817"/>
            <a:ext cx="66273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Some of the ways to do so: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9353" y="1412776"/>
            <a:ext cx="5724644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entury Gothic" pitchFamily="34" charset="0"/>
              </a:rPr>
              <a:t>Every Membership Class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entury Gothic" pitchFamily="34" charset="0"/>
              </a:rPr>
              <a:t>Annual message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entury Gothic" pitchFamily="34" charset="0"/>
              </a:rPr>
              <a:t>Monthly emphasis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entury Gothic" pitchFamily="34" charset="0"/>
              </a:rPr>
              <a:t>Print it in the bulletin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entury Gothic" pitchFamily="34" charset="0"/>
              </a:rPr>
              <a:t>Articles and brochures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entury Gothic" pitchFamily="34" charset="0"/>
              </a:rPr>
              <a:t>Monthly Pastor’s coffee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entury Gothic" pitchFamily="34" charset="0"/>
              </a:rPr>
              <a:t>Sermons</a:t>
            </a:r>
            <a:endParaRPr lang="en-SG" sz="3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60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580325"/>
            <a:ext cx="5715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Applying your purposes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065" y="2057653"/>
            <a:ext cx="81998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Century Gothic" pitchFamily="34" charset="0"/>
              </a:rPr>
              <a:t>You must apply the purposes to every area of your church’s life.</a:t>
            </a:r>
          </a:p>
          <a:p>
            <a:endParaRPr lang="en-US" sz="3400" dirty="0">
              <a:latin typeface="Century Gothic" pitchFamily="34" charset="0"/>
            </a:endParaRPr>
          </a:p>
          <a:p>
            <a:r>
              <a:rPr lang="en-US" sz="3400" dirty="0">
                <a:latin typeface="Century Gothic" pitchFamily="34" charset="0"/>
              </a:rPr>
              <a:t>     </a:t>
            </a:r>
            <a:r>
              <a:rPr lang="en-US" sz="3000" dirty="0">
                <a:latin typeface="Century Gothic" pitchFamily="34" charset="0"/>
              </a:rPr>
              <a:t>      The key to application is </a:t>
            </a:r>
            <a:r>
              <a:rPr lang="en-US" sz="3000" u="sng" dirty="0">
                <a:latin typeface="Century Gothic" pitchFamily="34" charset="0"/>
              </a:rPr>
              <a:t>balance</a:t>
            </a:r>
            <a:r>
              <a:rPr lang="en-US" sz="3000" dirty="0">
                <a:latin typeface="Century Gothic" pitchFamily="34" charset="0"/>
              </a:rPr>
              <a:t>.</a:t>
            </a:r>
            <a:endParaRPr lang="en-SG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5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AppData\Local\Temp\06112013120707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2" t="5068" b="13274"/>
          <a:stretch/>
        </p:blipFill>
        <p:spPr bwMode="auto">
          <a:xfrm rot="16200000">
            <a:off x="1123385" y="-1123385"/>
            <a:ext cx="689723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107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AppData\Local\Temp\06112013120653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68" t="8688" r="6453" b="9912"/>
          <a:stretch/>
        </p:blipFill>
        <p:spPr bwMode="auto">
          <a:xfrm rot="16200000">
            <a:off x="1091380" y="-1194622"/>
            <a:ext cx="6858004" cy="92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057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AppData\Local\Temp\06112013120719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16521" b="6042"/>
          <a:stretch/>
        </p:blipFill>
        <p:spPr bwMode="auto">
          <a:xfrm rot="16200000">
            <a:off x="1338489" y="-1158977"/>
            <a:ext cx="6858001" cy="917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700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AppData\Local\Temp\06112013120733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544" r="30127"/>
          <a:stretch/>
        </p:blipFill>
        <p:spPr bwMode="auto">
          <a:xfrm rot="16200000">
            <a:off x="1615533" y="-1213699"/>
            <a:ext cx="5943600" cy="91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261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476672"/>
            <a:ext cx="7398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Ten ways to be Purpose-Driven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3319" y="1916832"/>
            <a:ext cx="682104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Century Gothic" pitchFamily="34" charset="0"/>
              </a:rPr>
              <a:t>   </a:t>
            </a:r>
            <a:r>
              <a:rPr lang="en-US" sz="2800" b="1" dirty="0">
                <a:latin typeface="Century Gothic" pitchFamily="34" charset="0"/>
              </a:rPr>
              <a:t>1.  Assimilate New Members </a:t>
            </a:r>
          </a:p>
          <a:p>
            <a:r>
              <a:rPr lang="en-US" sz="2800" b="1" dirty="0">
                <a:latin typeface="Century Gothic" pitchFamily="34" charset="0"/>
              </a:rPr>
              <a:t>         on Purposes.</a:t>
            </a:r>
          </a:p>
          <a:p>
            <a:r>
              <a:rPr lang="en-US" sz="2800" b="1" dirty="0">
                <a:latin typeface="Century Gothic" pitchFamily="34" charset="0"/>
              </a:rPr>
              <a:t>    2.  Program around Purposes.</a:t>
            </a:r>
          </a:p>
          <a:p>
            <a:r>
              <a:rPr lang="en-US" sz="2800" b="1" dirty="0">
                <a:latin typeface="Century Gothic" pitchFamily="34" charset="0"/>
              </a:rPr>
              <a:t>    3.  Educate people on Purposes.</a:t>
            </a:r>
          </a:p>
          <a:p>
            <a:r>
              <a:rPr lang="en-US" sz="2800" b="1" dirty="0">
                <a:latin typeface="Century Gothic" pitchFamily="34" charset="0"/>
              </a:rPr>
              <a:t>    4.  Form Small groups on Purposes.</a:t>
            </a:r>
          </a:p>
          <a:p>
            <a:r>
              <a:rPr lang="en-US" sz="2800" b="1" dirty="0">
                <a:latin typeface="Century Gothic" pitchFamily="34" charset="0"/>
              </a:rPr>
              <a:t>    5.  Add staff on Purposes.</a:t>
            </a:r>
          </a:p>
          <a:p>
            <a:r>
              <a:rPr lang="en-US" sz="3600" b="1" dirty="0">
                <a:solidFill>
                  <a:schemeClr val="bg2"/>
                </a:solidFill>
                <a:latin typeface="Century Gothic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822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data:image/jpeg;base64,/9j/4AAQSkZJRgABAQAAAQABAAD/2wCEAAkGBhQSEBUUEhQWFRQUFBQUFRUVFRUUFxUUFRUXFRcUFBQXHCYeGBkjGhQUHzAgIycpLCwsFR8xNTAqNSYrLCkBCQoKDgwOGg8PGiwkHxwuLCwsKSwsLCwsKSwsLCwsLCksLCksLCwsKSwsLCksLCksLCwsLCwpLCksKSwpKSwsLP/AABEIARMAtwMBIgACEQEDEQH/xAAcAAABBQEBAQAAAAAAAAAAAAAAAQIDBAUGBwj/xABQEAABAwIDBAYFBgsFBAsAAAABAAIRAyEEEjEFQVFhBhMicYGRBzKhwfAjM0JSsdEUFVNicnOTssLS4UNEVIKSJCWi8RYXNDVjZIOUo9Pi/8QAGQEBAQEBAQEAAAAAAAAAAAAAAAECAwQF/8QAJREBAAICAgICAgIDAAAAAAAAAAERAgMSITFBBBMicTJRgZGh/9oADAMBAAIRAxEAPwDyVCdCIX0aeM1CdCISg1CdCISg1CdCISgiISwiEoIiEsKxgcMKlQMdUbTBntvnKLEjNlBMEiNN6k9divkMTuuPKPvCartHBvfkYxjnFznZbQHEgWBNp7JVUhSOyYMQnQiFqg1CdCIUDUJYRCBEJYRCBEIQgehLlS5V0Ys1CcGpYQsxCdlRlQs1CfCIQsxEJ8IhCzISgJyVC3YbU2dk2LhKokO655JBIMPNSP3B5ri4XrXSXZ0bCY3fTp4d/jLZ/fK8ohcdU3E/t02dTBiE7KghdmLNQnZUkKFkQlhJCq2EkJYQoEhCVCUHoToRC1TBEidCISgiE6EkJQRCdCISg1CdCEoNhSUaWZwbvcQPOyatTovhusxuHbxrU/IOBPsCzPUWsdy9j6U4Odn4hg3UHR/kEj91eDkL6NxVLOxzT9Njm/6gR7186ubFuFl5vjz1MO26PCNInwkhepwNQnQiEDUJYQgSEQlSIEyoSoQPQnQiFpLNQnQiELNQnQlQsxCehCzEsJyELNhdR6N8Pm2jS/MFR/kwge0hcyu79EeHnFVXn6NGPFz2+5pXPbNYS3r7yh6sNdF897cw+TE1mfVq1G+TyvoeBz9i8M6fYbJtHEDi8P8A9bWu968vx/5TDvu8OchInpIXueY1CdCSECISwiECQkhOhIgSEJUKUJIRCchVzNyoypyEDcqMqchFNypcqVCITKjKlSwikXp3odwnZxD+LqbATyDnH94Litm7HoVGtL8Uym4zmY6nVcRBI1aINoPivSuj20cFhaDaVOu0gElziHgucdXHsW0AjgAvJv241xh6dWE3cuyLL6jzC8f9LOEyY8Ot26NM2vcFzf4QvRG9JcN/iKXm/wDlXPdMcFhscxpbiaLatOcrnOMFp1a60i4kHv4rhqzjHK5dtkcsah5MWpMq29q9GzQZn6/D1LhuWlUL3Xm+XKLWWPC+jjlGUXDwzE4zUmFqRPRCqGIToSFCyJITgEQhZsISwlRbSZUZU6EkIzZIRCdCIQs2EQnZUQgbCITsqMqBIQlypYQdH6NaVN20PlqYqMFOp2XNzjNlkHLB3NcvTtqO2ZRa11bDUWB5IaTSqNktAJEBnBzfNeeeiemRtMO3dU/+FdL6dq+Wjg4+tX+ymvlbY/OX0dc/jC/+MthHWlS8q4/hV3C7N2RWaHMoNc0kgEOrwSIkCYuMzfMcV4G3GuJAGpIHmYXu3ocrTs24kitWP7gt5LEw28t6XUGU8ZWZSaWU2vORpDhDYEetfzWNC3Omg/3hiv19T7Vi5V9TVFYQ+fsm8pMhJCfCRdHM2EieiEDEJ0IyoGoTsqRBKhPQjJiIT0IGQiE9LCCOEuVPhEIGZUBqfCv7CxFI1DTrOeJyimKeHpVnOc7UHNB4Rc6rnsz4Rbprw5zTu/Rj0Xq0qpxFUGnlDqYpvaWudmDTnE7ty6Xpr0aOMFGOrPVdZaoCRL8sEANP1VzzMbVH95xw78CPc5SjatUf3vEf5sAfcSvm5585uX0MMeMVDFqeiSvlBDsMHS0k5SNHB0gtp2MCLQF23QTo9UwWF6qoWl3WVHywkiHxF3AHcVjjbtSL4t3+bAVftCezpBU34xo78FX+4rDTj/SF0eq0sXUquALa76lRuWXENBHr27JuFyWVet4rbJexzHY+llc0tcDhcQ3skEG4bwJXnG26VJlTJQcyo0Bp6xgqtBJBloFQza25e/Tuv8ZePbqq8oZSE+EkL1PNZkIhPypMqFmZUQn5UkIWbCE5CLaaEQnwiFWLMQngJYRLRwlAT8qFFs0NSwlhLlQswhT9GhG1MLzr0fa6FHlV/ozhp2jhHjVuIo+QfPmuO/Hlh07acqye8sbUOkwP/Eg+XVFLj6rqTS51TK1sAk1ALndakZKkpvt58Oa5np84va1sOIDHvhuW5EAmXaOA0gb18x9FoUOmTDEvc0EubmcQGyz1p+SsLG5W8yu+PWOgI7TSCORyheMMa12XK52pAzsDw4l8iXtObl6sG1wvT+izz1LQSSGuIaYa0ZZmA1toBJA7kkaOMxjxSqkk9mm90dgyA0ki0FfNVJthzX0bttwNGtE/M1eAjsFfPEL1/Fx7mXl+Tl1EI4SZVJCTKvc8aPKiE/KjKgZCRPhEIGQkUkIQTIhPyoyowYiE/KlyqojhEKTKjKoGQiE/KjKimQtTow3/AG3D/rqf7wWflXWdANnO/Cmvczsljy0uH0hBDmjlx5rntyjHGbddUTllFPVqbiB4FVdq7PbXZldIIMtc2Jae42I3EGxUgJjUe3708d49v3r5L6jnmdCSXTUqNIzOJy04c7Nuu4gd9109GmGNDWtgMAAuSdTck3J5qrTxgzZS4Twl2nkrQ5fa77uaoqbad8hV/U1P3CvASF9DVqQeC1zcwIIIk3BsRYbwvC9uYDqsRUblLWh78g/NzGIO+0L2fFnzDyfJjxLMhIQpSE2F7XjszKkhPyoyolmQkhSQiEVHCE8hIjSxCISB90pcs84PrkQiE19T7khqLM7YiW405TB8JcqVqeGLcTbjOMxNI8qsYPZ76roptLj7B3lbWyOijnnNV7LRciQDH5x0aF0mBAIyYRjS0WNVwIpNPLfVd7O9efZ8iI6xenX8aZ7yZmzujNKg0VMQQTuGongxurz8WXQbLqvOKpZqfVs6usWA+uY6sEuAs0XFlbwOx2sdneTUq76j9RyYNGDkFHiKpOIY+n2sjKrTrEvLLzwGQrw5ZTlNy9uOMYxUNytiw0S4wsbHbVGUucRTp/WdqeTRvPd5rOq7SL3ltEdfVGp/sqf6Tvpdwt3q7g9gjMKld3W1d0jsM5MZoPjRZaY1bb4a5pfRqMou9SsZzF3Et0jlrvC6PAbbs0vIew+rUbcHvPweW9WK1Jr2lrwHNIgg3BHMLlsXsCrhSX4Tt0z69B3akfmz6328yg7+jXYYMzO+XELhdrU6VZ7qVVuR2Y5c1mvE9lzXHQkf81JsPpAHH5Elrr5qD9Z35Z9b7e9alQUsSzK8SY0NiDxafu8eCRNHl5ttbo3UokkAlo8x3hY5C9FxmFq4b1ga1AaOHzlIfxN9n6KxsfsKnWb1lFwvvGk8Ht1Y74uvbr+R6y/28e34/vFyWVGVWcRhXMdlcIPxpxUOVeyJt4pivKPKjKpMqMqIgeyeI7kKR1kLM17douulXrJcI098WUlOpN55Dw171WxEhzdO4cjHdKnZRAganjO/fy1K+fjM2+jlVFxNSNPj49yWkBqe4Du+PaoQ2SCdxJ3cI18VsUuqZDqjhLXDsxmG+xjU2HtSZxu5IjKqg3CYRz3QBlaBJcdI+Ld66bCCjRDQwZ6rpER2o4mbMbzO4rKqbYFUnI9lJpGQTHWEakAaMbc319q6XZNHBsaDnp5o+lUYHEm8uIMFc8tuWX6WNeOPrteweyutM4hwImRRYfk54vOtQ99ls1cUymIG7RrYEe4Bc03bmao9lIsDWEy8EOns5h6s2jhx3FV3baeXZKbKlNu/EPpPe48TTY0GO837lhts7R2mGx1riJ9Wky73cOz7z5JlLZlXED5b5Gj+RYe079a/3fYm7LxGEo9oGo6ofWqPo1y48bllh8XWiekmH/KR306o+1iIu4bCsptDWNDWjcFIsfHdIqHVPyVRmyOywHgzBiOyqNHa2FaD/tdS5ghziSBmiQS2xIv5c1nKaWIt0yJXJ4DadAtDqmNc12paXucJk9kgDgG77zuT8VtSlmz08YTDqcMzwHDOA4EE2ht5OqnLulpobb6M065zg9XWGlRu8jTON/fqsT8Z1KLxTxgIP0K7bh0aZo177OHNdUNsUDpWpftGfeo8VisNUYWVH0XNOoL2H3681tlFhdp2GcgtN21G3BHGRr3jTeAqmP6Ogu63CuFOoRePm6g4ObpfujlvWHisP+CEuw1elVpG7qL6rCRzHav3jtd6vbB6SsrWpGHC7qL/AFuZYfpjmL8QgpVwyqeqrs6qruabMdumk+bd0xwO5YW09gvpEkAlo1tdv6Q969DxFClimllRoJ1g2cN2ZpGnf5rDxeDrYYdoGvQGjh87Sb/E0c7forrr2zh4ctmrHPy4MpIXT4rZFOq3rKLgb6jSfqubqx3L7dVg4jDuYYcIPx5r34bcc46eDPTlhPatlQlefNC6WRiyKVEluZxuS09/b+DZWaQcbaTrc7/CQoWulsyNA0CBO4n2x5BPdVix9YgGBpw18V8y4iH0p7kxrLSYAvblKubHNVx6uk7UXBa0jduIneVUbmvYQLzO7kD9y1OjL/liZAcRAJzE8JEe3ksZR01ErBoVaVSHPbmmb02nxBvzstecU6GAsMxE0abR2uJLZH9VMNnB9btGXZfpZQ1nEuDSYHq3J1ldJgcSymwCBvILWgCNTEHxjylYpbeZ0X1G4hzQ8tL6jWOLJaIzZJtFgF6WzoxUAtjMTH6U+yVTxOBp1D1lWm3PAyWf9EjLcwN4K6TD1SWWMAb4nThx71UZX/RyuNMdW8RP8SDsDE7sc/xpg/xKej0jw7hLcVSImJlsSQTGovANuSkdtyiInE0RMgSRciJA7dzcW5hBU/EuL3Y0+NJv3pp2LjP8Ww99Fq32zvInuj2SqtbHNY7K6rSa4xDXWJmwgZ53FBkfiXGf4il40W/ypPxRjfy9D9iP5Fr/AIyZHz1G1/WGgvPrKahiQ8S1zHCYlpzCddQUGF+Kcb+Ww/7EfyIOycb+Vw37IfyLer1S0TLQN5cYF9LqNuLm4fS/1IMI7Gxn18L+y/8Awqm06OKw9M1XnDFrS2Q2kM1zFpaOK6kYokwHUyeAdJ0nTuVlhug5Kg3ERmNCuHOuTSr9U08IYNLR7U8uxH5LF/8AuWn7Qurc7ko3v+LIOEqbPNFzq/UYlhA7butpZS3eHtyw4ciFjbW2kKploLW6hpIJnffgu96TVpwdf9WfcvKMQ8QJ46rvqqO3LZEz0SpiBIPeOY8u5CoVanA67/8AklWvuryfRahTqkm265tMbpt5KRjtN9pJOk7+9QYdpjQAGe8wbnuV9lPfoBHrWmeW7ReZ2NFbcZjyuOK0th1iC6MosLuJAtJvyt3rKqO5bhzK3Oi1Fz3PDWgkhsk/R9aTYzpPwFLWnZYWg3JmazM0mZy5S4kxOQmTwi1lexIa8NzQYBGeS5pmwa0gQLaxuHisvrWNdLanWloOYNMtaQN9o3nSeal2bULhLrsADIl15IbGWZ3jWBfeqymolrmksLiDlZLQRBmHSXWvIIi+i6prAGmJAANieA4XhZVPCBrCfpc7DUCxFhZarHFzXWgwQBPLig8L2WGjDPl9O9YntdZHzD+DefkrG0Id+CgOYf8AaX6F3/l7doaro8F6L67aJY6oxpzl9mueL08kTHin1vRtiM1DK5jhTrGq4wWWJpWAIuYpnzWrSu3qBNz3n7V5f07bO2sOZECm3Ugb6pXp8/aftXCdKuiVevtKnXYG9U2mGEkjX5QerqfXG5ZhXC4XDAF5mn8xX0qNJ/7K7QTfXyuvRPRS2Nmt/XVdDP2LCHo6xDQ6HU3fJPY0BhaZdQFIdrIIEyddF1fQTYlTCYNtGsIeKlR1iCIcZFwVZlIR+kr/ALsr/wDp6kD+1bvXmlARSo3Z8yzWrTbvrHQnmPgL1TpxsqpicDUpUhL3mnAJA0e1xueQXCU/R3iixlqYLabWkOLiZAeDcNI+kN6sTRPZehw/3zNo/BRoQf7vTG7XvXrNM3XnXRfoliKG0jWqMAp9R1eYOB7QpU2WGsS07l6G10FSVPc5Q1Xj2E+Sr1sRqOOnwFTLyXATo2RvMd6gyOk2JJoVg0/2bray0a33Gw8l5hXr5gAdQPLuXf7VqRSxLHR2adQAxrmbmA8p815kah+IVuuliID3ITQ74myFhuyUqpjXw9yldiDoJ+CqbaoOgj7VK431mBz3wVUtYc8Rf778F0PRHCMqmpmaXHsZY9UGTZ5JAAPuWHs3Z/XOADu2ZsQNBe0kX1twC7nobsx+GdUJBIMSS0NENnSHGdUiEmWvTw4JDapDWMBcG3P0dcxu7drw0U1XB0nOBjtkS2TEwZ7F9BBkcrWhTVdpN0pjtC5AAjLyO7dop8K1rgD1YdNhDYI5OniAN6rJlKk0t9dwc5zbQA1xLwTFriZ8luYfDEauJ37r+yVXNBradm5ZcwxuBzt0V1QLlRC5Sv6SsEx7mOqVA5ri13yTzdpg3DeIVjZfT3CYiq2lSqOL3yGg06jZgFxuWxoCqOjHv96cQmhYe0+mdChiRh6mfrC0Os2RlhxmZ4NKDelIVy1P0lYNwMGp2Wuefkz6rWhx38CtrY22qeKoirRksLnAFwymWyDbvQX0AKHGYttKm6o92VjGlzjEw1okmACTbgue/wCsbAf4j/4qv/1oOlqaHuKgdVvx5b+BVDZXSahis4oVM5YAXDK9sAzHrNE6HROqYuZyg5m5rRBIE++ECOrAPImd0jcDvjcq7mljpBkgG07gQB7IVbEYyHZ54A21EXnnqFnt2pJqua71RFzq0AET8bloUukLwBX/AD6IPMG4PhBHgvNJndK9G6SVJpkm5gt1uQ5jtPzfuXnz6TgLgjwMXss5NYo2OHwNO5CRjfiyFlpWeBJDTOseG+w5JzcRmM8I0PAc+5Sl7s2bK0OJkNmGgRcQN901xeXEuyjgAQIiwHcAulQ5dpqFQ2cJBEFvGQZm3Artuge0C9jmOLgWVCRZwBDwSQ4g/WDr7sy4ZxceAjmNw/ojBbZfSLhJyukOAMHkQd0ENNtYhZiG5m/L2TC4qkxxDGCmTYuzZrkfRkgnjvupKW3nNcGkiRIcC0NI4GZ0gTK8xd0rOZrhpSYWsNpfI1fqQSQN8jxWpg9sve9hDnB7qbHWecuR2bMA0uALpgA2s7dCi8YiLmXpFTanWMLRGY5IgzHbZB89yTC7Xax1XO8kUcod6h9bLGVrbnWDzPl5xW6TVmt6trXA9aarniqR80csOjRuZoN7WGqrmq5zm1mMDCG5nHdTBcGkmBpnM2k33p3JUR5Yu0cKX4qofomtULiPoDrDOadLGe5afo+wrm7Rw7i0gZqg8RSf963a+zSyhUzdol9SmcmVuZ7Ww5tMkyYDXac1JsvBGmcM99Wk1zIc5z65a0gse6nAy9k5TE8t6tysxjXT0SvtiiwNc57QHPyA6y6TItwgydAvMOmGIZU2yxzXSOpiR+hVadSN9ln9UC7q6taKVMPAqXe11SCXdVPrBzWsGY3NgptmbSbWeHVSM3ZpOq5RYvaC2WtAkFwdr9beVmJa4QzqVFop1TNS1Ko2HMaNaTfz+APjZej+i+o07NpgG7X1M24iXOIkd0LjazQxzaBd1jSQ58U8waHCCGixs0jz1ELSOCqMwraNFxDGSXOpseAG1czHOeSTBaHO13TyV5M8Ip1m2NqtrYDFlujaVdov6wDSM4H1SZg8l4dRa5x7ILr6CSbmAI716J0d2NVc5zKbs9EMOHIqGA9maSAG3y5XC9jPBZH4FTYeqptHbPaeAXWDh2C8m1405cbznTUa7aPQCscE6sazHw5tEZgwkAOzkudwA3rssTiBWptq0jZwJ5EQdfELzE9KKtTDuo5XGWBoqTBdlLmjNGsguHGeKdQ6QVKFSnBBYBkAvAbmJeC0G7gSDa1oVufaTjE/xdDjccQ51OSC64HDj42kLN2btB2d1z2oZA3vkZiBw3+fBVNp4umclQvBc4hr2g5Xai4B0Amx5DVZQx2Sq7M64IJi8w2JF90ctVbY4y6fbuMa2Ggh+QG82nLOuli5cztTGve1oNRzgZdEmBeQAJ0uUrqvWdZ2u1BdEToL9sC8xbl4rMMgTHKZUmW8Y67SNG8ixMcbgIUT6g3kSN3x4eSEZnqelmlBN8o5Ak+1ysdWw28SMttdJ96oCnG748VK0DhZYn9spjlHrMkDeJEgTf8AoqW0KDcjXN/Ond9Ln96tdYQIbJnUSYSYqi97QNANPfKsZUAbOnDOqtADTHZ1cCC1ph24TmOk7pOqr0tr1GOztDRAyyAe+Be3q7rXNrqw3BPyBud0CbT2b/mzxunDY5Lcs/SDtBuED7StfZjBPfUmUdpOmWghxuSACdc5AHD3QO/UxFZ7cK14cDmYZEFxDHvGWSfq1KQ84Uf4vgNIDQWiJ42aJMHXs/8AEeKkwjalM9mpDbgtgQQZ8dST3qTtiqaym5tXo9J67iXue4OLy4kAANLmwSwCzZa46Aaq3iNuNrOEuLrUmiW6aMfDWRIA0HM+ENXBOe4uLrmJ7PBoaN/ABVz0fENyuc1wJObyiOBEayr9uKR4XsLjqdc5C0NbTEN1Li3MYkmbRu3boWVhcUcoaLNqOpvfrdzXE2HASFPR2K5jw4PkgzcG55wbqIbKe0AB7bRqD8blic8fTWOX9tjCOccSDmmZndIy6x3xqu4wVXJhKnaIznmbl2WI4ECF5/s2gW1C95kloaA3QXBn2LaG3qvzZLBRgfRPWWuL5oPa9inKKdJyiY/y7XYe8/0iC3+i8+wBArVGOHa6yqCQSLNJbEDfaZWxT6Uvp/NAQR2swMzyg9y5ykC2o+o4kuL3PBERLrnNPEk3C5306a8sInLn7j/vozD4erhm5KjQHZWubcGGuc8gEg67/FYdWu3qMsDM2s5wdYOLTYgnXUA3W7j8c+s4mo3cxoI4N7mjSSufxWz3EuMQSZAkRfWF7Mp18Yqe3ixnK5vwvbfIy0zIJfckDLoAJgWJNjOtyqFOrqHu9Wwm5AP1Vd2u8ubRDRJY3tbxOVgj/hKzKlF0yQRMk2gAybDkpGUelr+290V2s2lSxN2Co9pa3O7LYgzA366dyzWYhsuz3GkMOvEzwsstrTuWjRY4DSeII9/9VMpa5TRWVqEjsvH+YOE9xHvQm1SDqyPAewjVCz5S04lSMdPNV+q7z5J4n4KxMItdb4IFYHeVC0cSn5RxlYpE2aNE8VFA0AaodiRFgSe5SlXBVT+vbosg1nHUGD8W4KNr7T2uGqv1jcNUcRx1TDiYuD5LGbUJIv3Tr56FSZjGon43yp9Y2PwscU4VQsSmCB2uXgpC6R2d3t8E4LbZ/CQEHGNkDebrHFIuuTuTXsvYnw+LKcILboqNQ6oFgU3utMiLZZBJ4HkpA3Me07wkp9a22W1AdPYoX4QHUnxVZmLY21hw7u9Sfh7bb50hZ4zHhbgfi1vH7fcVG7ADdJPxxVj8Ijel6/iQCreSdKZwj+APePuhMdTI9YM9v3q4+mCmtw7Z096vJFPJm1YPMjxgoWgKLd1u5InMpUewAWUD9EIW4JRViomuM6oQtwiwApXCRHxohCwMxzyBIN5KsB5ya6j38EIXWQ8W0+NVXriCALA6oQs4iOvolwtQjQoQt+hbDzIvv96lIgmPiyELlIptrm1/YCfNSVbBpGsj2i6ELc+Q4MBcJAub2UhsYFgDCELIkfoqtZxjXcEIUxFvC1iWmTpCuUjIM7ihCxkImuue8oQh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17412" name="AutoShape 4" descr="data:image/jpeg;base64,/9j/4AAQSkZJRgABAQAAAQABAAD/2wCEAAkGBhQSEBUUEhQWFRQUFBQUFRUVFRUUFxUUFRUXFRcUFBQXHCYeGBkjGhQUHzAgIycpLCwsFR8xNTAqNSYrLCkBCQoKDgwOGg8PGiwkHxwuLCwsKSwsLCwsKSwsLCwsLCksLCksLCwsKSwsLCksLCksLCwsLCwpLCksKSwpKSwsLP/AABEIARMAtwMBIgACEQEDEQH/xAAcAAABBQEBAQAAAAAAAAAAAAAAAQIDBAUGBwj/xABQEAABAwIDBAYFBgsFBAsAAAABAAIRAyEEEjEFQVFhBhMicYGRBzKhwfAjM0JSsdEUFVNicnOTssLS4UNEVIKSJCWi8RYXNDVjZIOUo9Pi/8QAGQEBAQEBAQEAAAAAAAAAAAAAAAECAwQF/8QAJREBAAICAgICAgIDAAAAAAAAAAERAgMSITFBBBMicTJRgZGh/9oADAMBAAIRAxEAPwDyVCdCIX0aeM1CdCISg1CdCISg1CdCISgiISwiEoIiEsKxgcMKlQMdUbTBntvnKLEjNlBMEiNN6k9divkMTuuPKPvCartHBvfkYxjnFznZbQHEgWBNp7JVUhSOyYMQnQiFqg1CdCIUDUJYRCBEJYRCBEIQgehLlS5V0Ys1CcGpYQsxCdlRlQs1CfCIQsxEJ8IhCzISgJyVC3YbU2dk2LhKokO655JBIMPNSP3B5ri4XrXSXZ0bCY3fTp4d/jLZ/fK8ohcdU3E/t02dTBiE7KghdmLNQnZUkKFkQlhJCq2EkJYQoEhCVCUHoToRC1TBEidCISgiE6EkJQRCdCISg1CdCEoNhSUaWZwbvcQPOyatTovhusxuHbxrU/IOBPsCzPUWsdy9j6U4Odn4hg3UHR/kEj91eDkL6NxVLOxzT9Njm/6gR7186ubFuFl5vjz1MO26PCNInwkhepwNQnQiEDUJYQgSEQlSIEyoSoQPQnQiFpLNQnQiELNQnQlQsxCehCzEsJyELNhdR6N8Pm2jS/MFR/kwge0hcyu79EeHnFVXn6NGPFz2+5pXPbNYS3r7yh6sNdF897cw+TE1mfVq1G+TyvoeBz9i8M6fYbJtHEDi8P8A9bWu968vx/5TDvu8OchInpIXueY1CdCSECISwiECQkhOhIgSEJUKUJIRCchVzNyoypyEDcqMqchFNypcqVCITKjKlSwikXp3odwnZxD+LqbATyDnH94Litm7HoVGtL8Uym4zmY6nVcRBI1aINoPivSuj20cFhaDaVOu0gElziHgucdXHsW0AjgAvJv241xh6dWE3cuyLL6jzC8f9LOEyY8Ot26NM2vcFzf4QvRG9JcN/iKXm/wDlXPdMcFhscxpbiaLatOcrnOMFp1a60i4kHv4rhqzjHK5dtkcsah5MWpMq29q9GzQZn6/D1LhuWlUL3Xm+XKLWWPC+jjlGUXDwzE4zUmFqRPRCqGIToSFCyJITgEQhZsISwlRbSZUZU6EkIzZIRCdCIQs2EQnZUQgbCITsqMqBIQlypYQdH6NaVN20PlqYqMFOp2XNzjNlkHLB3NcvTtqO2ZRa11bDUWB5IaTSqNktAJEBnBzfNeeeiemRtMO3dU/+FdL6dq+Wjg4+tX+ymvlbY/OX0dc/jC/+MthHWlS8q4/hV3C7N2RWaHMoNc0kgEOrwSIkCYuMzfMcV4G3GuJAGpIHmYXu3ocrTs24kitWP7gt5LEw28t6XUGU8ZWZSaWU2vORpDhDYEetfzWNC3Omg/3hiv19T7Vi5V9TVFYQ+fsm8pMhJCfCRdHM2EieiEDEJ0IyoGoTsqRBKhPQjJiIT0IGQiE9LCCOEuVPhEIGZUBqfCv7CxFI1DTrOeJyimKeHpVnOc7UHNB4Rc6rnsz4Rbprw5zTu/Rj0Xq0qpxFUGnlDqYpvaWudmDTnE7ty6Xpr0aOMFGOrPVdZaoCRL8sEANP1VzzMbVH95xw78CPc5SjatUf3vEf5sAfcSvm5585uX0MMeMVDFqeiSvlBDsMHS0k5SNHB0gtp2MCLQF23QTo9UwWF6qoWl3WVHywkiHxF3AHcVjjbtSL4t3+bAVftCezpBU34xo78FX+4rDTj/SF0eq0sXUquALa76lRuWXENBHr27JuFyWVet4rbJexzHY+llc0tcDhcQ3skEG4bwJXnG26VJlTJQcyo0Bp6xgqtBJBloFQza25e/Tuv8ZePbqq8oZSE+EkL1PNZkIhPypMqFmZUQn5UkIWbCE5CLaaEQnwiFWLMQngJYRLRwlAT8qFFs0NSwlhLlQswhT9GhG1MLzr0fa6FHlV/ozhp2jhHjVuIo+QfPmuO/Hlh07acqye8sbUOkwP/Eg+XVFLj6rqTS51TK1sAk1ALndakZKkpvt58Oa5np84va1sOIDHvhuW5EAmXaOA0gb18x9FoUOmTDEvc0EubmcQGyz1p+SsLG5W8yu+PWOgI7TSCORyheMMa12XK52pAzsDw4l8iXtObl6sG1wvT+izz1LQSSGuIaYa0ZZmA1toBJA7kkaOMxjxSqkk9mm90dgyA0ki0FfNVJthzX0bttwNGtE/M1eAjsFfPEL1/Fx7mXl+Tl1EI4SZVJCTKvc8aPKiE/KjKgZCRPhEIGQkUkIQTIhPyoyowYiE/KlyqojhEKTKjKoGQiE/KjKimQtTow3/AG3D/rqf7wWflXWdANnO/Cmvczsljy0uH0hBDmjlx5rntyjHGbddUTllFPVqbiB4FVdq7PbXZldIIMtc2Jae42I3EGxUgJjUe3708d49v3r5L6jnmdCSXTUqNIzOJy04c7Nuu4gd9109GmGNDWtgMAAuSdTck3J5qrTxgzZS4Twl2nkrQ5fa77uaoqbad8hV/U1P3CvASF9DVqQeC1zcwIIIk3BsRYbwvC9uYDqsRUblLWh78g/NzGIO+0L2fFnzDyfJjxLMhIQpSE2F7XjszKkhPyoyolmQkhSQiEVHCE8hIjSxCISB90pcs84PrkQiE19T7khqLM7YiW405TB8JcqVqeGLcTbjOMxNI8qsYPZ76roptLj7B3lbWyOijnnNV7LRciQDH5x0aF0mBAIyYRjS0WNVwIpNPLfVd7O9efZ8iI6xenX8aZ7yZmzujNKg0VMQQTuGongxurz8WXQbLqvOKpZqfVs6usWA+uY6sEuAs0XFlbwOx2sdneTUq76j9RyYNGDkFHiKpOIY+n2sjKrTrEvLLzwGQrw5ZTlNy9uOMYxUNytiw0S4wsbHbVGUucRTp/WdqeTRvPd5rOq7SL3ltEdfVGp/sqf6Tvpdwt3q7g9gjMKld3W1d0jsM5MZoPjRZaY1bb4a5pfRqMou9SsZzF3Et0jlrvC6PAbbs0vIew+rUbcHvPweW9WK1Jr2lrwHNIgg3BHMLlsXsCrhSX4Tt0z69B3akfmz6328yg7+jXYYMzO+XELhdrU6VZ7qVVuR2Y5c1mvE9lzXHQkf81JsPpAHH5Elrr5qD9Z35Z9b7e9alQUsSzK8SY0NiDxafu8eCRNHl5ttbo3UokkAlo8x3hY5C9FxmFq4b1ga1AaOHzlIfxN9n6KxsfsKnWb1lFwvvGk8Ht1Y74uvbr+R6y/28e34/vFyWVGVWcRhXMdlcIPxpxUOVeyJt4pivKPKjKpMqMqIgeyeI7kKR1kLM17douulXrJcI098WUlOpN55Dw171WxEhzdO4cjHdKnZRAganjO/fy1K+fjM2+jlVFxNSNPj49yWkBqe4Du+PaoQ2SCdxJ3cI18VsUuqZDqjhLXDsxmG+xjU2HtSZxu5IjKqg3CYRz3QBlaBJcdI+Ld66bCCjRDQwZ6rpER2o4mbMbzO4rKqbYFUnI9lJpGQTHWEakAaMbc319q6XZNHBsaDnp5o+lUYHEm8uIMFc8tuWX6WNeOPrteweyutM4hwImRRYfk54vOtQ99ls1cUymIG7RrYEe4Bc03bmao9lIsDWEy8EOns5h6s2jhx3FV3baeXZKbKlNu/EPpPe48TTY0GO837lhts7R2mGx1riJ9Wky73cOz7z5JlLZlXED5b5Gj+RYe079a/3fYm7LxGEo9oGo6ofWqPo1y48bllh8XWiekmH/KR306o+1iIu4bCsptDWNDWjcFIsfHdIqHVPyVRmyOywHgzBiOyqNHa2FaD/tdS5ghziSBmiQS2xIv5c1nKaWIt0yJXJ4DadAtDqmNc12paXucJk9kgDgG77zuT8VtSlmz08YTDqcMzwHDOA4EE2ht5OqnLulpobb6M065zg9XWGlRu8jTON/fqsT8Z1KLxTxgIP0K7bh0aZo177OHNdUNsUDpWpftGfeo8VisNUYWVH0XNOoL2H3681tlFhdp2GcgtN21G3BHGRr3jTeAqmP6Ogu63CuFOoRePm6g4ObpfujlvWHisP+CEuw1elVpG7qL6rCRzHav3jtd6vbB6SsrWpGHC7qL/AFuZYfpjmL8QgpVwyqeqrs6qruabMdumk+bd0xwO5YW09gvpEkAlo1tdv6Q969DxFClimllRoJ1g2cN2ZpGnf5rDxeDrYYdoGvQGjh87Sb/E0c7forrr2zh4ctmrHPy4MpIXT4rZFOq3rKLgb6jSfqubqx3L7dVg4jDuYYcIPx5r34bcc46eDPTlhPatlQlefNC6WRiyKVEluZxuS09/b+DZWaQcbaTrc7/CQoWulsyNA0CBO4n2x5BPdVix9YgGBpw18V8y4iH0p7kxrLSYAvblKubHNVx6uk7UXBa0jduIneVUbmvYQLzO7kD9y1OjL/liZAcRAJzE8JEe3ksZR01ErBoVaVSHPbmmb02nxBvzstecU6GAsMxE0abR2uJLZH9VMNnB9btGXZfpZQ1nEuDSYHq3J1ldJgcSymwCBvILWgCNTEHxjylYpbeZ0X1G4hzQ8tL6jWOLJaIzZJtFgF6WzoxUAtjMTH6U+yVTxOBp1D1lWm3PAyWf9EjLcwN4K6TD1SWWMAb4nThx71UZX/RyuNMdW8RP8SDsDE7sc/xpg/xKej0jw7hLcVSImJlsSQTGovANuSkdtyiInE0RMgSRciJA7dzcW5hBU/EuL3Y0+NJv3pp2LjP8Ww99Fq32zvInuj2SqtbHNY7K6rSa4xDXWJmwgZ53FBkfiXGf4il40W/ypPxRjfy9D9iP5Fr/AIyZHz1G1/WGgvPrKahiQ8S1zHCYlpzCddQUGF+Kcb+Ww/7EfyIOycb+Vw37IfyLer1S0TLQN5cYF9LqNuLm4fS/1IMI7Gxn18L+y/8Awqm06OKw9M1XnDFrS2Q2kM1zFpaOK6kYokwHUyeAdJ0nTuVlhug5Kg3ERmNCuHOuTSr9U08IYNLR7U8uxH5LF/8AuWn7Qurc7ko3v+LIOEqbPNFzq/UYlhA7butpZS3eHtyw4ciFjbW2kKploLW6hpIJnffgu96TVpwdf9WfcvKMQ8QJ46rvqqO3LZEz0SpiBIPeOY8u5CoVanA67/8AklWvuryfRahTqkm265tMbpt5KRjtN9pJOk7+9QYdpjQAGe8wbnuV9lPfoBHrWmeW7ReZ2NFbcZjyuOK0th1iC6MosLuJAtJvyt3rKqO5bhzK3Oi1Fz3PDWgkhsk/R9aTYzpPwFLWnZYWg3JmazM0mZy5S4kxOQmTwi1lexIa8NzQYBGeS5pmwa0gQLaxuHisvrWNdLanWloOYNMtaQN9o3nSeal2bULhLrsADIl15IbGWZ3jWBfeqymolrmksLiDlZLQRBmHSXWvIIi+i6prAGmJAANieA4XhZVPCBrCfpc7DUCxFhZarHFzXWgwQBPLig8L2WGjDPl9O9YntdZHzD+DefkrG0Id+CgOYf8AaX6F3/l7doaro8F6L67aJY6oxpzl9mueL08kTHin1vRtiM1DK5jhTrGq4wWWJpWAIuYpnzWrSu3qBNz3n7V5f07bO2sOZECm3Ugb6pXp8/aftXCdKuiVevtKnXYG9U2mGEkjX5QerqfXG5ZhXC4XDAF5mn8xX0qNJ/7K7QTfXyuvRPRS2Nmt/XVdDP2LCHo6xDQ6HU3fJPY0BhaZdQFIdrIIEyddF1fQTYlTCYNtGsIeKlR1iCIcZFwVZlIR+kr/ALsr/wDp6kD+1bvXmlARSo3Z8yzWrTbvrHQnmPgL1TpxsqpicDUpUhL3mnAJA0e1xueQXCU/R3iixlqYLabWkOLiZAeDcNI+kN6sTRPZehw/3zNo/BRoQf7vTG7XvXrNM3XnXRfoliKG0jWqMAp9R1eYOB7QpU2WGsS07l6G10FSVPc5Q1Xj2E+Sr1sRqOOnwFTLyXATo2RvMd6gyOk2JJoVg0/2bray0a33Gw8l5hXr5gAdQPLuXf7VqRSxLHR2adQAxrmbmA8p815kah+IVuuliID3ITQ74myFhuyUqpjXw9yldiDoJ+CqbaoOgj7VK431mBz3wVUtYc8Rf778F0PRHCMqmpmaXHsZY9UGTZ5JAAPuWHs3Z/XOADu2ZsQNBe0kX1twC7nobsx+GdUJBIMSS0NENnSHGdUiEmWvTw4JDapDWMBcG3P0dcxu7drw0U1XB0nOBjtkS2TEwZ7F9BBkcrWhTVdpN0pjtC5AAjLyO7dop8K1rgD1YdNhDYI5OniAN6rJlKk0t9dwc5zbQA1xLwTFriZ8luYfDEauJ37r+yVXNBradm5ZcwxuBzt0V1QLlRC5Sv6SsEx7mOqVA5ri13yTzdpg3DeIVjZfT3CYiq2lSqOL3yGg06jZgFxuWxoCqOjHv96cQmhYe0+mdChiRh6mfrC0Os2RlhxmZ4NKDelIVy1P0lYNwMGp2Wuefkz6rWhx38CtrY22qeKoirRksLnAFwymWyDbvQX0AKHGYttKm6o92VjGlzjEw1okmACTbgue/wCsbAf4j/4qv/1oOlqaHuKgdVvx5b+BVDZXSahis4oVM5YAXDK9sAzHrNE6HROqYuZyg5m5rRBIE++ECOrAPImd0jcDvjcq7mljpBkgG07gQB7IVbEYyHZ54A21EXnnqFnt2pJqua71RFzq0AET8bloUukLwBX/AD6IPMG4PhBHgvNJndK9G6SVJpkm5gt1uQ5jtPzfuXnz6TgLgjwMXss5NYo2OHwNO5CRjfiyFlpWeBJDTOseG+w5JzcRmM8I0PAc+5Sl7s2bK0OJkNmGgRcQN901xeXEuyjgAQIiwHcAulQ5dpqFQ2cJBEFvGQZm3Artuge0C9jmOLgWVCRZwBDwSQ4g/WDr7sy4ZxceAjmNw/ojBbZfSLhJyukOAMHkQd0ENNtYhZiG5m/L2TC4qkxxDGCmTYuzZrkfRkgnjvupKW3nNcGkiRIcC0NI4GZ0gTK8xd0rOZrhpSYWsNpfI1fqQSQN8jxWpg9sve9hDnB7qbHWecuR2bMA0uALpgA2s7dCi8YiLmXpFTanWMLRGY5IgzHbZB89yTC7Xax1XO8kUcod6h9bLGVrbnWDzPl5xW6TVmt6trXA9aarniqR80csOjRuZoN7WGqrmq5zm1mMDCG5nHdTBcGkmBpnM2k33p3JUR5Yu0cKX4qofomtULiPoDrDOadLGe5afo+wrm7Rw7i0gZqg8RSf963a+zSyhUzdol9SmcmVuZ7Ww5tMkyYDXac1JsvBGmcM99Wk1zIc5z65a0gse6nAy9k5TE8t6tysxjXT0SvtiiwNc57QHPyA6y6TItwgydAvMOmGIZU2yxzXSOpiR+hVadSN9ln9UC7q6taKVMPAqXe11SCXdVPrBzWsGY3NgptmbSbWeHVSM3ZpOq5RYvaC2WtAkFwdr9beVmJa4QzqVFop1TNS1Ko2HMaNaTfz+APjZej+i+o07NpgG7X1M24iXOIkd0LjazQxzaBd1jSQ58U8waHCCGixs0jz1ELSOCqMwraNFxDGSXOpseAG1czHOeSTBaHO13TyV5M8Ip1m2NqtrYDFlujaVdov6wDSM4H1SZg8l4dRa5x7ILr6CSbmAI716J0d2NVc5zKbs9EMOHIqGA9maSAG3y5XC9jPBZH4FTYeqptHbPaeAXWDh2C8m1405cbznTUa7aPQCscE6sazHw5tEZgwkAOzkudwA3rssTiBWptq0jZwJ5EQdfELzE9KKtTDuo5XGWBoqTBdlLmjNGsguHGeKdQ6QVKFSnBBYBkAvAbmJeC0G7gSDa1oVufaTjE/xdDjccQ51OSC64HDj42kLN2btB2d1z2oZA3vkZiBw3+fBVNp4umclQvBc4hr2g5Xai4B0Amx5DVZQx2Sq7M64IJi8w2JF90ctVbY4y6fbuMa2Ggh+QG82nLOuli5cztTGve1oNRzgZdEmBeQAJ0uUrqvWdZ2u1BdEToL9sC8xbl4rMMgTHKZUmW8Y67SNG8ixMcbgIUT6g3kSN3x4eSEZnqelmlBN8o5Ak+1ysdWw28SMttdJ96oCnG748VK0DhZYn9spjlHrMkDeJEgTf8AoqW0KDcjXN/Ond9Ln96tdYQIbJnUSYSYqi97QNANPfKsZUAbOnDOqtADTHZ1cCC1ph24TmOk7pOqr0tr1GOztDRAyyAe+Be3q7rXNrqw3BPyBud0CbT2b/mzxunDY5Lcs/SDtBuED7StfZjBPfUmUdpOmWghxuSACdc5AHD3QO/UxFZ7cK14cDmYZEFxDHvGWSfq1KQ84Uf4vgNIDQWiJ42aJMHXs/8AEeKkwjalM9mpDbgtgQQZ8dST3qTtiqaym5tXo9J67iXue4OLy4kAANLmwSwCzZa46Aaq3iNuNrOEuLrUmiW6aMfDWRIA0HM+ENXBOe4uLrmJ7PBoaN/ABVz0fENyuc1wJObyiOBEayr9uKR4XsLjqdc5C0NbTEN1Li3MYkmbRu3boWVhcUcoaLNqOpvfrdzXE2HASFPR2K5jw4PkgzcG55wbqIbKe0AB7bRqD8blic8fTWOX9tjCOccSDmmZndIy6x3xqu4wVXJhKnaIznmbl2WI4ECF5/s2gW1C95kloaA3QXBn2LaG3qvzZLBRgfRPWWuL5oPa9inKKdJyiY/y7XYe8/0iC3+i8+wBArVGOHa6yqCQSLNJbEDfaZWxT6Uvp/NAQR2swMzyg9y5ykC2o+o4kuL3PBERLrnNPEk3C5306a8sInLn7j/vozD4erhm5KjQHZWubcGGuc8gEg67/FYdWu3qMsDM2s5wdYOLTYgnXUA3W7j8c+s4mo3cxoI4N7mjSSufxWz3EuMQSZAkRfWF7Mp18Yqe3ixnK5vwvbfIy0zIJfckDLoAJgWJNjOtyqFOrqHu9Wwm5AP1Vd2u8ubRDRJY3tbxOVgj/hKzKlF0yQRMk2gAybDkpGUelr+290V2s2lSxN2Co9pa3O7LYgzA366dyzWYhsuz3GkMOvEzwsstrTuWjRY4DSeII9/9VMpa5TRWVqEjsvH+YOE9xHvQm1SDqyPAewjVCz5S04lSMdPNV+q7z5J4n4KxMItdb4IFYHeVC0cSn5RxlYpE2aNE8VFA0AaodiRFgSe5SlXBVT+vbosg1nHUGD8W4KNr7T2uGqv1jcNUcRx1TDiYuD5LGbUJIv3Tr56FSZjGon43yp9Y2PwscU4VQsSmCB2uXgpC6R2d3t8E4LbZ/CQEHGNkDebrHFIuuTuTXsvYnw+LKcILboqNQ6oFgU3utMiLZZBJ4HkpA3Me07wkp9a22W1AdPYoX4QHUnxVZmLY21hw7u9Sfh7bb50hZ4zHhbgfi1vH7fcVG7ADdJPxxVj8Ijel6/iQCreSdKZwj+APePuhMdTI9YM9v3q4+mCmtw7Z096vJFPJm1YPMjxgoWgKLd1u5InMpUewAWUD9EIW4JRViomuM6oQtwiwApXCRHxohCwMxzyBIN5KsB5ya6j38EIXWQ8W0+NVXriCALA6oQs4iOvolwtQjQoQt+hbDzIvv96lIgmPiyELlIptrm1/YCfNSVbBpGsj2i6ELc+Q4MBcJAub2UhsYFgDCELIkfoqtZxjXcEIUxFvC1iWmTpCuUjIM7ihCxkImuue8oQh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17414" name="AutoShape 6" descr="data:image/jpeg;base64,/9j/4AAQSkZJRgABAQAAAQABAAD/2wCEAAkGBhQSEBUUEhQWFRQUFBQUFRUVFRUUFxUUFRUXFRcUFBQXHCYeGBkjGhQUHzAgIycpLCwsFR8xNTAqNSYrLCkBCQoKDgwOGg8PGiwkHxwuLCwsKSwsLCwsKSwsLCwsLCksLCksLCwsKSwsLCksLCksLCwsLCwpLCksKSwpKSwsLP/AABEIARMAtwMBIgACEQEDEQH/xAAcAAABBQEBAQAAAAAAAAAAAAAAAQIDBAUGBwj/xABQEAABAwIDBAYFBgsFBAsAAAABAAIRAyEEEjEFQVFhBhMicYGRBzKhwfAjM0JSsdEUFVNicnOTssLS4UNEVIKSJCWi8RYXNDVjZIOUo9Pi/8QAGQEBAQEBAQEAAAAAAAAAAAAAAAECAwQF/8QAJREBAAICAgICAgIDAAAAAAAAAAERAgMSITFBBBMicTJRgZGh/9oADAMBAAIRAxEAPwDyVCdCIX0aeM1CdCISg1CdCISg1CdCISgiISwiEoIiEsKxgcMKlQMdUbTBntvnKLEjNlBMEiNN6k9divkMTuuPKPvCartHBvfkYxjnFznZbQHEgWBNp7JVUhSOyYMQnQiFqg1CdCIUDUJYRCBEJYRCBEIQgehLlS5V0Ys1CcGpYQsxCdlRlQs1CfCIQsxEJ8IhCzISgJyVC3YbU2dk2LhKokO655JBIMPNSP3B5ri4XrXSXZ0bCY3fTp4d/jLZ/fK8ohcdU3E/t02dTBiE7KghdmLNQnZUkKFkQlhJCq2EkJYQoEhCVCUHoToRC1TBEidCISgiE6EkJQRCdCISg1CdCEoNhSUaWZwbvcQPOyatTovhusxuHbxrU/IOBPsCzPUWsdy9j6U4Odn4hg3UHR/kEj91eDkL6NxVLOxzT9Njm/6gR7186ubFuFl5vjz1MO26PCNInwkhepwNQnQiEDUJYQgSEQlSIEyoSoQPQnQiFpLNQnQiELNQnQlQsxCehCzEsJyELNhdR6N8Pm2jS/MFR/kwge0hcyu79EeHnFVXn6NGPFz2+5pXPbNYS3r7yh6sNdF897cw+TE1mfVq1G+TyvoeBz9i8M6fYbJtHEDi8P8A9bWu968vx/5TDvu8OchInpIXueY1CdCSECISwiECQkhOhIgSEJUKUJIRCchVzNyoypyEDcqMqchFNypcqVCITKjKlSwikXp3odwnZxD+LqbATyDnH94Litm7HoVGtL8Uym4zmY6nVcRBI1aINoPivSuj20cFhaDaVOu0gElziHgucdXHsW0AjgAvJv241xh6dWE3cuyLL6jzC8f9LOEyY8Ot26NM2vcFzf4QvRG9JcN/iKXm/wDlXPdMcFhscxpbiaLatOcrnOMFp1a60i4kHv4rhqzjHK5dtkcsah5MWpMq29q9GzQZn6/D1LhuWlUL3Xm+XKLWWPC+jjlGUXDwzE4zUmFqRPRCqGIToSFCyJITgEQhZsISwlRbSZUZU6EkIzZIRCdCIQs2EQnZUQgbCITsqMqBIQlypYQdH6NaVN20PlqYqMFOp2XNzjNlkHLB3NcvTtqO2ZRa11bDUWB5IaTSqNktAJEBnBzfNeeeiemRtMO3dU/+FdL6dq+Wjg4+tX+ymvlbY/OX0dc/jC/+MthHWlS8q4/hV3C7N2RWaHMoNc0kgEOrwSIkCYuMzfMcV4G3GuJAGpIHmYXu3ocrTs24kitWP7gt5LEw28t6XUGU8ZWZSaWU2vORpDhDYEetfzWNC3Omg/3hiv19T7Vi5V9TVFYQ+fsm8pMhJCfCRdHM2EieiEDEJ0IyoGoTsqRBKhPQjJiIT0IGQiE9LCCOEuVPhEIGZUBqfCv7CxFI1DTrOeJyimKeHpVnOc7UHNB4Rc6rnsz4Rbprw5zTu/Rj0Xq0qpxFUGnlDqYpvaWudmDTnE7ty6Xpr0aOMFGOrPVdZaoCRL8sEANP1VzzMbVH95xw78CPc5SjatUf3vEf5sAfcSvm5585uX0MMeMVDFqeiSvlBDsMHS0k5SNHB0gtp2MCLQF23QTo9UwWF6qoWl3WVHywkiHxF3AHcVjjbtSL4t3+bAVftCezpBU34xo78FX+4rDTj/SF0eq0sXUquALa76lRuWXENBHr27JuFyWVet4rbJexzHY+llc0tcDhcQ3skEG4bwJXnG26VJlTJQcyo0Bp6xgqtBJBloFQza25e/Tuv8ZePbqq8oZSE+EkL1PNZkIhPypMqFmZUQn5UkIWbCE5CLaaEQnwiFWLMQngJYRLRwlAT8qFFs0NSwlhLlQswhT9GhG1MLzr0fa6FHlV/ozhp2jhHjVuIo+QfPmuO/Hlh07acqye8sbUOkwP/Eg+XVFLj6rqTS51TK1sAk1ALndakZKkpvt58Oa5np84va1sOIDHvhuW5EAmXaOA0gb18x9FoUOmTDEvc0EubmcQGyz1p+SsLG5W8yu+PWOgI7TSCORyheMMa12XK52pAzsDw4l8iXtObl6sG1wvT+izz1LQSSGuIaYa0ZZmA1toBJA7kkaOMxjxSqkk9mm90dgyA0ki0FfNVJthzX0bttwNGtE/M1eAjsFfPEL1/Fx7mXl+Tl1EI4SZVJCTKvc8aPKiE/KjKgZCRPhEIGQkUkIQTIhPyoyowYiE/KlyqojhEKTKjKoGQiE/KjKimQtTow3/AG3D/rqf7wWflXWdANnO/Cmvczsljy0uH0hBDmjlx5rntyjHGbddUTllFPVqbiB4FVdq7PbXZldIIMtc2Jae42I3EGxUgJjUe3708d49v3r5L6jnmdCSXTUqNIzOJy04c7Nuu4gd9109GmGNDWtgMAAuSdTck3J5qrTxgzZS4Twl2nkrQ5fa77uaoqbad8hV/U1P3CvASF9DVqQeC1zcwIIIk3BsRYbwvC9uYDqsRUblLWh78g/NzGIO+0L2fFnzDyfJjxLMhIQpSE2F7XjszKkhPyoyolmQkhSQiEVHCE8hIjSxCISB90pcs84PrkQiE19T7khqLM7YiW405TB8JcqVqeGLcTbjOMxNI8qsYPZ76roptLj7B3lbWyOijnnNV7LRciQDH5x0aF0mBAIyYRjS0WNVwIpNPLfVd7O9efZ8iI6xenX8aZ7yZmzujNKg0VMQQTuGongxurz8WXQbLqvOKpZqfVs6usWA+uY6sEuAs0XFlbwOx2sdneTUq76j9RyYNGDkFHiKpOIY+n2sjKrTrEvLLzwGQrw5ZTlNy9uOMYxUNytiw0S4wsbHbVGUucRTp/WdqeTRvPd5rOq7SL3ltEdfVGp/sqf6Tvpdwt3q7g9gjMKld3W1d0jsM5MZoPjRZaY1bb4a5pfRqMou9SsZzF3Et0jlrvC6PAbbs0vIew+rUbcHvPweW9WK1Jr2lrwHNIgg3BHMLlsXsCrhSX4Tt0z69B3akfmz6328yg7+jXYYMzO+XELhdrU6VZ7qVVuR2Y5c1mvE9lzXHQkf81JsPpAHH5Elrr5qD9Z35Z9b7e9alQUsSzK8SY0NiDxafu8eCRNHl5ttbo3UokkAlo8x3hY5C9FxmFq4b1ga1AaOHzlIfxN9n6KxsfsKnWb1lFwvvGk8Ht1Y74uvbr+R6y/28e34/vFyWVGVWcRhXMdlcIPxpxUOVeyJt4pivKPKjKpMqMqIgeyeI7kKR1kLM17douulXrJcI098WUlOpN55Dw171WxEhzdO4cjHdKnZRAganjO/fy1K+fjM2+jlVFxNSNPj49yWkBqe4Du+PaoQ2SCdxJ3cI18VsUuqZDqjhLXDsxmG+xjU2HtSZxu5IjKqg3CYRz3QBlaBJcdI+Ld66bCCjRDQwZ6rpER2o4mbMbzO4rKqbYFUnI9lJpGQTHWEakAaMbc319q6XZNHBsaDnp5o+lUYHEm8uIMFc8tuWX6WNeOPrteweyutM4hwImRRYfk54vOtQ99ls1cUymIG7RrYEe4Bc03bmao9lIsDWEy8EOns5h6s2jhx3FV3baeXZKbKlNu/EPpPe48TTY0GO837lhts7R2mGx1riJ9Wky73cOz7z5JlLZlXED5b5Gj+RYe079a/3fYm7LxGEo9oGo6ofWqPo1y48bllh8XWiekmH/KR306o+1iIu4bCsptDWNDWjcFIsfHdIqHVPyVRmyOywHgzBiOyqNHa2FaD/tdS5ghziSBmiQS2xIv5c1nKaWIt0yJXJ4DadAtDqmNc12paXucJk9kgDgG77zuT8VtSlmz08YTDqcMzwHDOA4EE2ht5OqnLulpobb6M065zg9XWGlRu8jTON/fqsT8Z1KLxTxgIP0K7bh0aZo177OHNdUNsUDpWpftGfeo8VisNUYWVH0XNOoL2H3681tlFhdp2GcgtN21G3BHGRr3jTeAqmP6Ogu63CuFOoRePm6g4ObpfujlvWHisP+CEuw1elVpG7qL6rCRzHav3jtd6vbB6SsrWpGHC7qL/AFuZYfpjmL8QgpVwyqeqrs6qruabMdumk+bd0xwO5YW09gvpEkAlo1tdv6Q969DxFClimllRoJ1g2cN2ZpGnf5rDxeDrYYdoGvQGjh87Sb/E0c7forrr2zh4ctmrHPy4MpIXT4rZFOq3rKLgb6jSfqubqx3L7dVg4jDuYYcIPx5r34bcc46eDPTlhPatlQlefNC6WRiyKVEluZxuS09/b+DZWaQcbaTrc7/CQoWulsyNA0CBO4n2x5BPdVix9YgGBpw18V8y4iH0p7kxrLSYAvblKubHNVx6uk7UXBa0jduIneVUbmvYQLzO7kD9y1OjL/liZAcRAJzE8JEe3ksZR01ErBoVaVSHPbmmb02nxBvzstecU6GAsMxE0abR2uJLZH9VMNnB9btGXZfpZQ1nEuDSYHq3J1ldJgcSymwCBvILWgCNTEHxjylYpbeZ0X1G4hzQ8tL6jWOLJaIzZJtFgF6WzoxUAtjMTH6U+yVTxOBp1D1lWm3PAyWf9EjLcwN4K6TD1SWWMAb4nThx71UZX/RyuNMdW8RP8SDsDE7sc/xpg/xKej0jw7hLcVSImJlsSQTGovANuSkdtyiInE0RMgSRciJA7dzcW5hBU/EuL3Y0+NJv3pp2LjP8Ww99Fq32zvInuj2SqtbHNY7K6rSa4xDXWJmwgZ53FBkfiXGf4il40W/ypPxRjfy9D9iP5Fr/AIyZHz1G1/WGgvPrKahiQ8S1zHCYlpzCddQUGF+Kcb+Ww/7EfyIOycb+Vw37IfyLer1S0TLQN5cYF9LqNuLm4fS/1IMI7Gxn18L+y/8Awqm06OKw9M1XnDFrS2Q2kM1zFpaOK6kYokwHUyeAdJ0nTuVlhug5Kg3ERmNCuHOuTSr9U08IYNLR7U8uxH5LF/8AuWn7Qurc7ko3v+LIOEqbPNFzq/UYlhA7butpZS3eHtyw4ciFjbW2kKploLW6hpIJnffgu96TVpwdf9WfcvKMQ8QJ46rvqqO3LZEz0SpiBIPeOY8u5CoVanA67/8AklWvuryfRahTqkm265tMbpt5KRjtN9pJOk7+9QYdpjQAGe8wbnuV9lPfoBHrWmeW7ReZ2NFbcZjyuOK0th1iC6MosLuJAtJvyt3rKqO5bhzK3Oi1Fz3PDWgkhsk/R9aTYzpPwFLWnZYWg3JmazM0mZy5S4kxOQmTwi1lexIa8NzQYBGeS5pmwa0gQLaxuHisvrWNdLanWloOYNMtaQN9o3nSeal2bULhLrsADIl15IbGWZ3jWBfeqymolrmksLiDlZLQRBmHSXWvIIi+i6prAGmJAANieA4XhZVPCBrCfpc7DUCxFhZarHFzXWgwQBPLig8L2WGjDPl9O9YntdZHzD+DefkrG0Id+CgOYf8AaX6F3/l7doaro8F6L67aJY6oxpzl9mueL08kTHin1vRtiM1DK5jhTrGq4wWWJpWAIuYpnzWrSu3qBNz3n7V5f07bO2sOZECm3Ugb6pXp8/aftXCdKuiVevtKnXYG9U2mGEkjX5QerqfXG5ZhXC4XDAF5mn8xX0qNJ/7K7QTfXyuvRPRS2Nmt/XVdDP2LCHo6xDQ6HU3fJPY0BhaZdQFIdrIIEyddF1fQTYlTCYNtGsIeKlR1iCIcZFwVZlIR+kr/ALsr/wDp6kD+1bvXmlARSo3Z8yzWrTbvrHQnmPgL1TpxsqpicDUpUhL3mnAJA0e1xueQXCU/R3iixlqYLabWkOLiZAeDcNI+kN6sTRPZehw/3zNo/BRoQf7vTG7XvXrNM3XnXRfoliKG0jWqMAp9R1eYOB7QpU2WGsS07l6G10FSVPc5Q1Xj2E+Sr1sRqOOnwFTLyXATo2RvMd6gyOk2JJoVg0/2bray0a33Gw8l5hXr5gAdQPLuXf7VqRSxLHR2adQAxrmbmA8p815kah+IVuuliID3ITQ74myFhuyUqpjXw9yldiDoJ+CqbaoOgj7VK431mBz3wVUtYc8Rf778F0PRHCMqmpmaXHsZY9UGTZ5JAAPuWHs3Z/XOADu2ZsQNBe0kX1twC7nobsx+GdUJBIMSS0NENnSHGdUiEmWvTw4JDapDWMBcG3P0dcxu7drw0U1XB0nOBjtkS2TEwZ7F9BBkcrWhTVdpN0pjtC5AAjLyO7dop8K1rgD1YdNhDYI5OniAN6rJlKk0t9dwc5zbQA1xLwTFriZ8luYfDEauJ37r+yVXNBradm5ZcwxuBzt0V1QLlRC5Sv6SsEx7mOqVA5ri13yTzdpg3DeIVjZfT3CYiq2lSqOL3yGg06jZgFxuWxoCqOjHv96cQmhYe0+mdChiRh6mfrC0Os2RlhxmZ4NKDelIVy1P0lYNwMGp2Wuefkz6rWhx38CtrY22qeKoirRksLnAFwymWyDbvQX0AKHGYttKm6o92VjGlzjEw1okmACTbgue/wCsbAf4j/4qv/1oOlqaHuKgdVvx5b+BVDZXSahis4oVM5YAXDK9sAzHrNE6HROqYuZyg5m5rRBIE++ECOrAPImd0jcDvjcq7mljpBkgG07gQB7IVbEYyHZ54A21EXnnqFnt2pJqua71RFzq0AET8bloUukLwBX/AD6IPMG4PhBHgvNJndK9G6SVJpkm5gt1uQ5jtPzfuXnz6TgLgjwMXss5NYo2OHwNO5CRjfiyFlpWeBJDTOseG+w5JzcRmM8I0PAc+5Sl7s2bK0OJkNmGgRcQN901xeXEuyjgAQIiwHcAulQ5dpqFQ2cJBEFvGQZm3Artuge0C9jmOLgWVCRZwBDwSQ4g/WDr7sy4ZxceAjmNw/ojBbZfSLhJyukOAMHkQd0ENNtYhZiG5m/L2TC4qkxxDGCmTYuzZrkfRkgnjvupKW3nNcGkiRIcC0NI4GZ0gTK8xd0rOZrhpSYWsNpfI1fqQSQN8jxWpg9sve9hDnB7qbHWecuR2bMA0uALpgA2s7dCi8YiLmXpFTanWMLRGY5IgzHbZB89yTC7Xax1XO8kUcod6h9bLGVrbnWDzPl5xW6TVmt6trXA9aarniqR80csOjRuZoN7WGqrmq5zm1mMDCG5nHdTBcGkmBpnM2k33p3JUR5Yu0cKX4qofomtULiPoDrDOadLGe5afo+wrm7Rw7i0gZqg8RSf963a+zSyhUzdol9SmcmVuZ7Ww5tMkyYDXac1JsvBGmcM99Wk1zIc5z65a0gse6nAy9k5TE8t6tysxjXT0SvtiiwNc57QHPyA6y6TItwgydAvMOmGIZU2yxzXSOpiR+hVadSN9ln9UC7q6taKVMPAqXe11SCXdVPrBzWsGY3NgptmbSbWeHVSM3ZpOq5RYvaC2WtAkFwdr9beVmJa4QzqVFop1TNS1Ko2HMaNaTfz+APjZej+i+o07NpgG7X1M24iXOIkd0LjazQxzaBd1jSQ58U8waHCCGixs0jz1ELSOCqMwraNFxDGSXOpseAG1czHOeSTBaHO13TyV5M8Ip1m2NqtrYDFlujaVdov6wDSM4H1SZg8l4dRa5x7ILr6CSbmAI716J0d2NVc5zKbs9EMOHIqGA9maSAG3y5XC9jPBZH4FTYeqptHbPaeAXWDh2C8m1405cbznTUa7aPQCscE6sazHw5tEZgwkAOzkudwA3rssTiBWptq0jZwJ5EQdfELzE9KKtTDuo5XGWBoqTBdlLmjNGsguHGeKdQ6QVKFSnBBYBkAvAbmJeC0G7gSDa1oVufaTjE/xdDjccQ51OSC64HDj42kLN2btB2d1z2oZA3vkZiBw3+fBVNp4umclQvBc4hr2g5Xai4B0Amx5DVZQx2Sq7M64IJi8w2JF90ctVbY4y6fbuMa2Ggh+QG82nLOuli5cztTGve1oNRzgZdEmBeQAJ0uUrqvWdZ2u1BdEToL9sC8xbl4rMMgTHKZUmW8Y67SNG8ixMcbgIUT6g3kSN3x4eSEZnqelmlBN8o5Ak+1ysdWw28SMttdJ96oCnG748VK0DhZYn9spjlHrMkDeJEgTf8AoqW0KDcjXN/Ond9Ln96tdYQIbJnUSYSYqi97QNANPfKsZUAbOnDOqtADTHZ1cCC1ph24TmOk7pOqr0tr1GOztDRAyyAe+Be3q7rXNrqw3BPyBud0CbT2b/mzxunDY5Lcs/SDtBuED7StfZjBPfUmUdpOmWghxuSACdc5AHD3QO/UxFZ7cK14cDmYZEFxDHvGWSfq1KQ84Uf4vgNIDQWiJ42aJMHXs/8AEeKkwjalM9mpDbgtgQQZ8dST3qTtiqaym5tXo9J67iXue4OLy4kAANLmwSwCzZa46Aaq3iNuNrOEuLrUmiW6aMfDWRIA0HM+ENXBOe4uLrmJ7PBoaN/ABVz0fENyuc1wJObyiOBEayr9uKR4XsLjqdc5C0NbTEN1Li3MYkmbRu3boWVhcUcoaLNqOpvfrdzXE2HASFPR2K5jw4PkgzcG55wbqIbKe0AB7bRqD8blic8fTWOX9tjCOccSDmmZndIy6x3xqu4wVXJhKnaIznmbl2WI4ECF5/s2gW1C95kloaA3QXBn2LaG3qvzZLBRgfRPWWuL5oPa9inKKdJyiY/y7XYe8/0iC3+i8+wBArVGOHa6yqCQSLNJbEDfaZWxT6Uvp/NAQR2swMzyg9y5ykC2o+o4kuL3PBERLrnNPEk3C5306a8sInLn7j/vozD4erhm5KjQHZWubcGGuc8gEg67/FYdWu3qMsDM2s5wdYOLTYgnXUA3W7j8c+s4mo3cxoI4N7mjSSufxWz3EuMQSZAkRfWF7Mp18Yqe3ixnK5vwvbfIy0zIJfckDLoAJgWJNjOtyqFOrqHu9Wwm5AP1Vd2u8ubRDRJY3tbxOVgj/hKzKlF0yQRMk2gAybDkpGUelr+290V2s2lSxN2Co9pa3O7LYgzA366dyzWYhsuz3GkMOvEzwsstrTuWjRY4DSeII9/9VMpa5TRWVqEjsvH+YOE9xHvQm1SDqyPAewjVCz5S04lSMdPNV+q7z5J4n4KxMItdb4IFYHeVC0cSn5RxlYpE2aNE8VFA0AaodiRFgSe5SlXBVT+vbosg1nHUGD8W4KNr7T2uGqv1jcNUcRx1TDiYuD5LGbUJIv3Tr56FSZjGon43yp9Y2PwscU4VQsSmCB2uXgpC6R2d3t8E4LbZ/CQEHGNkDebrHFIuuTuTXsvYnw+LKcILboqNQ6oFgU3utMiLZZBJ4HkpA3Me07wkp9a22W1AdPYoX4QHUnxVZmLY21hw7u9Sfh7bb50hZ4zHhbgfi1vH7fcVG7ADdJPxxVj8Ijel6/iQCreSdKZwj+APePuhMdTI9YM9v3q4+mCmtw7Z096vJFPJm1YPMjxgoWgKLd1u5InMpUewAWUD9EIW4JRViomuM6oQtwiwApXCRHxohCwMxzyBIN5KsB5ya6j38EIXWQ8W0+NVXriCALA6oQs4iOvolwtQjQoQt+hbDzIvv96lIgmPiyELlIptrm1/YCfNSVbBpGsj2i6ELc+Q4MBcJAub2UhsYFgDCELIkfoqtZxjXcEIUxFvC1iWmTpCuUjIM7ihCxkImuue8oQh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11" name="TextBox 10"/>
          <p:cNvSpPr txBox="1"/>
          <p:nvPr/>
        </p:nvSpPr>
        <p:spPr>
          <a:xfrm>
            <a:off x="340976" y="181979"/>
            <a:ext cx="857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Establishing a Foundation for Growth And Community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995" y="2131850"/>
            <a:ext cx="7948010" cy="268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latin typeface="Century Gothic" pitchFamily="34" charset="0"/>
              </a:rPr>
              <a:t>THE RIGHT QUESTION: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entury Gothic" pitchFamily="34" charset="0"/>
              </a:rPr>
              <a:t>What is </a:t>
            </a:r>
            <a:r>
              <a:rPr lang="en-US" sz="2800" b="1" u="sng" dirty="0">
                <a:latin typeface="Century Gothic" pitchFamily="34" charset="0"/>
              </a:rPr>
              <a:t>preventing </a:t>
            </a:r>
            <a:r>
              <a:rPr lang="en-US" sz="2800" b="1" dirty="0">
                <a:latin typeface="Century Gothic" pitchFamily="34" charset="0"/>
              </a:rPr>
              <a:t>my church from growing?</a:t>
            </a:r>
          </a:p>
          <a:p>
            <a:pPr marL="628650">
              <a:lnSpc>
                <a:spcPct val="150000"/>
              </a:lnSpc>
            </a:pPr>
            <a:r>
              <a:rPr lang="en-US" sz="2800" b="1" dirty="0">
                <a:latin typeface="Century Gothic" pitchFamily="34" charset="0"/>
              </a:rPr>
              <a:t>Growth comes from </a:t>
            </a:r>
            <a:r>
              <a:rPr lang="en-US" sz="2800" b="1" u="sng" dirty="0">
                <a:latin typeface="Century Gothic" pitchFamily="34" charset="0"/>
              </a:rPr>
              <a:t>being healthy</a:t>
            </a:r>
            <a:r>
              <a:rPr lang="en-US" sz="2800" b="1" dirty="0">
                <a:latin typeface="Century Gothic" pitchFamily="34" charset="0"/>
              </a:rPr>
              <a:t>.</a:t>
            </a:r>
          </a:p>
          <a:p>
            <a:pPr marL="628650">
              <a:lnSpc>
                <a:spcPct val="150000"/>
              </a:lnSpc>
            </a:pPr>
            <a:r>
              <a:rPr lang="en-US" sz="2800" b="1" dirty="0">
                <a:latin typeface="Century Gothic" pitchFamily="34" charset="0"/>
              </a:rPr>
              <a:t>Health comes from </a:t>
            </a:r>
            <a:r>
              <a:rPr lang="en-US" sz="2800" b="1" u="sng" dirty="0">
                <a:latin typeface="Century Gothic" pitchFamily="34" charset="0"/>
              </a:rPr>
              <a:t>balance in ministry</a:t>
            </a:r>
            <a:r>
              <a:rPr lang="en-US" sz="2800" b="1" dirty="0">
                <a:latin typeface="Century Gothic" pitchFamily="34" charset="0"/>
              </a:rPr>
              <a:t>.</a:t>
            </a:r>
            <a:endParaRPr lang="en-SG" sz="28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05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394381" y="715343"/>
            <a:ext cx="7398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Ten ways to be Purpose-Driven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2435293"/>
            <a:ext cx="6048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itchFamily="34" charset="0"/>
              </a:rPr>
              <a:t>6.    Structure by Purposes</a:t>
            </a:r>
          </a:p>
          <a:p>
            <a:r>
              <a:rPr lang="en-US" sz="2800" b="1" dirty="0">
                <a:latin typeface="Century Gothic" pitchFamily="34" charset="0"/>
              </a:rPr>
              <a:t>7.    Preach on Purposes.</a:t>
            </a:r>
          </a:p>
          <a:p>
            <a:r>
              <a:rPr lang="en-US" sz="2800" b="1" dirty="0">
                <a:latin typeface="Century Gothic" pitchFamily="34" charset="0"/>
              </a:rPr>
              <a:t>8.    Budget on Purposes.</a:t>
            </a:r>
          </a:p>
          <a:p>
            <a:pPr marL="514350" indent="-514350">
              <a:buAutoNum type="arabicPeriod" startAt="9"/>
            </a:pPr>
            <a:r>
              <a:rPr lang="en-US" sz="2800" b="1" dirty="0">
                <a:latin typeface="Century Gothic" pitchFamily="34" charset="0"/>
              </a:rPr>
              <a:t>  Calendar on Purposes.</a:t>
            </a:r>
          </a:p>
          <a:p>
            <a:pPr marL="742950" indent="-742950">
              <a:buAutoNum type="arabicPeriod" startAt="9"/>
            </a:pPr>
            <a:r>
              <a:rPr lang="en-US" sz="2800" b="1" dirty="0">
                <a:latin typeface="Century Gothic" pitchFamily="34" charset="0"/>
              </a:rPr>
              <a:t>Evaluate on Purposes.</a:t>
            </a:r>
            <a:endParaRPr lang="en-US" sz="3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23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BPC-AV\Desktop\GSF_Notes\FXscan160413-2-14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-2133" b="39512"/>
          <a:stretch/>
        </p:blipFill>
        <p:spPr bwMode="auto">
          <a:xfrm>
            <a:off x="539552" y="-243408"/>
            <a:ext cx="8268366" cy="692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95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SG" dirty="0"/>
          </a:p>
        </p:txBody>
      </p:sp>
      <p:pic>
        <p:nvPicPr>
          <p:cNvPr id="4" name="Picture 2" descr="C:\Users\SBPC-AV\Desktop\GSF_Notes\FXscan160413-2-14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3200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BPC-AV\Desktop\GSF_Notes\FXscan160413-2-14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5" t="60217" r="4972" b="7880"/>
          <a:stretch/>
        </p:blipFill>
        <p:spPr bwMode="auto">
          <a:xfrm>
            <a:off x="-324544" y="1036637"/>
            <a:ext cx="9468544" cy="443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12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59632" y="1254819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Attracting a </a:t>
            </a:r>
          </a:p>
          <a:p>
            <a:pPr algn="ctr"/>
            <a:r>
              <a:rPr lang="en-US" sz="54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Crowd to Worship</a:t>
            </a:r>
          </a:p>
          <a:p>
            <a:pPr algn="ctr"/>
            <a:r>
              <a:rPr lang="en-US" sz="54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(Matt. 9:36)</a:t>
            </a:r>
            <a:endParaRPr lang="en-SG" sz="5400" b="1" u="sng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6694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2210680" y="188640"/>
            <a:ext cx="4722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Twelve convictions 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412776"/>
            <a:ext cx="83273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/>
            <a:r>
              <a:rPr lang="en-US" sz="2800" b="1" dirty="0">
                <a:latin typeface="+mj-lt"/>
              </a:rPr>
              <a:t>1. 	Only believers can truly worship God (John 4:34).</a:t>
            </a:r>
          </a:p>
          <a:p>
            <a:pPr marL="442913" indent="-442913"/>
            <a:r>
              <a:rPr lang="en-US" sz="2800" b="1" dirty="0">
                <a:latin typeface="+mj-lt"/>
              </a:rPr>
              <a:t>2. 	You don’t need a building to worship God 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(Acts 17:24).</a:t>
            </a:r>
          </a:p>
          <a:p>
            <a:pPr marL="442913" indent="-442913"/>
            <a:r>
              <a:rPr lang="en-US" sz="2800" b="1" dirty="0">
                <a:latin typeface="+mj-lt"/>
              </a:rPr>
              <a:t>3. 	There is no correct “style” of worship (John 4:24).</a:t>
            </a:r>
          </a:p>
          <a:p>
            <a:pPr marL="442913" indent="-442913"/>
            <a:r>
              <a:rPr lang="en-US" sz="2800" b="1" dirty="0">
                <a:latin typeface="+mj-lt"/>
              </a:rPr>
              <a:t>4. 	Unbelievers can watch believers worship 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(Acts 5:13).</a:t>
            </a:r>
          </a:p>
          <a:p>
            <a:pPr marL="442913" indent="-442913"/>
            <a:r>
              <a:rPr lang="en-US" sz="2800" b="1" dirty="0">
                <a:latin typeface="+mj-lt"/>
              </a:rPr>
              <a:t>5. 	Worship is a powerful witness (Acts 2:6,7).</a:t>
            </a:r>
            <a:endParaRPr lang="en-SG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7350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2274800" y="217647"/>
            <a:ext cx="4594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Twelve convictions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59" y="1413063"/>
            <a:ext cx="792088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>
              <a:spcBef>
                <a:spcPts val="600"/>
              </a:spcBef>
            </a:pPr>
            <a:r>
              <a:rPr lang="en-US" sz="3200" b="1" dirty="0"/>
              <a:t>6. 	God expects us to be sensitive to the fears, hang ups, and needs (Col. 4:5).</a:t>
            </a:r>
          </a:p>
          <a:p>
            <a:pPr marL="442913" indent="-442913">
              <a:spcBef>
                <a:spcPts val="600"/>
              </a:spcBef>
            </a:pPr>
            <a:r>
              <a:rPr lang="en-US" sz="3200" b="1" dirty="0"/>
              <a:t>7. 	A worship service does not have to be shallow to be evangelistic but understandable (1 Cor. 10:32).</a:t>
            </a:r>
          </a:p>
          <a:p>
            <a:pPr marL="442913" indent="-442913">
              <a:spcBef>
                <a:spcPts val="600"/>
              </a:spcBef>
            </a:pPr>
            <a:r>
              <a:rPr lang="en-US" sz="3200" b="1" dirty="0"/>
              <a:t>8. The needs of believers and unbelievers often overlap (origin, purpose, destiny, relationships).</a:t>
            </a:r>
            <a:endParaRPr lang="en-US" sz="3400" b="1" dirty="0">
              <a:solidFill>
                <a:schemeClr val="bg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13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2274800" y="234206"/>
            <a:ext cx="4594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Twelve convictions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7" y="1395933"/>
            <a:ext cx="777686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Bef>
                <a:spcPts val="600"/>
              </a:spcBef>
            </a:pPr>
            <a:r>
              <a:rPr lang="en-US" sz="2800" b="1" dirty="0"/>
              <a:t>9. 	</a:t>
            </a:r>
            <a:r>
              <a:rPr lang="en-US" sz="3200" b="1" dirty="0"/>
              <a:t>It is best to specialize your services according to their purpose and targets.</a:t>
            </a:r>
          </a:p>
          <a:p>
            <a:pPr marL="628650" indent="-628650">
              <a:spcBef>
                <a:spcPts val="600"/>
              </a:spcBef>
            </a:pPr>
            <a:r>
              <a:rPr lang="en-US" sz="3200" b="1" dirty="0"/>
              <a:t>10. 	A service geared toward unbelievers is meant to supplement personal evangelism, not replace it.</a:t>
            </a:r>
          </a:p>
          <a:p>
            <a:pPr marL="628650" indent="-628650">
              <a:spcBef>
                <a:spcPts val="600"/>
              </a:spcBef>
            </a:pPr>
            <a:r>
              <a:rPr lang="en-US" sz="3200" b="1" dirty="0"/>
              <a:t>11. There is no standard way to design an evangelistic worship service (changed lives attract).</a:t>
            </a:r>
          </a:p>
        </p:txBody>
      </p:sp>
    </p:spTree>
    <p:extLst>
      <p:ext uri="{BB962C8B-B14F-4D97-AF65-F5344CB8AC3E}">
        <p14:creationId xmlns:p14="http://schemas.microsoft.com/office/powerpoint/2010/main" val="77690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1026601"/>
            <a:ext cx="8098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/>
            <a:r>
              <a:rPr lang="en-US" sz="3200" b="1" dirty="0"/>
              <a:t>12. It takes unselfish, mature believers to offer an evangelistic worship service (Issues of control, comfort and care)</a:t>
            </a:r>
          </a:p>
          <a:p>
            <a:pPr marL="712788" lvl="0" indent="539750">
              <a:buNone/>
            </a:pPr>
            <a:endParaRPr lang="en-US" sz="3200" b="1" u="sng" dirty="0"/>
          </a:p>
          <a:p>
            <a:pPr marL="712788" lvl="0" indent="539750">
              <a:buNone/>
            </a:pPr>
            <a:r>
              <a:rPr lang="en-US" sz="3200" b="1" u="sng" dirty="0"/>
              <a:t>Four universal quests</a:t>
            </a:r>
            <a:r>
              <a:rPr lang="en-US" sz="3200" b="1" dirty="0"/>
              <a:t>:</a:t>
            </a:r>
            <a:endParaRPr lang="en-SG" sz="3200" b="1" dirty="0"/>
          </a:p>
          <a:p>
            <a:pPr marL="712788" indent="539750">
              <a:buNone/>
            </a:pPr>
            <a:r>
              <a:rPr lang="en-US" sz="3200" b="1" dirty="0"/>
              <a:t>a.   Longing to know and to be known </a:t>
            </a:r>
          </a:p>
          <a:p>
            <a:pPr marL="712788" indent="539750">
              <a:buNone/>
            </a:pPr>
            <a:r>
              <a:rPr lang="en-US" sz="3200" b="1" dirty="0"/>
              <a:t>b.  Longing to know who I am </a:t>
            </a:r>
          </a:p>
          <a:p>
            <a:pPr marL="712788" indent="539750">
              <a:buNone/>
            </a:pPr>
            <a:r>
              <a:rPr lang="en-US" sz="3200" b="1" dirty="0"/>
              <a:t>c.  Longing to know why I am here </a:t>
            </a:r>
          </a:p>
          <a:p>
            <a:pPr marL="712788" indent="539750">
              <a:buNone/>
            </a:pPr>
            <a:r>
              <a:rPr lang="en-US" sz="3200" b="1" dirty="0"/>
              <a:t>d.  Longing to know God</a:t>
            </a:r>
            <a:endParaRPr lang="en-SG" sz="3400" b="1" dirty="0">
              <a:solidFill>
                <a:schemeClr val="bg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44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021796" y="146246"/>
            <a:ext cx="71004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How to design an evangelistic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worship service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977" y="1988840"/>
            <a:ext cx="827404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>
              <a:spcBef>
                <a:spcPts val="600"/>
              </a:spcBef>
            </a:pPr>
            <a:r>
              <a:rPr lang="en-US" sz="3200" b="1" dirty="0"/>
              <a:t>1. Plan it with your target in mind.</a:t>
            </a:r>
          </a:p>
          <a:p>
            <a:pPr marL="442913" indent="-442913">
              <a:spcBef>
                <a:spcPts val="600"/>
              </a:spcBef>
            </a:pPr>
            <a:r>
              <a:rPr lang="en-US" sz="3200" b="1" dirty="0"/>
              <a:t>2. Make it as </a:t>
            </a:r>
            <a:r>
              <a:rPr lang="en-US" sz="3200" b="1" u="sng" dirty="0"/>
              <a:t>easy</a:t>
            </a:r>
            <a:r>
              <a:rPr lang="en-US" sz="3200" b="1" dirty="0"/>
              <a:t> as possible to attend.</a:t>
            </a:r>
          </a:p>
          <a:p>
            <a:pPr marL="442913" indent="-442913">
              <a:spcBef>
                <a:spcPts val="600"/>
              </a:spcBef>
            </a:pPr>
            <a:r>
              <a:rPr lang="en-US" sz="3200" b="1" dirty="0"/>
              <a:t>3. Improve the </a:t>
            </a:r>
            <a:r>
              <a:rPr lang="en-US" sz="3200" b="1" u="sng" dirty="0"/>
              <a:t>pace</a:t>
            </a:r>
            <a:r>
              <a:rPr lang="en-US" sz="3200" b="1" dirty="0"/>
              <a:t> and </a:t>
            </a:r>
            <a:r>
              <a:rPr lang="en-US" sz="3200" b="1" u="sng" dirty="0"/>
              <a:t>flow</a:t>
            </a:r>
            <a:r>
              <a:rPr lang="en-US" sz="3200" b="1" dirty="0"/>
              <a:t> of your service.</a:t>
            </a:r>
          </a:p>
          <a:p>
            <a:pPr marL="442913" indent="-442913">
              <a:spcBef>
                <a:spcPts val="600"/>
              </a:spcBef>
            </a:pPr>
            <a:r>
              <a:rPr lang="en-US" sz="3200" b="1" dirty="0"/>
              <a:t>4. Focus on making visitors feel </a:t>
            </a:r>
            <a:r>
              <a:rPr lang="en-US" sz="3200" b="1" u="sng" dirty="0"/>
              <a:t>comfortable</a:t>
            </a:r>
            <a:r>
              <a:rPr lang="en-US" sz="3200" b="1" dirty="0"/>
              <a:t>.  (First 12 min. before &amp; after)</a:t>
            </a:r>
          </a:p>
          <a:p>
            <a:pPr marL="442913" indent="-442913">
              <a:spcBef>
                <a:spcPts val="600"/>
              </a:spcBef>
            </a:pPr>
            <a:r>
              <a:rPr lang="en-US" sz="3200" b="1" dirty="0"/>
              <a:t>5.	Station warm and encouraging ushers.</a:t>
            </a:r>
          </a:p>
          <a:p>
            <a:pPr marL="514350" indent="-514350">
              <a:buAutoNum type="arabicPeriod"/>
            </a:pPr>
            <a:endParaRPr lang="en-SG" sz="3400" dirty="0">
              <a:solidFill>
                <a:schemeClr val="bg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31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644336" y="332656"/>
            <a:ext cx="5459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Remember three keys: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332" y="1844824"/>
            <a:ext cx="755406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Don’t expect people to act like believers until they are.</a:t>
            </a:r>
            <a:r>
              <a:rPr lang="en-SG" sz="3200" b="1" dirty="0"/>
              <a:t>	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If you want to minister the unchurched,</a:t>
            </a:r>
          </a:p>
          <a:p>
            <a:pPr marL="457200" indent="-457200">
              <a:spcBef>
                <a:spcPts val="600"/>
              </a:spcBef>
            </a:pPr>
            <a:r>
              <a:rPr lang="en-US" sz="3200" b="1" dirty="0"/>
              <a:t>     you can’t be shocked by them (1 Cor. 9:22).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Jesus showed acceptance of people without approval of everything they did. </a:t>
            </a:r>
          </a:p>
        </p:txBody>
      </p:sp>
    </p:spTree>
    <p:extLst>
      <p:ext uri="{BB962C8B-B14F-4D97-AF65-F5344CB8AC3E}">
        <p14:creationId xmlns:p14="http://schemas.microsoft.com/office/powerpoint/2010/main" val="237445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3763124" y="331490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DRIVE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1844824"/>
            <a:ext cx="763059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Century Gothic" pitchFamily="34" charset="0"/>
              </a:rPr>
              <a:t>…..By Tradition</a:t>
            </a:r>
          </a:p>
          <a:p>
            <a:r>
              <a:rPr lang="en-US" sz="3400" dirty="0">
                <a:latin typeface="Century Gothic" pitchFamily="34" charset="0"/>
              </a:rPr>
              <a:t>…..By personalities</a:t>
            </a:r>
          </a:p>
          <a:p>
            <a:r>
              <a:rPr lang="en-US" sz="3400" dirty="0">
                <a:latin typeface="Century Gothic" pitchFamily="34" charset="0"/>
              </a:rPr>
              <a:t>…..By finances</a:t>
            </a:r>
          </a:p>
          <a:p>
            <a:r>
              <a:rPr lang="en-US" sz="3400" dirty="0">
                <a:latin typeface="Century Gothic" pitchFamily="34" charset="0"/>
              </a:rPr>
              <a:t>…..By buildings</a:t>
            </a:r>
          </a:p>
          <a:p>
            <a:r>
              <a:rPr lang="en-US" sz="3400" dirty="0">
                <a:latin typeface="Century Gothic" pitchFamily="34" charset="0"/>
              </a:rPr>
              <a:t>…..By programs</a:t>
            </a:r>
          </a:p>
          <a:p>
            <a:r>
              <a:rPr lang="en-US" sz="3400" dirty="0">
                <a:latin typeface="Century Gothic" pitchFamily="34" charset="0"/>
              </a:rPr>
              <a:t>…..By events (calendar)</a:t>
            </a:r>
          </a:p>
          <a:p>
            <a:r>
              <a:rPr lang="en-US" sz="3400" dirty="0">
                <a:latin typeface="Century Gothic" pitchFamily="34" charset="0"/>
              </a:rPr>
              <a:t>…..By the </a:t>
            </a:r>
            <a:r>
              <a:rPr lang="en-US" sz="3400" dirty="0" err="1">
                <a:latin typeface="Century Gothic" pitchFamily="34" charset="0"/>
              </a:rPr>
              <a:t>unchurched</a:t>
            </a:r>
            <a:endParaRPr lang="en-SG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71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041610" y="260648"/>
            <a:ext cx="729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Brighten up Your Environment 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188" y="1484784"/>
            <a:ext cx="7293600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/>
              <a:t>Lighting: Is it bright enough?</a:t>
            </a:r>
          </a:p>
          <a:p>
            <a:pPr>
              <a:spcBef>
                <a:spcPts val="600"/>
              </a:spcBef>
            </a:pPr>
            <a:r>
              <a:rPr lang="en-US" sz="3200" b="1" dirty="0"/>
              <a:t>Temperature: Too warm or cold?</a:t>
            </a:r>
          </a:p>
          <a:p>
            <a:pPr>
              <a:spcBef>
                <a:spcPts val="600"/>
              </a:spcBef>
            </a:pPr>
            <a:r>
              <a:rPr lang="en-US" sz="3200" b="1" dirty="0"/>
              <a:t>Seating arrangements</a:t>
            </a:r>
          </a:p>
          <a:p>
            <a:pPr>
              <a:spcBef>
                <a:spcPts val="600"/>
              </a:spcBef>
            </a:pPr>
            <a:r>
              <a:rPr lang="en-US" sz="3200" b="1" dirty="0"/>
              <a:t>Space: Not too much or little</a:t>
            </a:r>
          </a:p>
          <a:p>
            <a:pPr>
              <a:spcBef>
                <a:spcPts val="600"/>
              </a:spcBef>
            </a:pPr>
            <a:r>
              <a:rPr lang="en-US" sz="3200" b="1" dirty="0"/>
              <a:t>Decorations: best and cheapest are plants</a:t>
            </a:r>
          </a:p>
          <a:p>
            <a:pPr>
              <a:spcBef>
                <a:spcPts val="600"/>
              </a:spcBef>
            </a:pPr>
            <a:r>
              <a:rPr lang="en-US" sz="3200" b="1" dirty="0"/>
              <a:t>Nurseries: Clean and safe? </a:t>
            </a:r>
          </a:p>
          <a:p>
            <a:pPr>
              <a:spcBef>
                <a:spcPts val="600"/>
              </a:spcBef>
            </a:pPr>
            <a:r>
              <a:rPr lang="en-US" sz="3200" b="1" dirty="0"/>
              <a:t>Restrooms: Clean and odor-free!</a:t>
            </a:r>
            <a:endParaRPr lang="en-SG" sz="3200" b="1" dirty="0"/>
          </a:p>
        </p:txBody>
      </p:sp>
    </p:spTree>
    <p:extLst>
      <p:ext uri="{BB962C8B-B14F-4D97-AF65-F5344CB8AC3E}">
        <p14:creationId xmlns:p14="http://schemas.microsoft.com/office/powerpoint/2010/main" val="1913542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506615" y="1484784"/>
            <a:ext cx="813077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>
              <a:spcBef>
                <a:spcPts val="1200"/>
              </a:spcBef>
            </a:pPr>
            <a:r>
              <a:rPr lang="en-US" sz="3200" b="1" dirty="0"/>
              <a:t>1. Preach with target and purpose in mind.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2. 	Always offer an opportunity to receive Christ and expect people to respond.</a:t>
            </a:r>
          </a:p>
          <a:p>
            <a:pPr marL="442913" indent="-442913">
              <a:spcBef>
                <a:spcPts val="1200"/>
              </a:spcBef>
            </a:pPr>
            <a:r>
              <a:rPr lang="en-SG" sz="3200" b="1" dirty="0"/>
              <a:t>3. Continue to evaluate and improve.</a:t>
            </a:r>
          </a:p>
          <a:p>
            <a:pPr marL="442913" indent="-442913">
              <a:spcBef>
                <a:spcPts val="1200"/>
              </a:spcBef>
            </a:pPr>
            <a:r>
              <a:rPr lang="en-SG" sz="3200" b="1" dirty="0"/>
              <a:t>     (Visitor’s card &amp; staff evaluation)</a:t>
            </a:r>
          </a:p>
        </p:txBody>
      </p:sp>
    </p:spTree>
    <p:extLst>
      <p:ext uri="{BB962C8B-B14F-4D97-AF65-F5344CB8AC3E}">
        <p14:creationId xmlns:p14="http://schemas.microsoft.com/office/powerpoint/2010/main" val="196824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760602" y="50853"/>
            <a:ext cx="74067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Match your Music with those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You want to reach. (Psalm 100)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844824"/>
            <a:ext cx="7992888" cy="4524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>
              <a:buAutoNum type="arabicPeriod"/>
            </a:pPr>
            <a:r>
              <a:rPr lang="en-US" sz="3200" b="1" u="sng" dirty="0"/>
              <a:t>Preview</a:t>
            </a:r>
            <a:r>
              <a:rPr lang="en-US" sz="3200" b="1" dirty="0"/>
              <a:t> all your music (doctrinal).</a:t>
            </a:r>
          </a:p>
          <a:p>
            <a:pPr marL="514350" indent="-514350">
              <a:buAutoNum type="arabicPeriod"/>
            </a:pPr>
            <a:r>
              <a:rPr lang="en-US" sz="3200" b="1" dirty="0"/>
              <a:t>Speed up the tempo!</a:t>
            </a:r>
          </a:p>
          <a:p>
            <a:pPr marL="514350" indent="-514350">
              <a:buAutoNum type="arabicPeriod"/>
            </a:pPr>
            <a:r>
              <a:rPr lang="en-US" sz="3200" b="1" dirty="0"/>
              <a:t>Edit archaic terms &amp; make them understandable.</a:t>
            </a:r>
          </a:p>
          <a:p>
            <a:pPr marL="514350" indent="-514350">
              <a:buAutoNum type="arabicPeriod"/>
            </a:pPr>
            <a:r>
              <a:rPr lang="en-US" sz="3200" b="1" dirty="0"/>
              <a:t>Find right balance of amount (Psalm 40:3).</a:t>
            </a:r>
          </a:p>
          <a:p>
            <a:pPr marL="514350" indent="-514350">
              <a:buAutoNum type="arabicPeriod"/>
            </a:pPr>
            <a:r>
              <a:rPr lang="en-US" sz="3200" b="1" dirty="0"/>
              <a:t>Use more performed music</a:t>
            </a:r>
          </a:p>
          <a:p>
            <a:pPr marL="514350" indent="-514350">
              <a:buAutoNum type="arabicPeriod"/>
            </a:pPr>
            <a:r>
              <a:rPr lang="en-US" sz="3200" b="1" dirty="0"/>
              <a:t>Use music for the </a:t>
            </a:r>
            <a:r>
              <a:rPr lang="en-US" sz="3200" b="1" u="sng" dirty="0"/>
              <a:t>heart</a:t>
            </a:r>
            <a:r>
              <a:rPr lang="en-US" sz="3200" b="1" dirty="0"/>
              <a:t>, not the “art”</a:t>
            </a:r>
          </a:p>
          <a:p>
            <a:pPr marL="514350" indent="-514350">
              <a:buAutoNum type="arabicPeriod"/>
            </a:pPr>
            <a:r>
              <a:rPr lang="en-US" sz="3200" b="1" dirty="0"/>
              <a:t>Encourage your members to </a:t>
            </a:r>
            <a:r>
              <a:rPr lang="en-US" sz="3200" b="1" u="sng" dirty="0"/>
              <a:t>write new songs  (Ps. 96:1)</a:t>
            </a:r>
            <a:r>
              <a:rPr lang="en-US" sz="3200" b="1" dirty="0"/>
              <a:t>.</a:t>
            </a:r>
            <a:endParaRPr lang="en-SG" sz="3200" b="1" dirty="0"/>
          </a:p>
        </p:txBody>
      </p:sp>
    </p:spTree>
    <p:extLst>
      <p:ext uri="{BB962C8B-B14F-4D97-AF65-F5344CB8AC3E}">
        <p14:creationId xmlns:p14="http://schemas.microsoft.com/office/powerpoint/2010/main" val="3955697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82816" y="1450827"/>
            <a:ext cx="82056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Turning Attenders </a:t>
            </a:r>
          </a:p>
          <a:p>
            <a:pPr algn="ctr"/>
            <a:r>
              <a:rPr lang="en-SG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into Members</a:t>
            </a:r>
          </a:p>
          <a:p>
            <a:pPr algn="ctr"/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SG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(Family Eph. 2:19)</a:t>
            </a:r>
          </a:p>
        </p:txBody>
      </p:sp>
    </p:spTree>
    <p:extLst>
      <p:ext uri="{BB962C8B-B14F-4D97-AF65-F5344CB8AC3E}">
        <p14:creationId xmlns:p14="http://schemas.microsoft.com/office/powerpoint/2010/main" val="2603284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210994"/>
            <a:ext cx="65533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Communicate value of membership of love and acceptance (John 13:35)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2780928"/>
            <a:ext cx="71287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3200" b="1" dirty="0"/>
              <a:t>Believing (Acts 16:31)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3200" b="1" dirty="0"/>
              <a:t>Belonging (Eph. 2:19)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3200" b="1" dirty="0"/>
              <a:t>Becoming (Rom. 8:29)</a:t>
            </a:r>
            <a:endParaRPr lang="en-SG" sz="3200" b="1" dirty="0"/>
          </a:p>
        </p:txBody>
      </p:sp>
    </p:spTree>
    <p:extLst>
      <p:ext uri="{BB962C8B-B14F-4D97-AF65-F5344CB8AC3E}">
        <p14:creationId xmlns:p14="http://schemas.microsoft.com/office/powerpoint/2010/main" val="2246005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205533" y="213023"/>
            <a:ext cx="6732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Develop plans to assimilate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3" y="1428452"/>
            <a:ext cx="820891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Five questions Prospective Members ask:</a:t>
            </a:r>
          </a:p>
          <a:p>
            <a:endParaRPr lang="en-US" sz="3200" b="1" dirty="0"/>
          </a:p>
          <a:p>
            <a:pPr marL="268288">
              <a:spcBef>
                <a:spcPts val="1200"/>
              </a:spcBef>
            </a:pPr>
            <a:r>
              <a:rPr lang="en-US" sz="2800" b="1" dirty="0"/>
              <a:t> 1. Do I fit here? (acceptance)</a:t>
            </a:r>
          </a:p>
          <a:p>
            <a:pPr marL="268288">
              <a:spcBef>
                <a:spcPts val="1200"/>
              </a:spcBef>
            </a:pPr>
            <a:r>
              <a:rPr lang="en-US" sz="2800" b="1" dirty="0"/>
              <a:t> 2. Does anyone want to know me? (friendship)</a:t>
            </a:r>
          </a:p>
          <a:p>
            <a:pPr marL="268288">
              <a:spcBef>
                <a:spcPts val="1200"/>
              </a:spcBef>
            </a:pPr>
            <a:r>
              <a:rPr lang="en-US" sz="2800" b="1" dirty="0"/>
              <a:t> 3. Am I needed? (value)</a:t>
            </a:r>
          </a:p>
          <a:p>
            <a:pPr marL="268288">
              <a:spcBef>
                <a:spcPts val="1200"/>
              </a:spcBef>
            </a:pPr>
            <a:r>
              <a:rPr lang="en-US" sz="2800" b="1" dirty="0"/>
              <a:t> 4. What is the advantage of joining? (benefit)</a:t>
            </a:r>
          </a:p>
          <a:p>
            <a:pPr marL="268288">
              <a:spcBef>
                <a:spcPts val="1200"/>
              </a:spcBef>
            </a:pPr>
            <a:r>
              <a:rPr lang="en-US" sz="2800" b="1" dirty="0"/>
              <a:t> 5. What is required of the members? (expectations)</a:t>
            </a:r>
          </a:p>
        </p:txBody>
      </p:sp>
    </p:spTree>
    <p:extLst>
      <p:ext uri="{BB962C8B-B14F-4D97-AF65-F5344CB8AC3E}">
        <p14:creationId xmlns:p14="http://schemas.microsoft.com/office/powerpoint/2010/main" val="3238723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551844" y="260648"/>
            <a:ext cx="58242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Benefits of Membership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1412776"/>
            <a:ext cx="813690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Bef>
                <a:spcPts val="1200"/>
              </a:spcBef>
            </a:pPr>
            <a:r>
              <a:rPr lang="en-US" sz="2800" b="1" dirty="0"/>
              <a:t>1. Identifies me as a believer (Eph. 2:19)</a:t>
            </a:r>
          </a:p>
          <a:p>
            <a:pPr marL="360363" indent="-360363">
              <a:spcBef>
                <a:spcPts val="1200"/>
              </a:spcBef>
            </a:pPr>
            <a:r>
              <a:rPr lang="en-US" sz="2800" b="1" dirty="0"/>
              <a:t>2. Provides spiritual family (Gal. 6:1-2)</a:t>
            </a:r>
          </a:p>
          <a:p>
            <a:pPr marL="360363" indent="-360363">
              <a:spcBef>
                <a:spcPts val="1200"/>
              </a:spcBef>
            </a:pPr>
            <a:r>
              <a:rPr lang="en-US" sz="2800" b="1" dirty="0"/>
              <a:t>3. Places me under spiritual protection of godly leaders (Heb. 13:17)</a:t>
            </a:r>
          </a:p>
          <a:p>
            <a:pPr marL="360363" indent="-360363">
              <a:spcBef>
                <a:spcPts val="1200"/>
              </a:spcBef>
            </a:pPr>
            <a:r>
              <a:rPr lang="en-US" sz="2800" b="1" dirty="0"/>
              <a:t>4. Gives me accountability I need to grow (Eph. 5:21)</a:t>
            </a:r>
          </a:p>
          <a:p>
            <a:pPr marL="360363" indent="-360363">
              <a:spcBef>
                <a:spcPts val="1200"/>
              </a:spcBef>
            </a:pPr>
            <a:r>
              <a:rPr lang="en-US" sz="2800" b="1" dirty="0"/>
              <a:t>5. Gives me a place to discover and use my gifts in ministry (1 Cor. 12:4-27)</a:t>
            </a:r>
          </a:p>
        </p:txBody>
      </p:sp>
    </p:spTree>
    <p:extLst>
      <p:ext uri="{BB962C8B-B14F-4D97-AF65-F5344CB8AC3E}">
        <p14:creationId xmlns:p14="http://schemas.microsoft.com/office/powerpoint/2010/main" val="4118390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2004276" y="404664"/>
            <a:ext cx="49194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Establish a required </a:t>
            </a:r>
          </a:p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Membership class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729320"/>
            <a:ext cx="804778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/>
              <a:t>The manner in which people join your church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will determine their effectiveness as members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for years to come.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Commitment is important with a covenant.</a:t>
            </a:r>
          </a:p>
        </p:txBody>
      </p:sp>
    </p:spTree>
    <p:extLst>
      <p:ext uri="{BB962C8B-B14F-4D97-AF65-F5344CB8AC3E}">
        <p14:creationId xmlns:p14="http://schemas.microsoft.com/office/powerpoint/2010/main" val="3482623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06112013120757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1006" r="1976" b="7902"/>
          <a:stretch/>
        </p:blipFill>
        <p:spPr bwMode="auto">
          <a:xfrm rot="16200000">
            <a:off x="1216745" y="-1216745"/>
            <a:ext cx="6710514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181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370979"/>
            <a:ext cx="69622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Create opportunities to build</a:t>
            </a:r>
          </a:p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relationship.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2220977"/>
            <a:ext cx="4241033" cy="2416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 b="1" dirty="0"/>
              <a:t>Retreats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 b="1" dirty="0"/>
              <a:t>Fellowship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 b="1" dirty="0"/>
              <a:t>Name Tags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400" b="1" dirty="0"/>
              <a:t>Relational Activities</a:t>
            </a:r>
            <a:endParaRPr lang="en-SG" sz="3400" b="1" dirty="0"/>
          </a:p>
        </p:txBody>
      </p:sp>
    </p:spTree>
    <p:extLst>
      <p:ext uri="{BB962C8B-B14F-4D97-AF65-F5344CB8AC3E}">
        <p14:creationId xmlns:p14="http://schemas.microsoft.com/office/powerpoint/2010/main" val="103531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698631" y="557157"/>
            <a:ext cx="4768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Ask Two Questions: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31" y="1916832"/>
            <a:ext cx="78488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entury Gothic" pitchFamily="34" charset="0"/>
              </a:rPr>
              <a:t> </a:t>
            </a:r>
            <a:r>
              <a:rPr lang="en-US" sz="3400" dirty="0">
                <a:solidFill>
                  <a:schemeClr val="bg2"/>
                </a:solidFill>
                <a:latin typeface="Century Gothic" pitchFamily="34" charset="0"/>
              </a:rPr>
              <a:t>	</a:t>
            </a:r>
            <a:r>
              <a:rPr lang="en-US" sz="2800" b="1" dirty="0">
                <a:latin typeface="Century Gothic" pitchFamily="34" charset="0"/>
              </a:rPr>
              <a:t>What are we to be?</a:t>
            </a:r>
            <a:endParaRPr lang="en-SG" sz="2800" b="1" dirty="0">
              <a:latin typeface="Century Gothic" pitchFamily="34" charset="0"/>
            </a:endParaRPr>
          </a:p>
          <a:p>
            <a:r>
              <a:rPr lang="en-US" sz="2800" b="1" dirty="0">
                <a:latin typeface="Century Gothic" pitchFamily="34" charset="0"/>
              </a:rPr>
              <a:t>	</a:t>
            </a:r>
          </a:p>
          <a:p>
            <a:r>
              <a:rPr lang="en-US" sz="2800" b="1" dirty="0">
                <a:latin typeface="Century Gothic" pitchFamily="34" charset="0"/>
              </a:rPr>
              <a:t>	What are we to do?</a:t>
            </a:r>
          </a:p>
          <a:p>
            <a:endParaRPr lang="en-US" sz="3400" dirty="0">
              <a:solidFill>
                <a:schemeClr val="bg2"/>
              </a:solidFill>
              <a:latin typeface="Century Gothic" pitchFamily="34" charset="0"/>
            </a:endParaRPr>
          </a:p>
          <a:p>
            <a:r>
              <a:rPr lang="en-SG" sz="2800" dirty="0"/>
              <a:t>(Pro 19:21)  </a:t>
            </a:r>
            <a:r>
              <a:rPr lang="en-SG" sz="2800" b="1" i="1" dirty="0"/>
              <a:t>There are many devices in a man's heart; nevertheless the counsel of the LORD, that shall stand.</a:t>
            </a:r>
          </a:p>
          <a:p>
            <a:endParaRPr lang="en-SG" sz="2800" dirty="0"/>
          </a:p>
          <a:p>
            <a:endParaRPr lang="en-US" sz="2800" dirty="0">
              <a:solidFill>
                <a:schemeClr val="bg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93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124744"/>
            <a:ext cx="72140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400" b="1" dirty="0"/>
              <a:t>Encourage every member to join a Small group.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400" b="1" dirty="0"/>
              <a:t>Keep on communicating (Prov. 27:23).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400" b="1" dirty="0"/>
              <a:t>Make them feel special (Certificates &amp; cards).</a:t>
            </a:r>
          </a:p>
          <a:p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SG" sz="3200" b="1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8941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31640" y="2348880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Developing Mature Members (2 Cor. 13:9)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6694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454076" y="405093"/>
            <a:ext cx="8019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Growth Begins with Commitment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393" y="1700808"/>
            <a:ext cx="752321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2913" indent="-442913"/>
            <a:r>
              <a:rPr lang="en-US" sz="2800" b="1" dirty="0">
                <a:latin typeface="Century Gothic" pitchFamily="34" charset="0"/>
              </a:rPr>
              <a:t>1. 	We become what we </a:t>
            </a:r>
            <a:r>
              <a:rPr lang="en-US" sz="2800" b="1" u="sng" dirty="0">
                <a:latin typeface="Century Gothic" pitchFamily="34" charset="0"/>
              </a:rPr>
              <a:t>are committed to</a:t>
            </a:r>
            <a:r>
              <a:rPr lang="en-US" sz="2800" b="1" dirty="0">
                <a:latin typeface="Century Gothic" pitchFamily="34" charset="0"/>
              </a:rPr>
              <a:t>.</a:t>
            </a:r>
          </a:p>
          <a:p>
            <a:pPr marL="442913" indent="-442913"/>
            <a:endParaRPr lang="en-US" sz="2800" b="1" dirty="0">
              <a:latin typeface="Century Gothic" pitchFamily="34" charset="0"/>
            </a:endParaRPr>
          </a:p>
          <a:p>
            <a:pPr marL="442913" indent="-442913"/>
            <a:r>
              <a:rPr lang="en-US" sz="2800" b="1" dirty="0">
                <a:latin typeface="Century Gothic" pitchFamily="34" charset="0"/>
              </a:rPr>
              <a:t>2. 	Every church is </a:t>
            </a:r>
            <a:r>
              <a:rPr lang="en-US" sz="2800" b="1" u="sng" dirty="0">
                <a:latin typeface="Century Gothic" pitchFamily="34" charset="0"/>
              </a:rPr>
              <a:t>known</a:t>
            </a:r>
            <a:r>
              <a:rPr lang="en-US" sz="2800" b="1" dirty="0">
                <a:latin typeface="Century Gothic" pitchFamily="34" charset="0"/>
              </a:rPr>
              <a:t> by what it is</a:t>
            </a:r>
          </a:p>
          <a:p>
            <a:pPr marL="442913" indent="-442913"/>
            <a:r>
              <a:rPr lang="en-US" sz="2800" b="1" dirty="0">
                <a:latin typeface="Century Gothic" pitchFamily="34" charset="0"/>
              </a:rPr>
              <a:t>	committed to (1 Thess. 1:8)</a:t>
            </a:r>
          </a:p>
          <a:p>
            <a:pPr marL="442913" indent="-442913"/>
            <a:endParaRPr lang="en-US" sz="2800" b="1" dirty="0">
              <a:latin typeface="Century Gothic" pitchFamily="34" charset="0"/>
            </a:endParaRPr>
          </a:p>
          <a:p>
            <a:pPr marL="442913" indent="-442913"/>
            <a:r>
              <a:rPr lang="en-US" sz="2800" b="1" dirty="0">
                <a:latin typeface="Century Gothic" pitchFamily="34" charset="0"/>
              </a:rPr>
              <a:t>3. 	You must </a:t>
            </a:r>
            <a:r>
              <a:rPr lang="en-US" sz="2800" b="1" u="sng" dirty="0">
                <a:latin typeface="Century Gothic" pitchFamily="34" charset="0"/>
              </a:rPr>
              <a:t>ask for commitment</a:t>
            </a:r>
            <a:r>
              <a:rPr lang="en-US" sz="2800" b="1" dirty="0">
                <a:latin typeface="Century Gothic" pitchFamily="34" charset="0"/>
              </a:rPr>
              <a:t> or you</a:t>
            </a:r>
          </a:p>
          <a:p>
            <a:pPr marL="442913" indent="-442913"/>
            <a:r>
              <a:rPr lang="en-US" sz="2800" b="1" dirty="0">
                <a:latin typeface="Century Gothic" pitchFamily="34" charset="0"/>
              </a:rPr>
              <a:t>    	won’t get it!</a:t>
            </a:r>
          </a:p>
          <a:p>
            <a:endParaRPr lang="en-US" sz="2800" b="1" dirty="0">
              <a:solidFill>
                <a:schemeClr val="bg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03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565378" y="235967"/>
            <a:ext cx="8019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Growth Begins with Commitment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378" y="1484784"/>
            <a:ext cx="8327102" cy="46805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442913" indent="-442913">
              <a:spcBef>
                <a:spcPts val="1200"/>
              </a:spcBef>
            </a:pPr>
            <a:r>
              <a:rPr lang="en-US" sz="3200" b="1" dirty="0"/>
              <a:t>4. 	The greater the commitment you ask for, 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    	</a:t>
            </a:r>
            <a:r>
              <a:rPr lang="en-US" sz="3200" b="1" u="sng" dirty="0"/>
              <a:t>the greater the response</a:t>
            </a:r>
            <a:r>
              <a:rPr lang="en-US" sz="3200" b="1" dirty="0"/>
              <a:t> (Luke 14:33).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5. 	If your church doesn’t ask for commitment,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    	</a:t>
            </a:r>
            <a:r>
              <a:rPr lang="en-US" sz="3200" b="1" u="sng" dirty="0"/>
              <a:t>others will</a:t>
            </a:r>
            <a:r>
              <a:rPr lang="en-US" sz="3200" b="1" dirty="0"/>
              <a:t>. 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6. 	People want to be committed to something 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    	that </a:t>
            </a:r>
            <a:r>
              <a:rPr lang="en-US" sz="3200" b="1" u="sng" dirty="0"/>
              <a:t>gives their lives meaning</a:t>
            </a:r>
            <a:r>
              <a:rPr lang="en-US" sz="3200" b="1" dirty="0"/>
              <a:t>.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7. 	Build </a:t>
            </a:r>
            <a:r>
              <a:rPr lang="en-US" sz="3200" b="1" u="sng" dirty="0"/>
              <a:t>on</a:t>
            </a:r>
            <a:r>
              <a:rPr lang="en-US" sz="3200" b="1" dirty="0"/>
              <a:t> commitment, rather than </a:t>
            </a:r>
            <a:r>
              <a:rPr lang="en-US" sz="3200" b="1" u="sng" dirty="0"/>
              <a:t>towards</a:t>
            </a:r>
            <a:r>
              <a:rPr lang="en-US" sz="3200" b="1" dirty="0"/>
              <a:t> it.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62764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404664"/>
            <a:ext cx="4877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Growth is a Process 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588" y="2060848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Decide on </a:t>
            </a:r>
            <a:r>
              <a:rPr lang="en-US" sz="3200" b="1" u="sng" dirty="0"/>
              <a:t>Priorities</a:t>
            </a:r>
            <a:r>
              <a:rPr lang="en-US" sz="3200" b="1" dirty="0"/>
              <a:t>  (to know and be).</a:t>
            </a:r>
          </a:p>
          <a:p>
            <a:endParaRPr lang="en-US" sz="3200" b="1" dirty="0"/>
          </a:p>
          <a:p>
            <a:r>
              <a:rPr lang="en-US" sz="3200" b="1" dirty="0"/>
              <a:t>2. Design a </a:t>
            </a:r>
            <a:r>
              <a:rPr lang="en-US" sz="3200" b="1" u="sng" dirty="0"/>
              <a:t>Plan </a:t>
            </a:r>
            <a:r>
              <a:rPr lang="en-US" sz="3200" b="1" dirty="0"/>
              <a:t> with growth steps.</a:t>
            </a:r>
          </a:p>
          <a:p>
            <a:endParaRPr lang="en-US" sz="3200" b="1" dirty="0"/>
          </a:p>
          <a:p>
            <a:r>
              <a:rPr lang="en-US" sz="3200" b="1" dirty="0"/>
              <a:t>3. Develop your </a:t>
            </a:r>
            <a:r>
              <a:rPr lang="en-US" sz="3200" b="1" u="sng" dirty="0"/>
              <a:t>Program</a:t>
            </a:r>
            <a:r>
              <a:rPr lang="en-US" sz="3200" b="1" dirty="0"/>
              <a:t> with options.</a:t>
            </a:r>
            <a:endParaRPr lang="en-SG" sz="3200" b="1" dirty="0"/>
          </a:p>
        </p:txBody>
      </p:sp>
    </p:spTree>
    <p:extLst>
      <p:ext uri="{BB962C8B-B14F-4D97-AF65-F5344CB8AC3E}">
        <p14:creationId xmlns:p14="http://schemas.microsoft.com/office/powerpoint/2010/main" val="1927234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06112013120747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8" t="4553" b="5107"/>
          <a:stretch/>
        </p:blipFill>
        <p:spPr bwMode="auto">
          <a:xfrm rot="16200000">
            <a:off x="1639834" y="-690745"/>
            <a:ext cx="6182942" cy="82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842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06112013120807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10804" r="27114" b="26210"/>
          <a:stretch/>
        </p:blipFill>
        <p:spPr bwMode="auto">
          <a:xfrm rot="16200000">
            <a:off x="1158981" y="-1127024"/>
            <a:ext cx="6826044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74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BPC-AV\Desktop\GSF_Notes\FXscan160413-2-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76388" r="4358" b="3866"/>
          <a:stretch/>
        </p:blipFill>
        <p:spPr bwMode="auto">
          <a:xfrm>
            <a:off x="-180528" y="1268760"/>
            <a:ext cx="9631360" cy="319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17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332656"/>
            <a:ext cx="67049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Growth involves developing</a:t>
            </a:r>
          </a:p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spiritual habits.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966" y="2060848"/>
            <a:ext cx="7571482" cy="329320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400" b="1" dirty="0">
                <a:latin typeface="Century Gothic" pitchFamily="34" charset="0"/>
              </a:rPr>
              <a:t>3 Most important Spiritual Habits</a:t>
            </a:r>
          </a:p>
          <a:p>
            <a:endParaRPr lang="en-US" sz="3400" b="1" dirty="0">
              <a:latin typeface="Century Gothic" pitchFamily="34" charset="0"/>
            </a:endParaRPr>
          </a:p>
          <a:p>
            <a:pPr marL="360363">
              <a:spcBef>
                <a:spcPts val="1200"/>
              </a:spcBef>
            </a:pPr>
            <a:r>
              <a:rPr lang="en-US" sz="2800" b="1" dirty="0"/>
              <a:t>1. A daily </a:t>
            </a:r>
            <a:r>
              <a:rPr lang="en-US" sz="2800" b="1" u="sng" dirty="0"/>
              <a:t>time with God (Mark 1:35)</a:t>
            </a:r>
          </a:p>
          <a:p>
            <a:pPr marL="360363">
              <a:spcBef>
                <a:spcPts val="1200"/>
              </a:spcBef>
            </a:pPr>
            <a:r>
              <a:rPr lang="en-US" sz="2800" b="1" dirty="0"/>
              <a:t>2. A weekly </a:t>
            </a:r>
            <a:r>
              <a:rPr lang="en-US" sz="2800" b="1" u="sng" dirty="0"/>
              <a:t>tithe to God (1 Cor. 16:2)</a:t>
            </a:r>
          </a:p>
          <a:p>
            <a:pPr marL="360363">
              <a:spcBef>
                <a:spcPts val="1200"/>
              </a:spcBef>
            </a:pPr>
            <a:r>
              <a:rPr lang="en-US" sz="2800" b="1" dirty="0"/>
              <a:t>3. A Committed </a:t>
            </a:r>
            <a:r>
              <a:rPr lang="en-US" sz="2800" b="1" u="sng" dirty="0"/>
              <a:t>team for God (Heb. 10:25)</a:t>
            </a:r>
            <a:r>
              <a:rPr lang="en-US" sz="2800" b="1" dirty="0"/>
              <a:t> 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708497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dirty="0"/>
              <a:t> </a:t>
            </a:r>
          </a:p>
        </p:txBody>
      </p:sp>
      <p:pic>
        <p:nvPicPr>
          <p:cNvPr id="13314" name="Picture 2" descr="C:\Users\SBPC-AV\Desktop\GSF_Notes\FXscan160413-2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2" r="50000"/>
          <a:stretch/>
        </p:blipFill>
        <p:spPr bwMode="auto">
          <a:xfrm rot="5400000">
            <a:off x="444223" y="-1607278"/>
            <a:ext cx="7186810" cy="915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0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181294" y="260648"/>
            <a:ext cx="6565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 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Great Commandment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959" y="1626766"/>
            <a:ext cx="79744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“</a:t>
            </a:r>
            <a:r>
              <a:rPr lang="en-US" sz="2800" b="1" u="sng" dirty="0">
                <a:solidFill>
                  <a:srgbClr val="FF0000"/>
                </a:solidFill>
              </a:rPr>
              <a:t>Love the Lord Your God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with all your heart…soul…</a:t>
            </a:r>
          </a:p>
          <a:p>
            <a:r>
              <a:rPr lang="en-US" sz="2800" b="1" dirty="0"/>
              <a:t>…and mind. This is the first and greatest </a:t>
            </a:r>
          </a:p>
          <a:p>
            <a:r>
              <a:rPr lang="en-US" sz="2800" b="1" dirty="0"/>
              <a:t> commandment. </a:t>
            </a:r>
          </a:p>
          <a:p>
            <a:endParaRPr lang="en-US" sz="2800" b="1" dirty="0"/>
          </a:p>
          <a:p>
            <a:r>
              <a:rPr lang="en-US" sz="2800" b="1" dirty="0"/>
              <a:t>And the second is like it: </a:t>
            </a:r>
            <a:r>
              <a:rPr lang="en-US" sz="2800" b="1" u="sng" dirty="0">
                <a:solidFill>
                  <a:srgbClr val="FF0000"/>
                </a:solidFill>
              </a:rPr>
              <a:t>Love Your </a:t>
            </a:r>
            <a:r>
              <a:rPr lang="en-US" sz="2800" b="1" u="sng" dirty="0" err="1">
                <a:solidFill>
                  <a:srgbClr val="FF0000"/>
                </a:solidFill>
              </a:rPr>
              <a:t>Neighbour</a:t>
            </a:r>
            <a:r>
              <a:rPr lang="en-US" sz="2800" b="1" u="sng" dirty="0">
                <a:solidFill>
                  <a:srgbClr val="FF0000"/>
                </a:solidFill>
              </a:rPr>
              <a:t> as yourself</a:t>
            </a:r>
            <a:r>
              <a:rPr lang="en-US" sz="2800" b="1" dirty="0">
                <a:solidFill>
                  <a:schemeClr val="bg2"/>
                </a:solidFill>
              </a:rPr>
              <a:t>. </a:t>
            </a:r>
            <a:r>
              <a:rPr lang="en-US" sz="2800" b="1" dirty="0"/>
              <a:t>All the Law and Prophets hang on these two commandments”</a:t>
            </a:r>
          </a:p>
          <a:p>
            <a:r>
              <a:rPr lang="en-US" sz="2800" b="1" dirty="0"/>
              <a:t>                                                      Matthew 22:36-40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955786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SG" dirty="0"/>
          </a:p>
        </p:txBody>
      </p:sp>
      <p:pic>
        <p:nvPicPr>
          <p:cNvPr id="13314" name="Picture 2" descr="C:\Users\SBPC-AV\Desktop\GSF_Notes\FXscan160413-2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2" t="54952" r="12801" b="5307"/>
          <a:stretch/>
        </p:blipFill>
        <p:spPr bwMode="auto">
          <a:xfrm rot="5400000">
            <a:off x="1782708" y="-680370"/>
            <a:ext cx="5615553" cy="83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400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763688" y="2242319"/>
            <a:ext cx="59020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Growth is stimulated by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Relationships </a:t>
            </a:r>
          </a:p>
        </p:txBody>
      </p:sp>
    </p:spTree>
    <p:extLst>
      <p:ext uri="{BB962C8B-B14F-4D97-AF65-F5344CB8AC3E}">
        <p14:creationId xmlns:p14="http://schemas.microsoft.com/office/powerpoint/2010/main" val="1693674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D0726-B3EB-4BC0-801D-8FFF667C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493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F01163-1AF9-464E-8AB2-8E774278F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5150"/>
            <a:ext cx="7697274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41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B11B3-E8A7-4598-92B3-4C664BDF3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743483" cy="66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07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3688" y="2348880"/>
            <a:ext cx="6787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Purpose Driven Small Groups (Acts 20:20)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66944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91264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SG" sz="4400" b="1" u="sng" dirty="0">
                <a:solidFill>
                  <a:srgbClr val="FF0000"/>
                </a:solidFill>
              </a:rPr>
              <a:t>GROWING LARGER AND SMALLER</a:t>
            </a:r>
          </a:p>
          <a:p>
            <a:pPr marL="0" indent="0" algn="ctr">
              <a:buNone/>
            </a:pPr>
            <a:endParaRPr lang="en-SG" sz="2800" b="1" u="sng" dirty="0">
              <a:solidFill>
                <a:srgbClr val="FF0000"/>
              </a:solidFill>
            </a:endParaRPr>
          </a:p>
          <a:p>
            <a:pPr marL="1347788" indent="-514350">
              <a:spcBef>
                <a:spcPts val="1200"/>
              </a:spcBef>
              <a:buAutoNum type="arabicPeriod"/>
            </a:pPr>
            <a:r>
              <a:rPr lang="en-SG" sz="2800" b="1" dirty="0"/>
              <a:t>Grow warmer through fellowship</a:t>
            </a:r>
          </a:p>
          <a:p>
            <a:pPr marL="1347788" indent="-514350">
              <a:spcBef>
                <a:spcPts val="1200"/>
              </a:spcBef>
              <a:buAutoNum type="arabicPeriod"/>
            </a:pPr>
            <a:r>
              <a:rPr lang="en-SG" sz="2800" b="1" dirty="0"/>
              <a:t>Grow deeper through equipping. </a:t>
            </a:r>
          </a:p>
          <a:p>
            <a:pPr marL="1347788" indent="-514350">
              <a:spcBef>
                <a:spcPts val="1200"/>
              </a:spcBef>
              <a:buAutoNum type="arabicPeriod"/>
            </a:pPr>
            <a:r>
              <a:rPr lang="en-SG" sz="2800" b="1" dirty="0"/>
              <a:t>Grow stronger through worship.</a:t>
            </a:r>
          </a:p>
          <a:p>
            <a:pPr marL="1347788" indent="-514350">
              <a:spcBef>
                <a:spcPts val="1200"/>
              </a:spcBef>
              <a:buAutoNum type="arabicPeriod"/>
            </a:pPr>
            <a:r>
              <a:rPr lang="en-SG" sz="2800" b="1" dirty="0"/>
              <a:t>Grow broader through ministry.</a:t>
            </a:r>
          </a:p>
          <a:p>
            <a:pPr marL="1347788" indent="-514350">
              <a:spcBef>
                <a:spcPts val="1200"/>
              </a:spcBef>
              <a:buAutoNum type="arabicPeriod"/>
            </a:pPr>
            <a:r>
              <a:rPr lang="en-SG" sz="2800" b="1" dirty="0"/>
              <a:t>Grow larger through evangelism.</a:t>
            </a:r>
          </a:p>
          <a:p>
            <a:pPr marL="0" indent="0">
              <a:buNone/>
            </a:pPr>
            <a:endParaRPr lang="en-SG" sz="2800" dirty="0"/>
          </a:p>
          <a:p>
            <a:pPr marL="0" indent="0" algn="ctr">
              <a:buNone/>
            </a:pPr>
            <a:r>
              <a:rPr lang="en-SG" sz="2800" b="1" i="1" u="sng" dirty="0">
                <a:solidFill>
                  <a:srgbClr val="FF0000"/>
                </a:solidFill>
              </a:rPr>
              <a:t>SMALL HOME GROUPS -</a:t>
            </a:r>
          </a:p>
          <a:p>
            <a:pPr marL="0" indent="0" algn="ctr">
              <a:buNone/>
            </a:pPr>
            <a:r>
              <a:rPr lang="en-SG" sz="2800" b="1" i="1" u="sng" dirty="0">
                <a:solidFill>
                  <a:srgbClr val="FF0000"/>
                </a:solidFill>
              </a:rPr>
              <a:t>WHERE EVERONE KNOWS MY NAME</a:t>
            </a:r>
          </a:p>
        </p:txBody>
      </p:sp>
    </p:spTree>
    <p:extLst>
      <p:ext uri="{BB962C8B-B14F-4D97-AF65-F5344CB8AC3E}">
        <p14:creationId xmlns:p14="http://schemas.microsoft.com/office/powerpoint/2010/main" val="669474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872716"/>
            <a:ext cx="8363272" cy="511256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SG" b="1" dirty="0"/>
              <a:t>(Act 2:42-47)  And they </a:t>
            </a:r>
            <a:r>
              <a:rPr lang="en-SG" b="1" u="sng" dirty="0">
                <a:solidFill>
                  <a:srgbClr val="FF0000"/>
                </a:solidFill>
              </a:rPr>
              <a:t>continued </a:t>
            </a:r>
            <a:r>
              <a:rPr lang="en-SG" b="1" u="sng" dirty="0" err="1">
                <a:solidFill>
                  <a:srgbClr val="FF0000"/>
                </a:solidFill>
              </a:rPr>
              <a:t>stedfastly</a:t>
            </a:r>
            <a:r>
              <a:rPr lang="en-SG" b="1" u="sng" dirty="0">
                <a:solidFill>
                  <a:srgbClr val="FF0000"/>
                </a:solidFill>
              </a:rPr>
              <a:t> in the apostles' doctrine and fellowship, and in breaking of bread, and in prayers</a:t>
            </a:r>
            <a:r>
              <a:rPr lang="en-SG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SG" b="1" dirty="0"/>
              <a:t>And fear came upon every soul: and many wonders and signs were done by the apostles.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SG" b="1" dirty="0"/>
              <a:t>And all that believed were together, and had all things common;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SG" b="1" dirty="0"/>
              <a:t>And </a:t>
            </a:r>
            <a:r>
              <a:rPr lang="en-SG" b="1" u="sng" dirty="0">
                <a:solidFill>
                  <a:srgbClr val="0070C0"/>
                </a:solidFill>
              </a:rPr>
              <a:t>sold their possessions and goods, and parted them to all </a:t>
            </a:r>
            <a:r>
              <a:rPr lang="en-SG" b="1" i="1" u="sng" dirty="0">
                <a:solidFill>
                  <a:srgbClr val="0070C0"/>
                </a:solidFill>
              </a:rPr>
              <a:t>men,</a:t>
            </a:r>
            <a:r>
              <a:rPr lang="en-SG" b="1" u="sng" dirty="0">
                <a:solidFill>
                  <a:srgbClr val="0070C0"/>
                </a:solidFill>
              </a:rPr>
              <a:t> as every man had need</a:t>
            </a:r>
            <a:r>
              <a:rPr lang="en-SG" b="1" dirty="0"/>
              <a:t>.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400475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48780"/>
            <a:ext cx="8229600" cy="396044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SG" b="1" dirty="0"/>
              <a:t>And they, </a:t>
            </a:r>
            <a:r>
              <a:rPr lang="en-SG" b="1" u="sng" dirty="0">
                <a:solidFill>
                  <a:srgbClr val="FF0000"/>
                </a:solidFill>
              </a:rPr>
              <a:t>continuing daily with one accord in the temple, and breaking bread from house to house</a:t>
            </a:r>
            <a:r>
              <a:rPr lang="en-SG" b="1" dirty="0"/>
              <a:t>, did eat their meat with gladness and singleness of heart,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SG" b="1" dirty="0"/>
              <a:t>Praising God, and having favour with all the people. And </a:t>
            </a:r>
            <a:r>
              <a:rPr lang="en-SG" b="1" u="sng" dirty="0">
                <a:solidFill>
                  <a:srgbClr val="FF0000"/>
                </a:solidFill>
              </a:rPr>
              <a:t>the Lord added to the church daily such as should be saved</a:t>
            </a:r>
            <a:r>
              <a:rPr lang="en-SG" b="1" dirty="0">
                <a:solidFill>
                  <a:srgbClr val="FF0000"/>
                </a:solidFill>
              </a:rPr>
              <a:t>.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763162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76672"/>
            <a:ext cx="7639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What did the Home Groups Do?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1844824"/>
            <a:ext cx="669674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b="1" dirty="0"/>
              <a:t>Growing Spiritually and deeper </a:t>
            </a:r>
          </a:p>
          <a:p>
            <a:pPr marL="514350" indent="-514350">
              <a:spcBef>
                <a:spcPts val="1200"/>
              </a:spcBef>
              <a:buAutoNum type="arabicPeriod" startAt="2"/>
            </a:pPr>
            <a:r>
              <a:rPr lang="en-US" sz="2800" b="1" dirty="0"/>
              <a:t>Fellowshipped with encouragement</a:t>
            </a:r>
          </a:p>
          <a:p>
            <a:pPr marL="514350" indent="-514350">
              <a:spcBef>
                <a:spcPts val="1200"/>
              </a:spcBef>
              <a:buAutoNum type="arabicPeriod" startAt="2"/>
            </a:pPr>
            <a:r>
              <a:rPr lang="en-US" sz="2800" b="1" dirty="0"/>
              <a:t>Worshipped with exaltation</a:t>
            </a:r>
          </a:p>
          <a:p>
            <a:pPr marL="514350" indent="-514350">
              <a:spcBef>
                <a:spcPts val="1200"/>
              </a:spcBef>
              <a:buAutoNum type="arabicPeriod" startAt="4"/>
            </a:pPr>
            <a:r>
              <a:rPr lang="en-US" sz="2800" b="1" dirty="0"/>
              <a:t>Ministered with practical service</a:t>
            </a:r>
          </a:p>
          <a:p>
            <a:pPr marL="514350" indent="-514350">
              <a:spcBef>
                <a:spcPts val="1200"/>
              </a:spcBef>
              <a:buAutoNum type="arabicPeriod" startAt="4"/>
            </a:pPr>
            <a:r>
              <a:rPr lang="en-US" sz="2800" b="1" dirty="0"/>
              <a:t>Witnessing to fulfil mission</a:t>
            </a:r>
          </a:p>
          <a:p>
            <a:r>
              <a:rPr lang="en-US" sz="3400" b="1" dirty="0">
                <a:latin typeface="Century Gothic" pitchFamily="34" charset="0"/>
              </a:rPr>
              <a:t> </a:t>
            </a:r>
            <a:endParaRPr lang="en-SG" sz="3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05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260648"/>
            <a:ext cx="6648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Grouping People by Affinity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7922" y="1626766"/>
            <a:ext cx="4462697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Common Culture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Common Location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Common Calendar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Common Concern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Common Ministry Project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Common Crisis-Support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333582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916832"/>
            <a:ext cx="7776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“</a:t>
            </a:r>
            <a:r>
              <a:rPr lang="en-US" sz="2800" b="1" u="sng" dirty="0">
                <a:solidFill>
                  <a:srgbClr val="FF0000"/>
                </a:solidFill>
              </a:rPr>
              <a:t>Go and make Disciples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of all nations, </a:t>
            </a:r>
            <a:r>
              <a:rPr lang="en-US" sz="2800" b="1" u="sng" dirty="0">
                <a:solidFill>
                  <a:srgbClr val="FF0000"/>
                </a:solidFill>
              </a:rPr>
              <a:t>Baptizing them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dirty="0"/>
              <a:t>in the name of the Father and of the Son and of the Holy Spirit, and </a:t>
            </a:r>
            <a:r>
              <a:rPr lang="en-US" sz="2800" b="1" u="sng" dirty="0">
                <a:solidFill>
                  <a:srgbClr val="FF0000"/>
                </a:solidFill>
              </a:rPr>
              <a:t>Teaching them to do everything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dirty="0"/>
              <a:t>I have commanded you.” </a:t>
            </a:r>
          </a:p>
          <a:p>
            <a:r>
              <a:rPr lang="en-US" sz="2800" dirty="0"/>
              <a:t>                                                         </a:t>
            </a:r>
            <a:r>
              <a:rPr lang="en-US" sz="2800" b="1" dirty="0"/>
              <a:t>Matthew 28:19-20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1316" y="332656"/>
            <a:ext cx="5461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Great Commission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9500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2915775" y="234232"/>
            <a:ext cx="3096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Benefits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340768"/>
            <a:ext cx="7739069" cy="51125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/>
              <a:t>1. I’ll feel like a real part of </a:t>
            </a:r>
            <a:r>
              <a:rPr lang="en-US" sz="3200" b="1" u="sng" dirty="0"/>
              <a:t>Church family</a:t>
            </a:r>
            <a:r>
              <a:rPr lang="en-US" sz="32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2. I’ll understand </a:t>
            </a:r>
            <a:r>
              <a:rPr lang="en-US" sz="3200" b="1" u="sng" dirty="0"/>
              <a:t>God’s Word</a:t>
            </a:r>
            <a:r>
              <a:rPr lang="en-US" sz="3200" b="1" dirty="0"/>
              <a:t> better.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3. I’ll receive the </a:t>
            </a:r>
            <a:r>
              <a:rPr lang="en-US" sz="3200" b="1" u="sng" dirty="0"/>
              <a:t>accountability</a:t>
            </a:r>
            <a:r>
              <a:rPr lang="en-US" sz="3200" b="1" dirty="0"/>
              <a:t> I need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    to Grow.</a:t>
            </a:r>
          </a:p>
          <a:p>
            <a:pPr marL="360363" indent="-360363">
              <a:spcBef>
                <a:spcPts val="1200"/>
              </a:spcBef>
            </a:pPr>
            <a:r>
              <a:rPr lang="en-US" sz="3200" b="1" dirty="0"/>
              <a:t>4. I’ll be able to handle stress better with support.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5. It’s a safe place to develop Gifts.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6. It is a natural relaxed way to share Faith.</a:t>
            </a:r>
            <a:endParaRPr lang="en-SG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11452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580" y="2564904"/>
            <a:ext cx="75608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It does not matter which one you use as </a:t>
            </a:r>
          </a:p>
          <a:p>
            <a:r>
              <a:rPr lang="en-US" sz="3400" b="1" dirty="0"/>
              <a:t>long as you get people into a </a:t>
            </a:r>
            <a:r>
              <a:rPr lang="en-US" sz="3400" b="1" u="sng" dirty="0"/>
              <a:t>heart to heart relationship</a:t>
            </a:r>
            <a:r>
              <a:rPr lang="en-US" sz="3400" b="1" dirty="0"/>
              <a:t> with God’s Word and one another!</a:t>
            </a:r>
            <a:endParaRPr lang="en-SG" sz="3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260648"/>
            <a:ext cx="61280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Small Groups and Sunday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School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5865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580" y="2636912"/>
            <a:ext cx="756084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Both Small Groups an Sunday School are</a:t>
            </a:r>
          </a:p>
          <a:p>
            <a:r>
              <a:rPr lang="en-US" sz="3400" b="1" u="sng" dirty="0"/>
              <a:t>Leader’s factory</a:t>
            </a:r>
            <a:r>
              <a:rPr lang="en-US" sz="3400" b="1" dirty="0"/>
              <a:t>.</a:t>
            </a:r>
          </a:p>
          <a:p>
            <a:endParaRPr lang="en-US" sz="3400" b="1" u="sng" dirty="0"/>
          </a:p>
          <a:p>
            <a:r>
              <a:rPr lang="en-US" sz="3400" b="1" dirty="0"/>
              <a:t>   The Secret: </a:t>
            </a:r>
            <a:r>
              <a:rPr lang="en-US" sz="3400" b="1" u="sng" dirty="0"/>
              <a:t>Rotate</a:t>
            </a:r>
            <a:r>
              <a:rPr lang="en-US" sz="3400" b="1" dirty="0"/>
              <a:t> the Leadership in    </a:t>
            </a:r>
          </a:p>
          <a:p>
            <a:r>
              <a:rPr lang="en-US" sz="3400" b="1" dirty="0"/>
              <a:t>                        every Group!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1640" y="404664"/>
            <a:ext cx="61280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Small Groups and Sunday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School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24248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2276872"/>
            <a:ext cx="7560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/>
              <a:t>Advantages of Sunday School:</a:t>
            </a:r>
          </a:p>
          <a:p>
            <a:pPr marL="442913"/>
            <a:endParaRPr lang="en-US" sz="3400" b="1" dirty="0"/>
          </a:p>
          <a:p>
            <a:pPr marL="534988"/>
            <a:r>
              <a:rPr lang="en-US" sz="3200" b="1" dirty="0"/>
              <a:t>1. Convenient time</a:t>
            </a:r>
          </a:p>
          <a:p>
            <a:pPr marL="534988"/>
            <a:endParaRPr lang="en-US" sz="3200" b="1" dirty="0"/>
          </a:p>
          <a:p>
            <a:pPr marL="534988"/>
            <a:r>
              <a:rPr lang="en-US" sz="3200" b="1" dirty="0"/>
              <a:t>2. Convenient Place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648" y="332656"/>
            <a:ext cx="61280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Small Groups and Sunday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School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19479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579" y="2060848"/>
            <a:ext cx="75608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/>
              <a:t>Disadvantages of Sunday School:</a:t>
            </a:r>
          </a:p>
          <a:p>
            <a:pPr>
              <a:spcBef>
                <a:spcPts val="1200"/>
              </a:spcBef>
            </a:pPr>
            <a:r>
              <a:rPr lang="en-US" sz="3400" b="1" dirty="0"/>
              <a:t>       </a:t>
            </a:r>
            <a:r>
              <a:rPr lang="en-US" sz="2800" b="1" dirty="0"/>
              <a:t>1. You must </a:t>
            </a:r>
            <a:r>
              <a:rPr lang="en-US" sz="2800" b="1" u="sng" dirty="0"/>
              <a:t>Start or Stop on time</a:t>
            </a:r>
          </a:p>
          <a:p>
            <a:pPr>
              <a:spcBef>
                <a:spcPts val="1200"/>
              </a:spcBef>
            </a:pPr>
            <a:r>
              <a:rPr lang="en-US" sz="2800" b="1" dirty="0"/>
              <a:t>        2. It uses up </a:t>
            </a:r>
            <a:r>
              <a:rPr lang="en-US" sz="2800" b="1" u="sng" dirty="0"/>
              <a:t>facility space</a:t>
            </a:r>
          </a:p>
          <a:p>
            <a:pPr>
              <a:spcBef>
                <a:spcPts val="1200"/>
              </a:spcBef>
            </a:pPr>
            <a:r>
              <a:rPr lang="en-US" sz="2800" b="1" dirty="0"/>
              <a:t>        3. Some people will not bring </a:t>
            </a:r>
            <a:r>
              <a:rPr lang="en-US" sz="2800" b="1" u="sng" dirty="0"/>
              <a:t>Unbelievers</a:t>
            </a:r>
            <a:r>
              <a:rPr lang="en-US" sz="2800" b="1" dirty="0"/>
              <a:t> </a:t>
            </a:r>
            <a:endParaRPr lang="en-US" sz="3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07987" y="332656"/>
            <a:ext cx="61280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Small Groups and Sunday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School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64305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9538" y="1628800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/>
              <a:t>1. You can have longer time to achieve purposes</a:t>
            </a:r>
          </a:p>
          <a:p>
            <a:pPr>
              <a:spcBef>
                <a:spcPts val="1200"/>
              </a:spcBef>
            </a:pPr>
            <a:r>
              <a:rPr lang="en-US" sz="2800" b="1" dirty="0"/>
              <a:t> 2. It has a more intimate, relaxed atmosphere</a:t>
            </a:r>
          </a:p>
          <a:p>
            <a:pPr>
              <a:spcBef>
                <a:spcPts val="1200"/>
              </a:spcBef>
            </a:pPr>
            <a:r>
              <a:rPr lang="en-US" sz="2800" b="1" dirty="0"/>
              <a:t> 3. They are infinitely Expandable</a:t>
            </a:r>
          </a:p>
          <a:p>
            <a:pPr>
              <a:spcBef>
                <a:spcPts val="1200"/>
              </a:spcBef>
            </a:pPr>
            <a:r>
              <a:rPr lang="en-US" sz="2800" b="1" dirty="0"/>
              <a:t> 4. They are geographically Unlimited</a:t>
            </a:r>
          </a:p>
          <a:p>
            <a:pPr>
              <a:spcBef>
                <a:spcPts val="1200"/>
              </a:spcBef>
            </a:pPr>
            <a:r>
              <a:rPr lang="en-US" sz="2800" b="1" dirty="0"/>
              <a:t> 5. They are good Stewardship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608" y="260648"/>
            <a:ext cx="6853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Advantages of Home Groups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2482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916832"/>
            <a:ext cx="756084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>
              <a:spcBef>
                <a:spcPts val="1200"/>
              </a:spcBef>
            </a:pPr>
            <a:r>
              <a:rPr lang="en-US" sz="3200" b="1" dirty="0"/>
              <a:t>1. Options in Schedule</a:t>
            </a:r>
          </a:p>
          <a:p>
            <a:pPr marL="360363">
              <a:spcBef>
                <a:spcPts val="1200"/>
              </a:spcBef>
            </a:pPr>
            <a:r>
              <a:rPr lang="en-US" sz="3200" b="1" dirty="0"/>
              <a:t>2. Options in Study Topics</a:t>
            </a:r>
          </a:p>
          <a:p>
            <a:pPr marL="360363">
              <a:spcBef>
                <a:spcPts val="1200"/>
              </a:spcBef>
            </a:pPr>
            <a:r>
              <a:rPr lang="en-US" sz="3200" b="1" dirty="0"/>
              <a:t>3. Options in Location</a:t>
            </a:r>
          </a:p>
          <a:p>
            <a:pPr marL="360363">
              <a:spcBef>
                <a:spcPts val="1200"/>
              </a:spcBef>
            </a:pPr>
            <a:r>
              <a:rPr lang="en-US" sz="3200" b="1" dirty="0"/>
              <a:t>4. A constant supply of Leaders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1831" y="476672"/>
            <a:ext cx="4882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What you will need: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7905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01036E-F7B6-497E-81EE-EDDD467F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0"/>
            <a:ext cx="604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948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580" y="1772816"/>
            <a:ext cx="75608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/>
              <a:t>1. Every member deserves </a:t>
            </a:r>
            <a:r>
              <a:rPr lang="en-US" sz="3200" b="1" u="sng" dirty="0"/>
              <a:t>Personal care</a:t>
            </a:r>
            <a:r>
              <a:rPr lang="en-US" sz="3200" b="1" dirty="0"/>
              <a:t> 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2. The best place to provide it is through      </a:t>
            </a:r>
            <a:r>
              <a:rPr lang="en-US" sz="3200" b="1" u="sng" dirty="0"/>
              <a:t>small groups</a:t>
            </a:r>
            <a:endParaRPr lang="en-US" sz="3200" b="1" dirty="0"/>
          </a:p>
          <a:p>
            <a:pPr>
              <a:spcBef>
                <a:spcPts val="1200"/>
              </a:spcBef>
            </a:pPr>
            <a:r>
              <a:rPr lang="en-US" sz="3200" b="1" dirty="0"/>
              <a:t>3. Every group deserves a </a:t>
            </a:r>
            <a:r>
              <a:rPr lang="en-US" sz="3200" b="1" u="sng" dirty="0"/>
              <a:t>Shepherd who </a:t>
            </a:r>
          </a:p>
          <a:p>
            <a:pPr>
              <a:spcBef>
                <a:spcPts val="1200"/>
              </a:spcBef>
            </a:pPr>
            <a:r>
              <a:rPr lang="en-US" sz="3200" b="1" dirty="0"/>
              <a:t>    </a:t>
            </a:r>
            <a:r>
              <a:rPr lang="en-US" sz="3200" b="1" u="sng" dirty="0"/>
              <a:t>Loves them</a:t>
            </a:r>
            <a:r>
              <a:rPr lang="en-US" sz="3200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0979" y="332656"/>
            <a:ext cx="6522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6 Foundational Convictions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3310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556792"/>
            <a:ext cx="65220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>
              <a:spcBef>
                <a:spcPts val="1200"/>
              </a:spcBef>
            </a:pPr>
            <a:r>
              <a:rPr lang="en-US" sz="3200" b="1" dirty="0"/>
              <a:t>4. Every group needs to </a:t>
            </a:r>
            <a:r>
              <a:rPr lang="en-US" sz="3200" b="1" u="sng" dirty="0"/>
              <a:t>fulfil all 5 purposes</a:t>
            </a:r>
            <a:r>
              <a:rPr lang="en-US" sz="3200" b="1" dirty="0"/>
              <a:t>.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5. Every purpose needs a </a:t>
            </a:r>
            <a:r>
              <a:rPr lang="en-US" sz="3200" b="1" u="sng" dirty="0"/>
              <a:t>Champion</a:t>
            </a:r>
            <a:r>
              <a:rPr lang="en-US" sz="3200" b="1" dirty="0"/>
              <a:t> in every small group.</a:t>
            </a:r>
          </a:p>
          <a:p>
            <a:pPr marL="442913" indent="-442913">
              <a:spcBef>
                <a:spcPts val="1200"/>
              </a:spcBef>
            </a:pPr>
            <a:r>
              <a:rPr lang="en-US" sz="3200" b="1" dirty="0"/>
              <a:t>6. The best way to raise up quality leaders is through </a:t>
            </a:r>
            <a:r>
              <a:rPr lang="en-US" sz="3200" b="1" u="sng" dirty="0"/>
              <a:t>apprentices</a:t>
            </a:r>
            <a:r>
              <a:rPr lang="en-US" sz="3200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616" y="272293"/>
            <a:ext cx="6522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6 Foundational Convictions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101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400657" y="452133"/>
            <a:ext cx="7778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Five Instructions 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775" y="1772816"/>
            <a:ext cx="85374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2075"/>
            <a:r>
              <a:rPr lang="en-US" sz="3200" b="1" dirty="0"/>
              <a:t>1. “Love God with all your heart” – Worship </a:t>
            </a:r>
          </a:p>
          <a:p>
            <a:pPr marL="92075"/>
            <a:r>
              <a:rPr lang="en-US" sz="3200" b="1" dirty="0"/>
              <a:t>2. “Love your </a:t>
            </a:r>
            <a:r>
              <a:rPr lang="en-US" sz="3200" b="1" dirty="0" err="1"/>
              <a:t>Neighbour</a:t>
            </a:r>
            <a:r>
              <a:rPr lang="en-US" sz="3200" b="1" dirty="0"/>
              <a:t> as yourself” – Ministry </a:t>
            </a:r>
          </a:p>
          <a:p>
            <a:pPr marL="92075"/>
            <a:r>
              <a:rPr lang="en-US" sz="3200" b="1" dirty="0"/>
              <a:t>3. “Go….make Disciples” – Evangelism  </a:t>
            </a:r>
          </a:p>
          <a:p>
            <a:pPr marL="92075"/>
            <a:r>
              <a:rPr lang="en-US" sz="3200" b="1" dirty="0"/>
              <a:t>4. “Baptizing them” – Fellowship </a:t>
            </a:r>
          </a:p>
          <a:p>
            <a:pPr marL="92075"/>
            <a:r>
              <a:rPr lang="en-US" sz="3200" b="1" dirty="0"/>
              <a:t>5. “Teaching them to do” – Equipping </a:t>
            </a:r>
            <a:endParaRPr lang="en-SG" sz="3200" b="1" dirty="0"/>
          </a:p>
        </p:txBody>
      </p:sp>
    </p:spTree>
    <p:extLst>
      <p:ext uri="{BB962C8B-B14F-4D97-AF65-F5344CB8AC3E}">
        <p14:creationId xmlns:p14="http://schemas.microsoft.com/office/powerpoint/2010/main" val="27257074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59632" y="1052736"/>
            <a:ext cx="68407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Empowering Your Core For Ministry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66944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294559" y="401757"/>
            <a:ext cx="6338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Teach the Biblical base for </a:t>
            </a:r>
          </a:p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Lay Ministry (Rom. 12:1-8)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4958" y="2420888"/>
            <a:ext cx="695408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b="1" dirty="0"/>
              <a:t>Every believer is a minister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b="1" dirty="0"/>
              <a:t>Every ministry is important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b="1" dirty="0"/>
              <a:t>We are dependent and inter-dependent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b="1" dirty="0"/>
              <a:t>Ministry is the expression of my S.H.A.P.E.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29433519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AppData\Local\Temp\06112013120817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7806" b="36001"/>
          <a:stretch/>
        </p:blipFill>
        <p:spPr bwMode="auto">
          <a:xfrm rot="16200000">
            <a:off x="1104900" y="571499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1362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user\AppData\Local\Temp\08112013122901-00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9181" y="-287012"/>
            <a:ext cx="7848871" cy="79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3952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2204864"/>
            <a:ext cx="8230926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000" b="1" dirty="0"/>
              <a:t>Maximize ministry and minimize Maintenance.</a:t>
            </a:r>
          </a:p>
          <a:p>
            <a:pPr>
              <a:spcBef>
                <a:spcPts val="1200"/>
              </a:spcBef>
            </a:pPr>
            <a:r>
              <a:rPr lang="en-US" sz="3000" b="1" dirty="0"/>
              <a:t>Provide On the job training.</a:t>
            </a:r>
          </a:p>
          <a:p>
            <a:pPr>
              <a:spcBef>
                <a:spcPts val="1200"/>
              </a:spcBef>
            </a:pPr>
            <a:r>
              <a:rPr lang="en-US" sz="3000" b="1" dirty="0"/>
              <a:t>Never start a ministry without a leader.</a:t>
            </a:r>
          </a:p>
          <a:p>
            <a:pPr>
              <a:spcBef>
                <a:spcPts val="1200"/>
              </a:spcBef>
            </a:pPr>
            <a:r>
              <a:rPr lang="en-US" sz="3000" b="1" dirty="0"/>
              <a:t>Provide the support needed.</a:t>
            </a:r>
          </a:p>
          <a:p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latin typeface="Century Gothic" pitchFamily="34" charset="0"/>
            </a:endParaRPr>
          </a:p>
          <a:p>
            <a:r>
              <a:rPr 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</a:t>
            </a:r>
            <a:endParaRPr lang="en-SG" sz="4300" b="1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980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259632" y="332363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Delegate authority with</a:t>
            </a:r>
          </a:p>
          <a:p>
            <a:r>
              <a:rPr lang="en-US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Responsibility and best interest.</a:t>
            </a:r>
          </a:p>
          <a:p>
            <a:pPr marL="360363">
              <a:tabLst>
                <a:tab pos="3140075" algn="l"/>
              </a:tabLst>
            </a:pPr>
            <a:r>
              <a:rPr lang="en-US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 – Believe; 	E – Empower; </a:t>
            </a:r>
          </a:p>
          <a:p>
            <a:pPr marL="360363">
              <a:tabLst>
                <a:tab pos="3140075" algn="l"/>
              </a:tabLst>
            </a:pPr>
            <a:r>
              <a:rPr lang="en-US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 – Support; 	T – Trust </a:t>
            </a:r>
            <a:endParaRPr lang="en-SG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7525" y="3239978"/>
            <a:ext cx="71689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latin typeface="Century Gothic" pitchFamily="34" charset="0"/>
              </a:rPr>
              <a:t>The key to Motivation: Ownership</a:t>
            </a:r>
            <a:endParaRPr lang="en-SG" sz="3400" b="1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4365104"/>
            <a:ext cx="42165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Give them a Challenge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Give them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Give them Credit</a:t>
            </a:r>
            <a:endParaRPr lang="en-SG" sz="3000" b="1" dirty="0"/>
          </a:p>
        </p:txBody>
      </p:sp>
    </p:spTree>
    <p:extLst>
      <p:ext uri="{BB962C8B-B14F-4D97-AF65-F5344CB8AC3E}">
        <p14:creationId xmlns:p14="http://schemas.microsoft.com/office/powerpoint/2010/main" val="17570123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17CA7-B3EE-4430-8B69-CE2224D4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60555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499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1CED4-4131-4345-A080-269B5581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0"/>
            <a:ext cx="72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64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541F5E-C78B-422A-98E9-5FC4D846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78" y="116632"/>
            <a:ext cx="7596844" cy="92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52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01D34-AFC4-4F63-9435-E5A4880E6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60" y="1628800"/>
            <a:ext cx="8892480" cy="288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6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7809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561140"/>
            <a:ext cx="49665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church exists to:</a:t>
            </a:r>
            <a:endParaRPr lang="en-SG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1857598"/>
            <a:ext cx="74548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Century Gothic" pitchFamily="34" charset="0"/>
              </a:rPr>
              <a:t> </a:t>
            </a:r>
            <a:r>
              <a:rPr lang="en-US" sz="3200" b="1" dirty="0"/>
              <a:t>1. Celebrate God’s </a:t>
            </a:r>
            <a:r>
              <a:rPr lang="en-US" sz="3200" b="1" u="sng" dirty="0"/>
              <a:t>presence</a:t>
            </a:r>
            <a:r>
              <a:rPr lang="en-US" sz="3200" b="1" dirty="0"/>
              <a:t> (Worship)</a:t>
            </a:r>
          </a:p>
          <a:p>
            <a:r>
              <a:rPr lang="en-US" sz="3200" b="1" dirty="0"/>
              <a:t> 2.  Communicate God’s </a:t>
            </a:r>
            <a:r>
              <a:rPr lang="en-US" sz="3200" b="1" u="sng" dirty="0"/>
              <a:t>Word</a:t>
            </a:r>
            <a:r>
              <a:rPr lang="en-US" sz="3200" b="1" dirty="0"/>
              <a:t> (Evangelism)</a:t>
            </a:r>
          </a:p>
          <a:p>
            <a:r>
              <a:rPr lang="en-US" sz="3200" b="1" dirty="0"/>
              <a:t> 3.  Incorporate God’s </a:t>
            </a:r>
            <a:r>
              <a:rPr lang="en-US" sz="3200" b="1" u="sng" dirty="0"/>
              <a:t>family</a:t>
            </a:r>
            <a:r>
              <a:rPr lang="en-US" sz="3200" b="1" dirty="0"/>
              <a:t> (Fellowship) </a:t>
            </a:r>
          </a:p>
          <a:p>
            <a:r>
              <a:rPr lang="en-US" sz="3200" b="1" dirty="0"/>
              <a:t> 4.  Educate God’s </a:t>
            </a:r>
            <a:r>
              <a:rPr lang="en-US" sz="3200" b="1" u="sng" dirty="0"/>
              <a:t>people</a:t>
            </a:r>
            <a:r>
              <a:rPr lang="en-US" sz="3200" b="1" dirty="0"/>
              <a:t> (Equipping)</a:t>
            </a:r>
          </a:p>
          <a:p>
            <a:r>
              <a:rPr lang="en-US" sz="3200" b="1" dirty="0"/>
              <a:t> 5.  Demonstrate God’s </a:t>
            </a:r>
            <a:r>
              <a:rPr lang="en-US" sz="3200" b="1" u="sng" dirty="0"/>
              <a:t>love</a:t>
            </a:r>
            <a:r>
              <a:rPr lang="en-US" sz="3200" b="1" dirty="0"/>
              <a:t> (Ministry)</a:t>
            </a:r>
            <a:endParaRPr lang="en-SG" sz="3200" b="1" dirty="0"/>
          </a:p>
        </p:txBody>
      </p:sp>
    </p:spTree>
    <p:extLst>
      <p:ext uri="{BB962C8B-B14F-4D97-AF65-F5344CB8AC3E}">
        <p14:creationId xmlns:p14="http://schemas.microsoft.com/office/powerpoint/2010/main" val="39452416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SG" b="1" u="sng" dirty="0">
                <a:solidFill>
                  <a:srgbClr val="FF0000"/>
                </a:solidFill>
              </a:rPr>
              <a:t>MY MISSION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0852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SG" sz="2800" b="1" dirty="0"/>
              <a:t>Burden:  National Leaders</a:t>
            </a:r>
          </a:p>
          <a:p>
            <a:pPr marL="514350" indent="-514350">
              <a:buAutoNum type="arabicPeriod"/>
            </a:pPr>
            <a:r>
              <a:rPr lang="en-SG" sz="2800" b="1" dirty="0"/>
              <a:t>Be transformed:  that they be Christ-like community with integrity and skills (Psalm 78:72)</a:t>
            </a:r>
          </a:p>
          <a:p>
            <a:pPr marL="514350" indent="-514350">
              <a:buAutoNum type="arabicPeriod"/>
            </a:pPr>
            <a:r>
              <a:rPr lang="en-SG" sz="2800" b="1" dirty="0"/>
              <a:t>My task: to equip and mentor them</a:t>
            </a:r>
          </a:p>
          <a:p>
            <a:pPr marL="514350" indent="-514350">
              <a:buAutoNum type="arabicPeriod"/>
            </a:pPr>
            <a:endParaRPr lang="en-SG" sz="2800" b="1" dirty="0"/>
          </a:p>
          <a:p>
            <a:pPr marL="0" indent="0">
              <a:buNone/>
            </a:pPr>
            <a:r>
              <a:rPr lang="en-SG" sz="2800" b="1" dirty="0"/>
              <a:t>My Mission is to be equipping and mentoring National leaders so that they be a Christ-like community with integrity and skills (Psalm 78:72).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566121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SG" b="1" u="sng" dirty="0">
                <a:solidFill>
                  <a:srgbClr val="FF0000"/>
                </a:solidFill>
              </a:rPr>
              <a:t>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19199"/>
            <a:ext cx="8229600" cy="5371207"/>
          </a:xfrm>
        </p:spPr>
        <p:txBody>
          <a:bodyPr>
            <a:noAutofit/>
          </a:bodyPr>
          <a:lstStyle/>
          <a:p>
            <a:pPr marL="447675" indent="-447675">
              <a:lnSpc>
                <a:spcPct val="110000"/>
              </a:lnSpc>
              <a:spcBef>
                <a:spcPts val="1200"/>
              </a:spcBef>
              <a:buNone/>
            </a:pPr>
            <a:r>
              <a:rPr lang="en-SG" sz="3200" b="1" dirty="0">
                <a:latin typeface="+mj-lt"/>
              </a:rPr>
              <a:t>1.	Using the theme of the five purposes and the three given purpose statements, please write your own purpose statement for your church.</a:t>
            </a:r>
          </a:p>
          <a:p>
            <a:pPr marL="447675" indent="-447675">
              <a:lnSpc>
                <a:spcPct val="110000"/>
              </a:lnSpc>
              <a:spcBef>
                <a:spcPts val="1200"/>
              </a:spcBef>
              <a:buAutoNum type="arabicPeriod" startAt="2"/>
            </a:pPr>
            <a:r>
              <a:rPr lang="en-SG" sz="3200" b="1" dirty="0">
                <a:latin typeface="+mj-lt"/>
              </a:rPr>
              <a:t>Using the format for your personal mission, please write down your own personal mission for the next five years.</a:t>
            </a:r>
          </a:p>
          <a:p>
            <a:pPr marL="447675" indent="-447675">
              <a:lnSpc>
                <a:spcPct val="110000"/>
              </a:lnSpc>
              <a:spcBef>
                <a:spcPts val="1200"/>
              </a:spcBef>
              <a:buNone/>
            </a:pPr>
            <a:r>
              <a:rPr lang="en-SG" sz="3200" b="1" dirty="0">
                <a:latin typeface="+mj-lt"/>
              </a:rPr>
              <a:t>3. 	Please assess the advantages and disadvantages of home small groups.</a:t>
            </a:r>
          </a:p>
        </p:txBody>
      </p:sp>
    </p:spTree>
    <p:extLst>
      <p:ext uri="{BB962C8B-B14F-4D97-AF65-F5344CB8AC3E}">
        <p14:creationId xmlns:p14="http://schemas.microsoft.com/office/powerpoint/2010/main" val="25170320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524" y="2493380"/>
            <a:ext cx="6858952" cy="2249604"/>
          </a:xfrm>
        </p:spPr>
        <p:txBody>
          <a:bodyPr>
            <a:noAutofit/>
          </a:bodyPr>
          <a:lstStyle/>
          <a:p>
            <a:pPr marL="457200" indent="-457200">
              <a:spcBef>
                <a:spcPts val="3600"/>
              </a:spcBef>
              <a:buAutoNum type="arabicPeriod"/>
            </a:pPr>
            <a:r>
              <a:rPr lang="en-SG" b="1" dirty="0">
                <a:latin typeface="+mj-lt"/>
              </a:rPr>
              <a:t>WHAT ONE LESSON HAVE I LEARNT?</a:t>
            </a:r>
          </a:p>
          <a:p>
            <a:pPr marL="457200" indent="-457200">
              <a:spcBef>
                <a:spcPts val="3600"/>
              </a:spcBef>
              <a:buAutoNum type="arabicPeriod" startAt="2"/>
            </a:pPr>
            <a:r>
              <a:rPr lang="en-SG" b="1" dirty="0">
                <a:latin typeface="+mj-lt"/>
              </a:rPr>
              <a:t>WHAT WILL ONE PRAYER BE?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DC204222-9384-464A-BC70-DBA854268744}"/>
              </a:ext>
            </a:extLst>
          </p:cNvPr>
          <p:cNvSpPr/>
          <p:nvPr/>
        </p:nvSpPr>
        <p:spPr>
          <a:xfrm>
            <a:off x="1835696" y="576139"/>
            <a:ext cx="5472608" cy="870992"/>
          </a:xfrm>
          <a:prstGeom prst="chevr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 dirty="0">
                <a:solidFill>
                  <a:schemeClr val="bg1"/>
                </a:solidFill>
              </a:rPr>
              <a:t>BUILD &amp; EQUIP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73F49-20E2-409C-8FDB-39FE6FEF5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264" y="4768345"/>
            <a:ext cx="1413782" cy="104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98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7A4CD-A627-494F-9542-8D7D9B987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2754" y1="34545" x2="72754" y2="34545"/>
                        <a14:foregroundMark x1="64970" y1="49231" x2="64970" y2="49231"/>
                        <a14:foregroundMark x1="74102" y1="37063" x2="74102" y2="37063"/>
                        <a14:foregroundMark x1="75150" y1="35245" x2="75150" y2="35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5856" y="548680"/>
            <a:ext cx="3383517" cy="36215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217BD6-271A-48BD-AB03-C7041572BCA2}"/>
              </a:ext>
            </a:extLst>
          </p:cNvPr>
          <p:cNvSpPr/>
          <p:nvPr/>
        </p:nvSpPr>
        <p:spPr>
          <a:xfrm>
            <a:off x="899592" y="4293096"/>
            <a:ext cx="7560839" cy="19442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798" lvl="1" defTabSz="514350">
              <a:lnSpc>
                <a:spcPct val="120000"/>
              </a:lnSpc>
              <a:defRPr/>
            </a:pPr>
            <a:r>
              <a:rPr lang="en-SG" sz="3200" dirty="0">
                <a:solidFill>
                  <a:prstClr val="black"/>
                </a:solidFill>
                <a:latin typeface="Calibri" panose="020F0502020204030204"/>
              </a:rPr>
              <a:t>Email: </a:t>
            </a:r>
            <a:r>
              <a:rPr lang="en-SG" sz="3200" dirty="0">
                <a:solidFill>
                  <a:schemeClr val="tx1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gohsengfong@hotmail.com</a:t>
            </a:r>
            <a:endParaRPr lang="en-SG" sz="3200" dirty="0">
              <a:solidFill>
                <a:schemeClr val="tx1"/>
              </a:solidFill>
              <a:latin typeface="Calibri" panose="020F0502020204030204"/>
            </a:endParaRPr>
          </a:p>
          <a:p>
            <a:pPr marL="101798" lvl="1" defTabSz="514350">
              <a:lnSpc>
                <a:spcPct val="120000"/>
              </a:lnSpc>
              <a:defRPr/>
            </a:pPr>
            <a:r>
              <a:rPr lang="en-SG" sz="3200" dirty="0">
                <a:solidFill>
                  <a:prstClr val="black"/>
                </a:solidFill>
                <a:latin typeface="Calibri" panose="020F0502020204030204"/>
              </a:rPr>
              <a:t>WhatsApp: </a:t>
            </a:r>
            <a:r>
              <a:rPr lang="en-SG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+65-98207783</a:t>
            </a:r>
          </a:p>
          <a:p>
            <a:pPr marL="101798" lvl="1" defTabSz="514350">
              <a:lnSpc>
                <a:spcPct val="120000"/>
              </a:lnSpc>
              <a:defRPr/>
            </a:pPr>
            <a:r>
              <a:rPr lang="en-SG" sz="3200" dirty="0">
                <a:solidFill>
                  <a:prstClr val="black"/>
                </a:solidFill>
                <a:latin typeface="Calibri" panose="020F0502020204030204"/>
              </a:rPr>
              <a:t>Website: </a:t>
            </a:r>
            <a:r>
              <a:rPr lang="en-SG" sz="3200" dirty="0">
                <a:solidFill>
                  <a:prstClr val="black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www.FaithAtWorkFellowship.org</a:t>
            </a:r>
            <a:endParaRPr lang="en-SG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7344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dirty="0"/>
              <a:t> </a:t>
            </a:r>
          </a:p>
        </p:txBody>
      </p:sp>
      <p:pic>
        <p:nvPicPr>
          <p:cNvPr id="4098" name="Picture 2" descr="C:\Users\SBPC-AV\Desktop\GSF_Notes\FXscan160413-2-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3826" r="18169" b="60609"/>
          <a:stretch/>
        </p:blipFill>
        <p:spPr bwMode="auto">
          <a:xfrm>
            <a:off x="952703" y="866274"/>
            <a:ext cx="7238593" cy="54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8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6565</TotalTime>
  <Words>2317</Words>
  <Application>Microsoft Office PowerPoint</Application>
  <PresentationFormat>On-screen Show (4:3)</PresentationFormat>
  <Paragraphs>337</Paragraphs>
  <Slides>83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Century Gothic</vt:lpstr>
      <vt:lpstr>Office Theme</vt:lpstr>
      <vt:lpstr>EVERYDAY COMMISSION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MISSION STATEMENT</vt:lpstr>
      <vt:lpstr>ASSIGNMENTS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Benjamin Tsao</dc:creator>
  <cp:lastModifiedBy>User</cp:lastModifiedBy>
  <cp:revision>137</cp:revision>
  <dcterms:created xsi:type="dcterms:W3CDTF">2013-11-06T03:34:19Z</dcterms:created>
  <dcterms:modified xsi:type="dcterms:W3CDTF">2020-10-14T04:12:02Z</dcterms:modified>
</cp:coreProperties>
</file>