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82"/>
  </p:notesMasterIdLst>
  <p:sldIdLst>
    <p:sldId id="256" r:id="rId3"/>
    <p:sldId id="309" r:id="rId4"/>
    <p:sldId id="257" r:id="rId5"/>
    <p:sldId id="307" r:id="rId6"/>
    <p:sldId id="310" r:id="rId7"/>
    <p:sldId id="274" r:id="rId8"/>
    <p:sldId id="311" r:id="rId9"/>
    <p:sldId id="312" r:id="rId10"/>
    <p:sldId id="313" r:id="rId11"/>
    <p:sldId id="314" r:id="rId12"/>
    <p:sldId id="315" r:id="rId13"/>
    <p:sldId id="316" r:id="rId14"/>
    <p:sldId id="317" r:id="rId15"/>
    <p:sldId id="318" r:id="rId16"/>
    <p:sldId id="319" r:id="rId17"/>
    <p:sldId id="320" r:id="rId18"/>
    <p:sldId id="321" r:id="rId19"/>
    <p:sldId id="322" r:id="rId20"/>
    <p:sldId id="323" r:id="rId21"/>
    <p:sldId id="324" r:id="rId22"/>
    <p:sldId id="325" r:id="rId23"/>
    <p:sldId id="327" r:id="rId24"/>
    <p:sldId id="328" r:id="rId25"/>
    <p:sldId id="302" r:id="rId26"/>
    <p:sldId id="329" r:id="rId27"/>
    <p:sldId id="330" r:id="rId28"/>
    <p:sldId id="331" r:id="rId29"/>
    <p:sldId id="332" r:id="rId30"/>
    <p:sldId id="276" r:id="rId31"/>
    <p:sldId id="333" r:id="rId32"/>
    <p:sldId id="277" r:id="rId33"/>
    <p:sldId id="334" r:id="rId34"/>
    <p:sldId id="278" r:id="rId35"/>
    <p:sldId id="335" r:id="rId36"/>
    <p:sldId id="336" r:id="rId37"/>
    <p:sldId id="308" r:id="rId38"/>
    <p:sldId id="337" r:id="rId39"/>
    <p:sldId id="288" r:id="rId40"/>
    <p:sldId id="258" r:id="rId41"/>
    <p:sldId id="279" r:id="rId42"/>
    <p:sldId id="281" r:id="rId43"/>
    <p:sldId id="280" r:id="rId44"/>
    <p:sldId id="283" r:id="rId45"/>
    <p:sldId id="282" r:id="rId46"/>
    <p:sldId id="273" r:id="rId47"/>
    <p:sldId id="289" r:id="rId48"/>
    <p:sldId id="260" r:id="rId49"/>
    <p:sldId id="284" r:id="rId50"/>
    <p:sldId id="300" r:id="rId51"/>
    <p:sldId id="261" r:id="rId52"/>
    <p:sldId id="285" r:id="rId53"/>
    <p:sldId id="304" r:id="rId54"/>
    <p:sldId id="290" r:id="rId55"/>
    <p:sldId id="262" r:id="rId56"/>
    <p:sldId id="263" r:id="rId57"/>
    <p:sldId id="286" r:id="rId58"/>
    <p:sldId id="264" r:id="rId59"/>
    <p:sldId id="287" r:id="rId60"/>
    <p:sldId id="291" r:id="rId61"/>
    <p:sldId id="268" r:id="rId62"/>
    <p:sldId id="266" r:id="rId63"/>
    <p:sldId id="292" r:id="rId64"/>
    <p:sldId id="303" r:id="rId65"/>
    <p:sldId id="270" r:id="rId66"/>
    <p:sldId id="340" r:id="rId67"/>
    <p:sldId id="269" r:id="rId68"/>
    <p:sldId id="301" r:id="rId69"/>
    <p:sldId id="297" r:id="rId70"/>
    <p:sldId id="298" r:id="rId71"/>
    <p:sldId id="299" r:id="rId72"/>
    <p:sldId id="293" r:id="rId73"/>
    <p:sldId id="271" r:id="rId74"/>
    <p:sldId id="305" r:id="rId75"/>
    <p:sldId id="294" r:id="rId76"/>
    <p:sldId id="295" r:id="rId77"/>
    <p:sldId id="296" r:id="rId78"/>
    <p:sldId id="306" r:id="rId79"/>
    <p:sldId id="338" r:id="rId80"/>
    <p:sldId id="339" r:id="rId8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3" autoAdjust="0"/>
    <p:restoredTop sz="96349" autoAdjust="0"/>
  </p:normalViewPr>
  <p:slideViewPr>
    <p:cSldViewPr>
      <p:cViewPr varScale="1">
        <p:scale>
          <a:sx n="106" d="100"/>
          <a:sy n="106" d="100"/>
        </p:scale>
        <p:origin x="156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slide" Target="slides/slide74.xml"/><Relationship Id="rId84" Type="http://schemas.openxmlformats.org/officeDocument/2006/relationships/viewProps" Target="view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notesMaster" Target="notesMasters/notesMaster1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B84F6DD-280F-4FD1-88CF-D88AF7E9116D}" type="doc">
      <dgm:prSet loTypeId="urn:microsoft.com/office/officeart/2005/8/layout/cycle5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SG"/>
        </a:p>
      </dgm:t>
    </dgm:pt>
    <dgm:pt modelId="{7B0AEE2B-B0C0-4E93-9C76-F9ADA8FC0A81}">
      <dgm:prSet phldrT="[Text]"/>
      <dgm:spPr/>
      <dgm:t>
        <a:bodyPr/>
        <a:lstStyle/>
        <a:p>
          <a:r>
            <a:rPr lang="en-US" b="1" dirty="0"/>
            <a:t>Thought</a:t>
          </a:r>
          <a:endParaRPr lang="en-SG" b="1" dirty="0"/>
        </a:p>
      </dgm:t>
    </dgm:pt>
    <dgm:pt modelId="{C95B6587-116E-46F9-A5FF-9632D650C34F}" type="parTrans" cxnId="{A86A6A02-3AF1-43D0-BBF8-C9A067B9F3CF}">
      <dgm:prSet/>
      <dgm:spPr/>
      <dgm:t>
        <a:bodyPr/>
        <a:lstStyle/>
        <a:p>
          <a:endParaRPr lang="en-SG"/>
        </a:p>
      </dgm:t>
    </dgm:pt>
    <dgm:pt modelId="{4848998D-12AE-474D-B260-32AF76E5F8BB}" type="sibTrans" cxnId="{A86A6A02-3AF1-43D0-BBF8-C9A067B9F3CF}">
      <dgm:prSet/>
      <dgm:spPr/>
      <dgm:t>
        <a:bodyPr/>
        <a:lstStyle/>
        <a:p>
          <a:endParaRPr lang="en-SG"/>
        </a:p>
      </dgm:t>
    </dgm:pt>
    <dgm:pt modelId="{624000C7-2E46-4124-BBBE-BC32ACC85CCC}">
      <dgm:prSet phldrT="[Text]"/>
      <dgm:spPr>
        <a:solidFill>
          <a:schemeClr val="accent5"/>
        </a:solidFill>
      </dgm:spPr>
      <dgm:t>
        <a:bodyPr/>
        <a:lstStyle/>
        <a:p>
          <a:r>
            <a:rPr lang="en-US" b="1" dirty="0"/>
            <a:t>Focused Thought</a:t>
          </a:r>
          <a:endParaRPr lang="en-SG" b="1" dirty="0"/>
        </a:p>
      </dgm:t>
    </dgm:pt>
    <dgm:pt modelId="{7A84122A-64F4-4FB8-AE8B-CC541CF017B8}" type="parTrans" cxnId="{0476BC11-E810-407F-B8A8-A2A91F6A61A9}">
      <dgm:prSet/>
      <dgm:spPr/>
      <dgm:t>
        <a:bodyPr/>
        <a:lstStyle/>
        <a:p>
          <a:endParaRPr lang="en-SG"/>
        </a:p>
      </dgm:t>
    </dgm:pt>
    <dgm:pt modelId="{CF56C1D3-1A98-4996-B4F2-3A8BA3170074}" type="sibTrans" cxnId="{0476BC11-E810-407F-B8A8-A2A91F6A61A9}">
      <dgm:prSet/>
      <dgm:spPr/>
      <dgm:t>
        <a:bodyPr/>
        <a:lstStyle/>
        <a:p>
          <a:endParaRPr lang="en-SG"/>
        </a:p>
      </dgm:t>
    </dgm:pt>
    <dgm:pt modelId="{F3D8EDC6-5694-4389-9EFF-29BB3C0658CC}">
      <dgm:prSet phldrT="[Text]"/>
      <dgm:spPr>
        <a:solidFill>
          <a:srgbClr val="FF3300"/>
        </a:solidFill>
      </dgm:spPr>
      <dgm:t>
        <a:bodyPr/>
        <a:lstStyle/>
        <a:p>
          <a:r>
            <a:rPr lang="en-US" b="1" dirty="0"/>
            <a:t>Decision</a:t>
          </a:r>
          <a:endParaRPr lang="en-SG" b="1" dirty="0"/>
        </a:p>
      </dgm:t>
    </dgm:pt>
    <dgm:pt modelId="{B5A5DFEA-A50A-481C-9380-46DE72F424BB}" type="parTrans" cxnId="{A0C19D68-ABB6-4CEE-8493-424724D99B53}">
      <dgm:prSet/>
      <dgm:spPr/>
      <dgm:t>
        <a:bodyPr/>
        <a:lstStyle/>
        <a:p>
          <a:endParaRPr lang="en-SG"/>
        </a:p>
      </dgm:t>
    </dgm:pt>
    <dgm:pt modelId="{A7469D4B-A6D9-471C-893B-38794C202155}" type="sibTrans" cxnId="{A0C19D68-ABB6-4CEE-8493-424724D99B53}">
      <dgm:prSet/>
      <dgm:spPr/>
      <dgm:t>
        <a:bodyPr/>
        <a:lstStyle/>
        <a:p>
          <a:endParaRPr lang="en-SG"/>
        </a:p>
      </dgm:t>
    </dgm:pt>
    <dgm:pt modelId="{CFC88EFF-67DE-4CAC-8938-5E13B502F74B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b="1" dirty="0"/>
            <a:t>Action</a:t>
          </a:r>
          <a:endParaRPr lang="en-SG" b="1" dirty="0"/>
        </a:p>
      </dgm:t>
    </dgm:pt>
    <dgm:pt modelId="{39B9962A-1D18-4C29-8B4A-19A38928C10A}" type="parTrans" cxnId="{71AD70F3-4E23-4F7C-8820-2FFEB84FAAA4}">
      <dgm:prSet/>
      <dgm:spPr/>
      <dgm:t>
        <a:bodyPr/>
        <a:lstStyle/>
        <a:p>
          <a:endParaRPr lang="en-SG"/>
        </a:p>
      </dgm:t>
    </dgm:pt>
    <dgm:pt modelId="{61244227-7A8C-44D3-8EF0-622EA235817C}" type="sibTrans" cxnId="{71AD70F3-4E23-4F7C-8820-2FFEB84FAAA4}">
      <dgm:prSet/>
      <dgm:spPr/>
      <dgm:t>
        <a:bodyPr/>
        <a:lstStyle/>
        <a:p>
          <a:endParaRPr lang="en-SG"/>
        </a:p>
      </dgm:t>
    </dgm:pt>
    <dgm:pt modelId="{0C459308-87FC-40D5-B105-2800DEB3620F}">
      <dgm:prSet phldrT="[Text]"/>
      <dgm:spPr/>
      <dgm:t>
        <a:bodyPr/>
        <a:lstStyle/>
        <a:p>
          <a:r>
            <a:rPr lang="en-US" b="1" dirty="0"/>
            <a:t>Continued Action</a:t>
          </a:r>
          <a:endParaRPr lang="en-SG" b="1" dirty="0"/>
        </a:p>
      </dgm:t>
    </dgm:pt>
    <dgm:pt modelId="{2DAC14F9-34A3-4900-AFD1-9D6A2C7E1164}" type="parTrans" cxnId="{4A948D05-7213-454B-B5E9-7F021851B3FA}">
      <dgm:prSet/>
      <dgm:spPr/>
      <dgm:t>
        <a:bodyPr/>
        <a:lstStyle/>
        <a:p>
          <a:endParaRPr lang="en-SG"/>
        </a:p>
      </dgm:t>
    </dgm:pt>
    <dgm:pt modelId="{54379299-09EA-4A28-AB88-D60B1E754B8E}" type="sibTrans" cxnId="{4A948D05-7213-454B-B5E9-7F021851B3FA}">
      <dgm:prSet/>
      <dgm:spPr/>
      <dgm:t>
        <a:bodyPr/>
        <a:lstStyle/>
        <a:p>
          <a:endParaRPr lang="en-SG"/>
        </a:p>
      </dgm:t>
    </dgm:pt>
    <dgm:pt modelId="{BD3E2C12-7488-4415-B9D5-516F290EDEB1}">
      <dgm:prSet phldrT="[Text]"/>
      <dgm:spPr>
        <a:solidFill>
          <a:srgbClr val="D6A300"/>
        </a:solidFill>
      </dgm:spPr>
      <dgm:t>
        <a:bodyPr/>
        <a:lstStyle/>
        <a:p>
          <a:r>
            <a:rPr lang="en-US" b="1" dirty="0"/>
            <a:t>Habit</a:t>
          </a:r>
          <a:endParaRPr lang="en-SG" b="1" dirty="0"/>
        </a:p>
      </dgm:t>
    </dgm:pt>
    <dgm:pt modelId="{3E74F31B-4C25-4D10-83D4-9412C697AE9F}" type="parTrans" cxnId="{91700E16-4E9C-4865-B298-58F51F7A3674}">
      <dgm:prSet/>
      <dgm:spPr/>
      <dgm:t>
        <a:bodyPr/>
        <a:lstStyle/>
        <a:p>
          <a:endParaRPr lang="en-SG"/>
        </a:p>
      </dgm:t>
    </dgm:pt>
    <dgm:pt modelId="{89D7BDCC-9765-4C7B-A753-98825D04B329}" type="sibTrans" cxnId="{91700E16-4E9C-4865-B298-58F51F7A3674}">
      <dgm:prSet/>
      <dgm:spPr/>
      <dgm:t>
        <a:bodyPr/>
        <a:lstStyle/>
        <a:p>
          <a:endParaRPr lang="en-SG"/>
        </a:p>
      </dgm:t>
    </dgm:pt>
    <dgm:pt modelId="{BC9063A3-A905-45DD-BEC4-B7315B57CBC2}" type="pres">
      <dgm:prSet presAssocID="{BB84F6DD-280F-4FD1-88CF-D88AF7E9116D}" presName="cycle" presStyleCnt="0">
        <dgm:presLayoutVars>
          <dgm:dir/>
          <dgm:resizeHandles val="exact"/>
        </dgm:presLayoutVars>
      </dgm:prSet>
      <dgm:spPr/>
    </dgm:pt>
    <dgm:pt modelId="{CA8DD8FC-7EAA-40C7-A1FA-F043B7BD4B0F}" type="pres">
      <dgm:prSet presAssocID="{7B0AEE2B-B0C0-4E93-9C76-F9ADA8FC0A81}" presName="node" presStyleLbl="node1" presStyleIdx="0" presStyleCnt="6">
        <dgm:presLayoutVars>
          <dgm:bulletEnabled val="1"/>
        </dgm:presLayoutVars>
      </dgm:prSet>
      <dgm:spPr/>
    </dgm:pt>
    <dgm:pt modelId="{F8A8EFF8-DBA6-4546-93CA-5E580C4A9269}" type="pres">
      <dgm:prSet presAssocID="{7B0AEE2B-B0C0-4E93-9C76-F9ADA8FC0A81}" presName="spNode" presStyleCnt="0"/>
      <dgm:spPr/>
    </dgm:pt>
    <dgm:pt modelId="{12E8050B-41BF-49EF-9C8F-BD77D638D823}" type="pres">
      <dgm:prSet presAssocID="{4848998D-12AE-474D-B260-32AF76E5F8BB}" presName="sibTrans" presStyleLbl="sibTrans1D1" presStyleIdx="0" presStyleCnt="6"/>
      <dgm:spPr/>
    </dgm:pt>
    <dgm:pt modelId="{DBECC5B7-707E-4BE4-B18A-747F0D5521AE}" type="pres">
      <dgm:prSet presAssocID="{624000C7-2E46-4124-BBBE-BC32ACC85CCC}" presName="node" presStyleLbl="node1" presStyleIdx="1" presStyleCnt="6">
        <dgm:presLayoutVars>
          <dgm:bulletEnabled val="1"/>
        </dgm:presLayoutVars>
      </dgm:prSet>
      <dgm:spPr/>
    </dgm:pt>
    <dgm:pt modelId="{E7F80F5C-78A1-45DC-81D9-E26ADE198E4F}" type="pres">
      <dgm:prSet presAssocID="{624000C7-2E46-4124-BBBE-BC32ACC85CCC}" presName="spNode" presStyleCnt="0"/>
      <dgm:spPr/>
    </dgm:pt>
    <dgm:pt modelId="{EBE797D5-EEC7-4C33-9AD9-FA8214F11182}" type="pres">
      <dgm:prSet presAssocID="{CF56C1D3-1A98-4996-B4F2-3A8BA3170074}" presName="sibTrans" presStyleLbl="sibTrans1D1" presStyleIdx="1" presStyleCnt="6"/>
      <dgm:spPr/>
    </dgm:pt>
    <dgm:pt modelId="{F22046E8-EA98-4EF1-9796-00C325C79100}" type="pres">
      <dgm:prSet presAssocID="{F3D8EDC6-5694-4389-9EFF-29BB3C0658CC}" presName="node" presStyleLbl="node1" presStyleIdx="2" presStyleCnt="6">
        <dgm:presLayoutVars>
          <dgm:bulletEnabled val="1"/>
        </dgm:presLayoutVars>
      </dgm:prSet>
      <dgm:spPr/>
    </dgm:pt>
    <dgm:pt modelId="{A7473E15-2FE4-4A1D-BE4A-6A96EB9710AD}" type="pres">
      <dgm:prSet presAssocID="{F3D8EDC6-5694-4389-9EFF-29BB3C0658CC}" presName="spNode" presStyleCnt="0"/>
      <dgm:spPr/>
    </dgm:pt>
    <dgm:pt modelId="{A6493AA8-BFAB-443B-B5ED-F96CD40D4BE0}" type="pres">
      <dgm:prSet presAssocID="{A7469D4B-A6D9-471C-893B-38794C202155}" presName="sibTrans" presStyleLbl="sibTrans1D1" presStyleIdx="2" presStyleCnt="6"/>
      <dgm:spPr/>
    </dgm:pt>
    <dgm:pt modelId="{B2FEB479-8CC7-4151-8EE4-09ECD36CB63D}" type="pres">
      <dgm:prSet presAssocID="{CFC88EFF-67DE-4CAC-8938-5E13B502F74B}" presName="node" presStyleLbl="node1" presStyleIdx="3" presStyleCnt="6">
        <dgm:presLayoutVars>
          <dgm:bulletEnabled val="1"/>
        </dgm:presLayoutVars>
      </dgm:prSet>
      <dgm:spPr/>
    </dgm:pt>
    <dgm:pt modelId="{5C76A605-B686-4E1B-B42C-09D5BC1F4AEF}" type="pres">
      <dgm:prSet presAssocID="{CFC88EFF-67DE-4CAC-8938-5E13B502F74B}" presName="spNode" presStyleCnt="0"/>
      <dgm:spPr/>
    </dgm:pt>
    <dgm:pt modelId="{A4D79741-CC75-437D-9932-5CCF22C12EF7}" type="pres">
      <dgm:prSet presAssocID="{61244227-7A8C-44D3-8EF0-622EA235817C}" presName="sibTrans" presStyleLbl="sibTrans1D1" presStyleIdx="3" presStyleCnt="6"/>
      <dgm:spPr/>
    </dgm:pt>
    <dgm:pt modelId="{13E4F9A8-5DC6-48CB-AF41-631CF7188480}" type="pres">
      <dgm:prSet presAssocID="{0C459308-87FC-40D5-B105-2800DEB3620F}" presName="node" presStyleLbl="node1" presStyleIdx="4" presStyleCnt="6">
        <dgm:presLayoutVars>
          <dgm:bulletEnabled val="1"/>
        </dgm:presLayoutVars>
      </dgm:prSet>
      <dgm:spPr/>
    </dgm:pt>
    <dgm:pt modelId="{5118BF6A-384D-4EFF-B6BD-EB8D47B76F53}" type="pres">
      <dgm:prSet presAssocID="{0C459308-87FC-40D5-B105-2800DEB3620F}" presName="spNode" presStyleCnt="0"/>
      <dgm:spPr/>
    </dgm:pt>
    <dgm:pt modelId="{9D64108D-9E4D-4DAF-852B-1B354CA58C34}" type="pres">
      <dgm:prSet presAssocID="{54379299-09EA-4A28-AB88-D60B1E754B8E}" presName="sibTrans" presStyleLbl="sibTrans1D1" presStyleIdx="4" presStyleCnt="6"/>
      <dgm:spPr/>
    </dgm:pt>
    <dgm:pt modelId="{933CD09B-356D-4ED0-B0C8-6973A49C773B}" type="pres">
      <dgm:prSet presAssocID="{BD3E2C12-7488-4415-B9D5-516F290EDEB1}" presName="node" presStyleLbl="node1" presStyleIdx="5" presStyleCnt="6">
        <dgm:presLayoutVars>
          <dgm:bulletEnabled val="1"/>
        </dgm:presLayoutVars>
      </dgm:prSet>
      <dgm:spPr/>
    </dgm:pt>
    <dgm:pt modelId="{F77827CA-5EDE-4B2D-B78A-6A6D29E0C34C}" type="pres">
      <dgm:prSet presAssocID="{BD3E2C12-7488-4415-B9D5-516F290EDEB1}" presName="spNode" presStyleCnt="0"/>
      <dgm:spPr/>
    </dgm:pt>
    <dgm:pt modelId="{24B0D090-FD72-4A39-AB4E-CE021A44569D}" type="pres">
      <dgm:prSet presAssocID="{89D7BDCC-9765-4C7B-A753-98825D04B329}" presName="sibTrans" presStyleLbl="sibTrans1D1" presStyleIdx="5" presStyleCnt="6"/>
      <dgm:spPr/>
    </dgm:pt>
  </dgm:ptLst>
  <dgm:cxnLst>
    <dgm:cxn modelId="{A86A6A02-3AF1-43D0-BBF8-C9A067B9F3CF}" srcId="{BB84F6DD-280F-4FD1-88CF-D88AF7E9116D}" destId="{7B0AEE2B-B0C0-4E93-9C76-F9ADA8FC0A81}" srcOrd="0" destOrd="0" parTransId="{C95B6587-116E-46F9-A5FF-9632D650C34F}" sibTransId="{4848998D-12AE-474D-B260-32AF76E5F8BB}"/>
    <dgm:cxn modelId="{4A948D05-7213-454B-B5E9-7F021851B3FA}" srcId="{BB84F6DD-280F-4FD1-88CF-D88AF7E9116D}" destId="{0C459308-87FC-40D5-B105-2800DEB3620F}" srcOrd="4" destOrd="0" parTransId="{2DAC14F9-34A3-4900-AFD1-9D6A2C7E1164}" sibTransId="{54379299-09EA-4A28-AB88-D60B1E754B8E}"/>
    <dgm:cxn modelId="{0476BC11-E810-407F-B8A8-A2A91F6A61A9}" srcId="{BB84F6DD-280F-4FD1-88CF-D88AF7E9116D}" destId="{624000C7-2E46-4124-BBBE-BC32ACC85CCC}" srcOrd="1" destOrd="0" parTransId="{7A84122A-64F4-4FB8-AE8B-CC541CF017B8}" sibTransId="{CF56C1D3-1A98-4996-B4F2-3A8BA3170074}"/>
    <dgm:cxn modelId="{91700E16-4E9C-4865-B298-58F51F7A3674}" srcId="{BB84F6DD-280F-4FD1-88CF-D88AF7E9116D}" destId="{BD3E2C12-7488-4415-B9D5-516F290EDEB1}" srcOrd="5" destOrd="0" parTransId="{3E74F31B-4C25-4D10-83D4-9412C697AE9F}" sibTransId="{89D7BDCC-9765-4C7B-A753-98825D04B329}"/>
    <dgm:cxn modelId="{807A541E-696E-40AD-AAC0-1E9A2AE7314B}" type="presOf" srcId="{CFC88EFF-67DE-4CAC-8938-5E13B502F74B}" destId="{B2FEB479-8CC7-4151-8EE4-09ECD36CB63D}" srcOrd="0" destOrd="0" presId="urn:microsoft.com/office/officeart/2005/8/layout/cycle5"/>
    <dgm:cxn modelId="{3D524226-9755-42B1-93B8-BE012AFB96A7}" type="presOf" srcId="{7B0AEE2B-B0C0-4E93-9C76-F9ADA8FC0A81}" destId="{CA8DD8FC-7EAA-40C7-A1FA-F043B7BD4B0F}" srcOrd="0" destOrd="0" presId="urn:microsoft.com/office/officeart/2005/8/layout/cycle5"/>
    <dgm:cxn modelId="{0BF07548-02CA-4F1C-97A2-05183FFAE979}" type="presOf" srcId="{624000C7-2E46-4124-BBBE-BC32ACC85CCC}" destId="{DBECC5B7-707E-4BE4-B18A-747F0D5521AE}" srcOrd="0" destOrd="0" presId="urn:microsoft.com/office/officeart/2005/8/layout/cycle5"/>
    <dgm:cxn modelId="{A0C19D68-ABB6-4CEE-8493-424724D99B53}" srcId="{BB84F6DD-280F-4FD1-88CF-D88AF7E9116D}" destId="{F3D8EDC6-5694-4389-9EFF-29BB3C0658CC}" srcOrd="2" destOrd="0" parTransId="{B5A5DFEA-A50A-481C-9380-46DE72F424BB}" sibTransId="{A7469D4B-A6D9-471C-893B-38794C202155}"/>
    <dgm:cxn modelId="{B3D9734C-DDA4-4152-8D0C-80FDED50F8BA}" type="presOf" srcId="{54379299-09EA-4A28-AB88-D60B1E754B8E}" destId="{9D64108D-9E4D-4DAF-852B-1B354CA58C34}" srcOrd="0" destOrd="0" presId="urn:microsoft.com/office/officeart/2005/8/layout/cycle5"/>
    <dgm:cxn modelId="{3AC5386F-F7DE-41DF-B678-7E815236A896}" type="presOf" srcId="{CF56C1D3-1A98-4996-B4F2-3A8BA3170074}" destId="{EBE797D5-EEC7-4C33-9AD9-FA8214F11182}" srcOrd="0" destOrd="0" presId="urn:microsoft.com/office/officeart/2005/8/layout/cycle5"/>
    <dgm:cxn modelId="{5E7E8D74-155A-4227-8451-75BADEF30402}" type="presOf" srcId="{BB84F6DD-280F-4FD1-88CF-D88AF7E9116D}" destId="{BC9063A3-A905-45DD-BEC4-B7315B57CBC2}" srcOrd="0" destOrd="0" presId="urn:microsoft.com/office/officeart/2005/8/layout/cycle5"/>
    <dgm:cxn modelId="{5624BB91-5A86-4043-9438-A4AE88B03C0F}" type="presOf" srcId="{BD3E2C12-7488-4415-B9D5-516F290EDEB1}" destId="{933CD09B-356D-4ED0-B0C8-6973A49C773B}" srcOrd="0" destOrd="0" presId="urn:microsoft.com/office/officeart/2005/8/layout/cycle5"/>
    <dgm:cxn modelId="{96703194-CA71-4CA6-BDC2-598E5F0826B9}" type="presOf" srcId="{89D7BDCC-9765-4C7B-A753-98825D04B329}" destId="{24B0D090-FD72-4A39-AB4E-CE021A44569D}" srcOrd="0" destOrd="0" presId="urn:microsoft.com/office/officeart/2005/8/layout/cycle5"/>
    <dgm:cxn modelId="{800126AE-8647-4CFB-8063-409FBFF3B59D}" type="presOf" srcId="{4848998D-12AE-474D-B260-32AF76E5F8BB}" destId="{12E8050B-41BF-49EF-9C8F-BD77D638D823}" srcOrd="0" destOrd="0" presId="urn:microsoft.com/office/officeart/2005/8/layout/cycle5"/>
    <dgm:cxn modelId="{31EA37C7-2709-4B09-87CE-71F00BA0C632}" type="presOf" srcId="{61244227-7A8C-44D3-8EF0-622EA235817C}" destId="{A4D79741-CC75-437D-9932-5CCF22C12EF7}" srcOrd="0" destOrd="0" presId="urn:microsoft.com/office/officeart/2005/8/layout/cycle5"/>
    <dgm:cxn modelId="{4BB251CD-624D-4C94-BAD3-55D723F5E4EE}" type="presOf" srcId="{A7469D4B-A6D9-471C-893B-38794C202155}" destId="{A6493AA8-BFAB-443B-B5ED-F96CD40D4BE0}" srcOrd="0" destOrd="0" presId="urn:microsoft.com/office/officeart/2005/8/layout/cycle5"/>
    <dgm:cxn modelId="{D5E0E0DB-44D8-4ED1-A924-1FFC490A104E}" type="presOf" srcId="{0C459308-87FC-40D5-B105-2800DEB3620F}" destId="{13E4F9A8-5DC6-48CB-AF41-631CF7188480}" srcOrd="0" destOrd="0" presId="urn:microsoft.com/office/officeart/2005/8/layout/cycle5"/>
    <dgm:cxn modelId="{71AD70F3-4E23-4F7C-8820-2FFEB84FAAA4}" srcId="{BB84F6DD-280F-4FD1-88CF-D88AF7E9116D}" destId="{CFC88EFF-67DE-4CAC-8938-5E13B502F74B}" srcOrd="3" destOrd="0" parTransId="{39B9962A-1D18-4C29-8B4A-19A38928C10A}" sibTransId="{61244227-7A8C-44D3-8EF0-622EA235817C}"/>
    <dgm:cxn modelId="{2D1937F8-8BC8-4FF2-9074-704FB7E7BEA6}" type="presOf" srcId="{F3D8EDC6-5694-4389-9EFF-29BB3C0658CC}" destId="{F22046E8-EA98-4EF1-9796-00C325C79100}" srcOrd="0" destOrd="0" presId="urn:microsoft.com/office/officeart/2005/8/layout/cycle5"/>
    <dgm:cxn modelId="{37836F44-245F-40ED-89B3-4A61D38B3B32}" type="presParOf" srcId="{BC9063A3-A905-45DD-BEC4-B7315B57CBC2}" destId="{CA8DD8FC-7EAA-40C7-A1FA-F043B7BD4B0F}" srcOrd="0" destOrd="0" presId="urn:microsoft.com/office/officeart/2005/8/layout/cycle5"/>
    <dgm:cxn modelId="{DF520D9C-C1FA-4844-B3A6-D65F6D887B89}" type="presParOf" srcId="{BC9063A3-A905-45DD-BEC4-B7315B57CBC2}" destId="{F8A8EFF8-DBA6-4546-93CA-5E580C4A9269}" srcOrd="1" destOrd="0" presId="urn:microsoft.com/office/officeart/2005/8/layout/cycle5"/>
    <dgm:cxn modelId="{E96283AB-C06F-4A99-98A5-F9405528C018}" type="presParOf" srcId="{BC9063A3-A905-45DD-BEC4-B7315B57CBC2}" destId="{12E8050B-41BF-49EF-9C8F-BD77D638D823}" srcOrd="2" destOrd="0" presId="urn:microsoft.com/office/officeart/2005/8/layout/cycle5"/>
    <dgm:cxn modelId="{022C74D4-C66A-40E9-A402-69E9EFB4EA5C}" type="presParOf" srcId="{BC9063A3-A905-45DD-BEC4-B7315B57CBC2}" destId="{DBECC5B7-707E-4BE4-B18A-747F0D5521AE}" srcOrd="3" destOrd="0" presId="urn:microsoft.com/office/officeart/2005/8/layout/cycle5"/>
    <dgm:cxn modelId="{691299EF-2CCD-4ECC-A0B4-CC8A3BE82772}" type="presParOf" srcId="{BC9063A3-A905-45DD-BEC4-B7315B57CBC2}" destId="{E7F80F5C-78A1-45DC-81D9-E26ADE198E4F}" srcOrd="4" destOrd="0" presId="urn:microsoft.com/office/officeart/2005/8/layout/cycle5"/>
    <dgm:cxn modelId="{4CFD2E8F-49D5-4C0B-A9DD-1CFFCC50E043}" type="presParOf" srcId="{BC9063A3-A905-45DD-BEC4-B7315B57CBC2}" destId="{EBE797D5-EEC7-4C33-9AD9-FA8214F11182}" srcOrd="5" destOrd="0" presId="urn:microsoft.com/office/officeart/2005/8/layout/cycle5"/>
    <dgm:cxn modelId="{DF91658A-02A0-4CEA-A8F3-C85A5AFA6D59}" type="presParOf" srcId="{BC9063A3-A905-45DD-BEC4-B7315B57CBC2}" destId="{F22046E8-EA98-4EF1-9796-00C325C79100}" srcOrd="6" destOrd="0" presId="urn:microsoft.com/office/officeart/2005/8/layout/cycle5"/>
    <dgm:cxn modelId="{BD3BDFEF-75D6-4449-B0CE-D72A22D67614}" type="presParOf" srcId="{BC9063A3-A905-45DD-BEC4-B7315B57CBC2}" destId="{A7473E15-2FE4-4A1D-BE4A-6A96EB9710AD}" srcOrd="7" destOrd="0" presId="urn:microsoft.com/office/officeart/2005/8/layout/cycle5"/>
    <dgm:cxn modelId="{9CC90910-B460-479C-AFD4-AB7CCEBB8F55}" type="presParOf" srcId="{BC9063A3-A905-45DD-BEC4-B7315B57CBC2}" destId="{A6493AA8-BFAB-443B-B5ED-F96CD40D4BE0}" srcOrd="8" destOrd="0" presId="urn:microsoft.com/office/officeart/2005/8/layout/cycle5"/>
    <dgm:cxn modelId="{A2F8E348-3207-4014-AD54-8B84A9987505}" type="presParOf" srcId="{BC9063A3-A905-45DD-BEC4-B7315B57CBC2}" destId="{B2FEB479-8CC7-4151-8EE4-09ECD36CB63D}" srcOrd="9" destOrd="0" presId="urn:microsoft.com/office/officeart/2005/8/layout/cycle5"/>
    <dgm:cxn modelId="{B5B54ADB-2351-43F3-B90F-2B7EF57B9DC7}" type="presParOf" srcId="{BC9063A3-A905-45DD-BEC4-B7315B57CBC2}" destId="{5C76A605-B686-4E1B-B42C-09D5BC1F4AEF}" srcOrd="10" destOrd="0" presId="urn:microsoft.com/office/officeart/2005/8/layout/cycle5"/>
    <dgm:cxn modelId="{A013608A-BBC4-4B39-BC4B-CCEF976A2285}" type="presParOf" srcId="{BC9063A3-A905-45DD-BEC4-B7315B57CBC2}" destId="{A4D79741-CC75-437D-9932-5CCF22C12EF7}" srcOrd="11" destOrd="0" presId="urn:microsoft.com/office/officeart/2005/8/layout/cycle5"/>
    <dgm:cxn modelId="{8DC24582-FCA1-4348-9266-C0F479573972}" type="presParOf" srcId="{BC9063A3-A905-45DD-BEC4-B7315B57CBC2}" destId="{13E4F9A8-5DC6-48CB-AF41-631CF7188480}" srcOrd="12" destOrd="0" presId="urn:microsoft.com/office/officeart/2005/8/layout/cycle5"/>
    <dgm:cxn modelId="{595D8661-1650-435E-909C-B83395774666}" type="presParOf" srcId="{BC9063A3-A905-45DD-BEC4-B7315B57CBC2}" destId="{5118BF6A-384D-4EFF-B6BD-EB8D47B76F53}" srcOrd="13" destOrd="0" presId="urn:microsoft.com/office/officeart/2005/8/layout/cycle5"/>
    <dgm:cxn modelId="{A99C045A-00DE-44B0-BCDE-6CD928C6484E}" type="presParOf" srcId="{BC9063A3-A905-45DD-BEC4-B7315B57CBC2}" destId="{9D64108D-9E4D-4DAF-852B-1B354CA58C34}" srcOrd="14" destOrd="0" presId="urn:microsoft.com/office/officeart/2005/8/layout/cycle5"/>
    <dgm:cxn modelId="{93B87FD2-D03C-4687-AD3E-14A7BE6C2FB7}" type="presParOf" srcId="{BC9063A3-A905-45DD-BEC4-B7315B57CBC2}" destId="{933CD09B-356D-4ED0-B0C8-6973A49C773B}" srcOrd="15" destOrd="0" presId="urn:microsoft.com/office/officeart/2005/8/layout/cycle5"/>
    <dgm:cxn modelId="{D8680453-0C44-4F2D-8827-3215A3DF66EC}" type="presParOf" srcId="{BC9063A3-A905-45DD-BEC4-B7315B57CBC2}" destId="{F77827CA-5EDE-4B2D-B78A-6A6D29E0C34C}" srcOrd="16" destOrd="0" presId="urn:microsoft.com/office/officeart/2005/8/layout/cycle5"/>
    <dgm:cxn modelId="{BCDE1656-CCC8-476A-BFF0-880D5E17C0E2}" type="presParOf" srcId="{BC9063A3-A905-45DD-BEC4-B7315B57CBC2}" destId="{24B0D090-FD72-4A39-AB4E-CE021A44569D}" srcOrd="17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8DD8FC-7EAA-40C7-A1FA-F043B7BD4B0F}">
      <dsp:nvSpPr>
        <dsp:cNvPr id="0" name=""/>
        <dsp:cNvSpPr/>
      </dsp:nvSpPr>
      <dsp:spPr>
        <a:xfrm>
          <a:off x="2820787" y="1290"/>
          <a:ext cx="1285250" cy="83541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Thought</a:t>
          </a:r>
          <a:endParaRPr lang="en-SG" sz="1900" b="1" kern="1200" dirty="0"/>
        </a:p>
      </dsp:txBody>
      <dsp:txXfrm>
        <a:off x="2861569" y="42072"/>
        <a:ext cx="1203686" cy="753849"/>
      </dsp:txXfrm>
    </dsp:sp>
    <dsp:sp modelId="{12E8050B-41BF-49EF-9C8F-BD77D638D823}">
      <dsp:nvSpPr>
        <dsp:cNvPr id="0" name=""/>
        <dsp:cNvSpPr/>
      </dsp:nvSpPr>
      <dsp:spPr>
        <a:xfrm>
          <a:off x="1494401" y="418997"/>
          <a:ext cx="3938023" cy="3938023"/>
        </a:xfrm>
        <a:custGeom>
          <a:avLst/>
          <a:gdLst/>
          <a:ahLst/>
          <a:cxnLst/>
          <a:rect l="0" t="0" r="0" b="0"/>
          <a:pathLst>
            <a:path>
              <a:moveTo>
                <a:pt x="2773483" y="171838"/>
              </a:moveTo>
              <a:arcTo wR="1969011" hR="1969011" stAng="17646888" swAng="924580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ECC5B7-707E-4BE4-B18A-747F0D5521AE}">
      <dsp:nvSpPr>
        <dsp:cNvPr id="0" name=""/>
        <dsp:cNvSpPr/>
      </dsp:nvSpPr>
      <dsp:spPr>
        <a:xfrm>
          <a:off x="4526001" y="985796"/>
          <a:ext cx="1285250" cy="835413"/>
        </a:xfrm>
        <a:prstGeom prst="roundRect">
          <a:avLst/>
        </a:prstGeom>
        <a:solidFill>
          <a:schemeClr val="accent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Focused Thought</a:t>
          </a:r>
          <a:endParaRPr lang="en-SG" sz="1900" b="1" kern="1200" dirty="0"/>
        </a:p>
      </dsp:txBody>
      <dsp:txXfrm>
        <a:off x="4566783" y="1026578"/>
        <a:ext cx="1203686" cy="753849"/>
      </dsp:txXfrm>
    </dsp:sp>
    <dsp:sp modelId="{EBE797D5-EEC7-4C33-9AD9-FA8214F11182}">
      <dsp:nvSpPr>
        <dsp:cNvPr id="0" name=""/>
        <dsp:cNvSpPr/>
      </dsp:nvSpPr>
      <dsp:spPr>
        <a:xfrm>
          <a:off x="1494401" y="418997"/>
          <a:ext cx="3938023" cy="3938023"/>
        </a:xfrm>
        <a:custGeom>
          <a:avLst/>
          <a:gdLst/>
          <a:ahLst/>
          <a:cxnLst/>
          <a:rect l="0" t="0" r="0" b="0"/>
          <a:pathLst>
            <a:path>
              <a:moveTo>
                <a:pt x="3907313" y="1622609"/>
              </a:moveTo>
              <a:arcTo wR="1969011" hR="1969011" stAng="20992043" swAng="1215913"/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2046E8-EA98-4EF1-9796-00C325C79100}">
      <dsp:nvSpPr>
        <dsp:cNvPr id="0" name=""/>
        <dsp:cNvSpPr/>
      </dsp:nvSpPr>
      <dsp:spPr>
        <a:xfrm>
          <a:off x="4526001" y="2954808"/>
          <a:ext cx="1285250" cy="835413"/>
        </a:xfrm>
        <a:prstGeom prst="roundRect">
          <a:avLst/>
        </a:prstGeom>
        <a:solidFill>
          <a:srgbClr val="FF33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Decision</a:t>
          </a:r>
          <a:endParaRPr lang="en-SG" sz="1900" b="1" kern="1200" dirty="0"/>
        </a:p>
      </dsp:txBody>
      <dsp:txXfrm>
        <a:off x="4566783" y="2995590"/>
        <a:ext cx="1203686" cy="753849"/>
      </dsp:txXfrm>
    </dsp:sp>
    <dsp:sp modelId="{A6493AA8-BFAB-443B-B5ED-F96CD40D4BE0}">
      <dsp:nvSpPr>
        <dsp:cNvPr id="0" name=""/>
        <dsp:cNvSpPr/>
      </dsp:nvSpPr>
      <dsp:spPr>
        <a:xfrm>
          <a:off x="1494401" y="418997"/>
          <a:ext cx="3938023" cy="3938023"/>
        </a:xfrm>
        <a:custGeom>
          <a:avLst/>
          <a:gdLst/>
          <a:ahLst/>
          <a:cxnLst/>
          <a:rect l="0" t="0" r="0" b="0"/>
          <a:pathLst>
            <a:path>
              <a:moveTo>
                <a:pt x="3222106" y="3487815"/>
              </a:moveTo>
              <a:arcTo wR="1969011" hR="1969011" stAng="3028533" swAng="924580"/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FEB479-8CC7-4151-8EE4-09ECD36CB63D}">
      <dsp:nvSpPr>
        <dsp:cNvPr id="0" name=""/>
        <dsp:cNvSpPr/>
      </dsp:nvSpPr>
      <dsp:spPr>
        <a:xfrm>
          <a:off x="2820787" y="3939314"/>
          <a:ext cx="1285250" cy="835413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Action</a:t>
          </a:r>
          <a:endParaRPr lang="en-SG" sz="1900" b="1" kern="1200" dirty="0"/>
        </a:p>
      </dsp:txBody>
      <dsp:txXfrm>
        <a:off x="2861569" y="3980096"/>
        <a:ext cx="1203686" cy="753849"/>
      </dsp:txXfrm>
    </dsp:sp>
    <dsp:sp modelId="{A4D79741-CC75-437D-9932-5CCF22C12EF7}">
      <dsp:nvSpPr>
        <dsp:cNvPr id="0" name=""/>
        <dsp:cNvSpPr/>
      </dsp:nvSpPr>
      <dsp:spPr>
        <a:xfrm>
          <a:off x="1494401" y="418997"/>
          <a:ext cx="3938023" cy="3938023"/>
        </a:xfrm>
        <a:custGeom>
          <a:avLst/>
          <a:gdLst/>
          <a:ahLst/>
          <a:cxnLst/>
          <a:rect l="0" t="0" r="0" b="0"/>
          <a:pathLst>
            <a:path>
              <a:moveTo>
                <a:pt x="1164540" y="3766185"/>
              </a:moveTo>
              <a:arcTo wR="1969011" hR="1969011" stAng="6846888" swAng="924580"/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E4F9A8-5DC6-48CB-AF41-631CF7188480}">
      <dsp:nvSpPr>
        <dsp:cNvPr id="0" name=""/>
        <dsp:cNvSpPr/>
      </dsp:nvSpPr>
      <dsp:spPr>
        <a:xfrm>
          <a:off x="1115573" y="2954808"/>
          <a:ext cx="1285250" cy="835413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Continued Action</a:t>
          </a:r>
          <a:endParaRPr lang="en-SG" sz="1900" b="1" kern="1200" dirty="0"/>
        </a:p>
      </dsp:txBody>
      <dsp:txXfrm>
        <a:off x="1156355" y="2995590"/>
        <a:ext cx="1203686" cy="753849"/>
      </dsp:txXfrm>
    </dsp:sp>
    <dsp:sp modelId="{9D64108D-9E4D-4DAF-852B-1B354CA58C34}">
      <dsp:nvSpPr>
        <dsp:cNvPr id="0" name=""/>
        <dsp:cNvSpPr/>
      </dsp:nvSpPr>
      <dsp:spPr>
        <a:xfrm>
          <a:off x="1494401" y="418997"/>
          <a:ext cx="3938023" cy="3938023"/>
        </a:xfrm>
        <a:custGeom>
          <a:avLst/>
          <a:gdLst/>
          <a:ahLst/>
          <a:cxnLst/>
          <a:rect l="0" t="0" r="0" b="0"/>
          <a:pathLst>
            <a:path>
              <a:moveTo>
                <a:pt x="30710" y="2315414"/>
              </a:moveTo>
              <a:arcTo wR="1969011" hR="1969011" stAng="10192043" swAng="1215913"/>
            </a:path>
          </a:pathLst>
        </a:custGeom>
        <a:noFill/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3CD09B-356D-4ED0-B0C8-6973A49C773B}">
      <dsp:nvSpPr>
        <dsp:cNvPr id="0" name=""/>
        <dsp:cNvSpPr/>
      </dsp:nvSpPr>
      <dsp:spPr>
        <a:xfrm>
          <a:off x="1115573" y="985796"/>
          <a:ext cx="1285250" cy="835413"/>
        </a:xfrm>
        <a:prstGeom prst="roundRect">
          <a:avLst/>
        </a:prstGeom>
        <a:solidFill>
          <a:srgbClr val="D6A3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Habit</a:t>
          </a:r>
          <a:endParaRPr lang="en-SG" sz="1900" b="1" kern="1200" dirty="0"/>
        </a:p>
      </dsp:txBody>
      <dsp:txXfrm>
        <a:off x="1156355" y="1026578"/>
        <a:ext cx="1203686" cy="753849"/>
      </dsp:txXfrm>
    </dsp:sp>
    <dsp:sp modelId="{24B0D090-FD72-4A39-AB4E-CE021A44569D}">
      <dsp:nvSpPr>
        <dsp:cNvPr id="0" name=""/>
        <dsp:cNvSpPr/>
      </dsp:nvSpPr>
      <dsp:spPr>
        <a:xfrm>
          <a:off x="1494401" y="418997"/>
          <a:ext cx="3938023" cy="3938023"/>
        </a:xfrm>
        <a:custGeom>
          <a:avLst/>
          <a:gdLst/>
          <a:ahLst/>
          <a:cxnLst/>
          <a:rect l="0" t="0" r="0" b="0"/>
          <a:pathLst>
            <a:path>
              <a:moveTo>
                <a:pt x="715917" y="450208"/>
              </a:moveTo>
              <a:arcTo wR="1969011" hR="1969011" stAng="13828533" swAng="924580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ABE522-E5A8-446B-A60A-A51A425144FB}" type="datetimeFigureOut">
              <a:rPr lang="en-SG" smtClean="0"/>
              <a:t>19/8/2020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0CBBCD-E2B4-4538-8DF7-69685AA3B459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766054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598C53-7503-41A4-8E23-3D5D44CB0328}" type="slidenum">
              <a:rPr lang="en-SG" smtClean="0"/>
              <a:pPr/>
              <a:t>2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7746528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598C53-7503-41A4-8E23-3D5D44CB0328}" type="slidenum">
              <a:rPr lang="en-SG" smtClean="0"/>
              <a:pPr/>
              <a:t>4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814429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4" name="Shape 12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032882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598C53-7503-41A4-8E23-3D5D44CB0328}" type="slidenum">
              <a:rPr lang="en-SG" smtClean="0"/>
              <a:pPr/>
              <a:t>6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9667901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598C53-7503-41A4-8E23-3D5D44CB0328}" type="slidenum">
              <a:rPr lang="en-SG" smtClean="0"/>
              <a:pPr/>
              <a:t>19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223748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598C53-7503-41A4-8E23-3D5D44CB0328}" type="slidenum">
              <a:rPr lang="en-SG" smtClean="0"/>
              <a:pPr/>
              <a:t>20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9065304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C7209-9403-47F2-ADC1-29AECD502F66}" type="slidenum">
              <a:rPr lang="en-SG" smtClean="0"/>
              <a:pPr/>
              <a:t>30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5999986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C7209-9403-47F2-ADC1-29AECD502F66}" type="slidenum">
              <a:rPr lang="en-SG" smtClean="0"/>
              <a:pPr/>
              <a:t>37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2354037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0CBBCD-E2B4-4538-8DF7-69685AA3B459}" type="slidenum">
              <a:rPr lang="en-SG" smtClean="0"/>
              <a:t>66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5435746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0CBBCD-E2B4-4538-8DF7-69685AA3B459}" type="slidenum">
              <a:rPr lang="en-SG" smtClean="0"/>
              <a:t>67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7952024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0CBBCD-E2B4-4538-8DF7-69685AA3B459}" type="slidenum">
              <a:rPr lang="en-SG" smtClean="0"/>
              <a:t>73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8832581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9EEB7-2BAD-4B41-8EB9-91242C1EB559}" type="datetimeFigureOut">
              <a:rPr lang="en-US" smtClean="0"/>
              <a:pPr/>
              <a:t>8/19/2020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3D0D0-8FB1-4521-8983-36A1FD9FE92F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9EEB7-2BAD-4B41-8EB9-91242C1EB559}" type="datetimeFigureOut">
              <a:rPr lang="en-US" smtClean="0"/>
              <a:pPr/>
              <a:t>8/19/2020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3D0D0-8FB1-4521-8983-36A1FD9FE92F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9EEB7-2BAD-4B41-8EB9-91242C1EB559}" type="datetimeFigureOut">
              <a:rPr lang="en-US" smtClean="0"/>
              <a:pPr/>
              <a:t>8/19/2020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3D0D0-8FB1-4521-8983-36A1FD9FE92F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9EEB7-2BAD-4B41-8EB9-91242C1EB559}" type="datetimeFigureOut">
              <a:rPr lang="en-US" smtClean="0"/>
              <a:pPr/>
              <a:t>8/19/2020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3D0D0-8FB1-4521-8983-36A1FD9FE92F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9EEB7-2BAD-4B41-8EB9-91242C1EB559}" type="datetimeFigureOut">
              <a:rPr lang="en-US" smtClean="0"/>
              <a:pPr/>
              <a:t>8/19/2020</a:t>
            </a:fld>
            <a:endParaRPr lang="en-S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3D0D0-8FB1-4521-8983-36A1FD9FE92F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9EEB7-2BAD-4B41-8EB9-91242C1EB559}" type="datetimeFigureOut">
              <a:rPr lang="en-US" smtClean="0"/>
              <a:pPr/>
              <a:t>8/19/2020</a:t>
            </a:fld>
            <a:endParaRPr lang="en-S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3D0D0-8FB1-4521-8983-36A1FD9FE92F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9EEB7-2BAD-4B41-8EB9-91242C1EB559}" type="datetimeFigureOut">
              <a:rPr lang="en-US" smtClean="0"/>
              <a:pPr/>
              <a:t>8/19/2020</a:t>
            </a:fld>
            <a:endParaRPr lang="en-S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3D0D0-8FB1-4521-8983-36A1FD9FE92F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9EEB7-2BAD-4B41-8EB9-91242C1EB559}" type="datetimeFigureOut">
              <a:rPr lang="en-US" smtClean="0"/>
              <a:pPr/>
              <a:t>8/19/2020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3D0D0-8FB1-4521-8983-36A1FD9FE92F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9EEB7-2BAD-4B41-8EB9-91242C1EB559}" type="datetimeFigureOut">
              <a:rPr lang="en-US" smtClean="0"/>
              <a:pPr/>
              <a:t>8/19/2020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3D0D0-8FB1-4521-8983-36A1FD9FE92F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9EEB7-2BAD-4B41-8EB9-91242C1EB559}" type="datetimeFigureOut">
              <a:rPr lang="en-US" smtClean="0"/>
              <a:pPr/>
              <a:t>8/19/2020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3D0D0-8FB1-4521-8983-36A1FD9FE92F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9EEB7-2BAD-4B41-8EB9-91242C1EB559}" type="datetimeFigureOut">
              <a:rPr lang="en-US" smtClean="0"/>
              <a:pPr/>
              <a:t>8/19/2020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3D0D0-8FB1-4521-8983-36A1FD9FE92F}" type="slidenum">
              <a:rPr lang="en-SG" smtClean="0"/>
              <a:pPr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9EEB7-2BAD-4B41-8EB9-91242C1EB559}" type="datetimeFigureOut">
              <a:rPr lang="en-US" smtClean="0"/>
              <a:pPr/>
              <a:t>8/19/2020</a:t>
            </a:fld>
            <a:endParaRPr lang="en-SG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3D0D0-8FB1-4521-8983-36A1FD9FE92F}" type="slidenum">
              <a:rPr lang="en-SG" smtClean="0"/>
              <a:pPr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9750166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9EEB7-2BAD-4B41-8EB9-91242C1EB559}" type="datetimeFigureOut">
              <a:rPr lang="en-US" smtClean="0"/>
              <a:pPr/>
              <a:t>8/19/2020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3D0D0-8FB1-4521-8983-36A1FD9FE92F}" type="slidenum">
              <a:rPr lang="en-SG" smtClean="0"/>
              <a:pPr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9087402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9EEB7-2BAD-4B41-8EB9-91242C1EB559}" type="datetimeFigureOut">
              <a:rPr lang="en-US" smtClean="0"/>
              <a:pPr/>
              <a:t>8/19/2020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3D0D0-8FB1-4521-8983-36A1FD9FE92F}" type="slidenum">
              <a:rPr lang="en-SG" smtClean="0"/>
              <a:pPr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438135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9EEB7-2BAD-4B41-8EB9-91242C1EB559}" type="datetimeFigureOut">
              <a:rPr lang="en-US" smtClean="0"/>
              <a:pPr/>
              <a:t>8/19/2020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3D0D0-8FB1-4521-8983-36A1FD9FE92F}" type="slidenum">
              <a:rPr lang="en-SG" smtClean="0"/>
              <a:pPr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5809077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9EEB7-2BAD-4B41-8EB9-91242C1EB559}" type="datetimeFigureOut">
              <a:rPr lang="en-US" smtClean="0"/>
              <a:pPr/>
              <a:t>8/19/2020</a:t>
            </a:fld>
            <a:endParaRPr lang="en-S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3D0D0-8FB1-4521-8983-36A1FD9FE92F}" type="slidenum">
              <a:rPr lang="en-SG" smtClean="0"/>
              <a:pPr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9289638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9EEB7-2BAD-4B41-8EB9-91242C1EB559}" type="datetimeFigureOut">
              <a:rPr lang="en-US" smtClean="0"/>
              <a:pPr/>
              <a:t>8/19/2020</a:t>
            </a:fld>
            <a:endParaRPr lang="en-S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3D0D0-8FB1-4521-8983-36A1FD9FE92F}" type="slidenum">
              <a:rPr lang="en-SG" smtClean="0"/>
              <a:pPr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3836543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9EEB7-2BAD-4B41-8EB9-91242C1EB559}" type="datetimeFigureOut">
              <a:rPr lang="en-US" smtClean="0"/>
              <a:pPr/>
              <a:t>8/19/2020</a:t>
            </a:fld>
            <a:endParaRPr lang="en-S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3D0D0-8FB1-4521-8983-36A1FD9FE92F}" type="slidenum">
              <a:rPr lang="en-SG" smtClean="0"/>
              <a:pPr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6787925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9EEB7-2BAD-4B41-8EB9-91242C1EB559}" type="datetimeFigureOut">
              <a:rPr lang="en-US" smtClean="0"/>
              <a:pPr/>
              <a:t>8/19/2020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3D0D0-8FB1-4521-8983-36A1FD9FE92F}" type="slidenum">
              <a:rPr lang="en-SG" smtClean="0"/>
              <a:pPr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6345576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9EEB7-2BAD-4B41-8EB9-91242C1EB559}" type="datetimeFigureOut">
              <a:rPr lang="en-US" smtClean="0"/>
              <a:pPr/>
              <a:t>8/19/2020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393D0D0-8FB1-4521-8983-36A1FD9FE92F}" type="slidenum">
              <a:rPr lang="en-SG" smtClean="0"/>
              <a:pPr/>
              <a:t>‹#›</a:t>
            </a:fld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50064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9EEB7-2BAD-4B41-8EB9-91242C1EB559}" type="datetimeFigureOut">
              <a:rPr lang="en-US" smtClean="0"/>
              <a:pPr/>
              <a:t>8/19/2020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3D0D0-8FB1-4521-8983-36A1FD9FE92F}" type="slidenum">
              <a:rPr lang="en-SG" smtClean="0"/>
              <a:pPr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1589386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9EEB7-2BAD-4B41-8EB9-91242C1EB559}" type="datetimeFigureOut">
              <a:rPr lang="en-US" smtClean="0"/>
              <a:pPr/>
              <a:t>8/19/2020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3D0D0-8FB1-4521-8983-36A1FD9FE92F}" type="slidenum">
              <a:rPr lang="en-SG" smtClean="0"/>
              <a:pPr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90654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79EEB7-2BAD-4B41-8EB9-91242C1EB559}" type="datetimeFigureOut">
              <a:rPr lang="en-US" smtClean="0"/>
              <a:pPr/>
              <a:t>8/19/2020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93D0D0-8FB1-4521-8983-36A1FD9FE92F}" type="slidenum">
              <a:rPr lang="en-SG" smtClean="0"/>
              <a:pPr/>
              <a:t>‹#›</a:t>
            </a:fld>
            <a:endParaRPr lang="en-SG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379EEB7-2BAD-4B41-8EB9-91242C1EB559}" type="datetimeFigureOut">
              <a:rPr lang="en-US" smtClean="0"/>
              <a:pPr/>
              <a:t>8/19/2020</a:t>
            </a:fld>
            <a:endParaRPr lang="en-SG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393D0D0-8FB1-4521-8983-36A1FD9FE92F}" type="slidenum">
              <a:rPr lang="en-SG" smtClean="0"/>
              <a:pPr/>
              <a:t>‹#›</a:t>
            </a:fld>
            <a:endParaRPr lang="en-SG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78012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faithatworkfellowship.org/" TargetMode="External"/><Relationship Id="rId4" Type="http://schemas.openxmlformats.org/officeDocument/2006/relationships/hyperlink" Target="mailto:gohsengfong@hot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5720" y="2428868"/>
            <a:ext cx="8201028" cy="2008244"/>
          </a:xfrm>
        </p:spPr>
        <p:txBody>
          <a:bodyPr>
            <a:normAutofit fontScale="90000"/>
          </a:bodyPr>
          <a:lstStyle/>
          <a:p>
            <a:r>
              <a:rPr lang="en-US" sz="5300" b="1" u="sng" dirty="0">
                <a:solidFill>
                  <a:schemeClr val="accent6">
                    <a:lumMod val="75000"/>
                  </a:schemeClr>
                </a:solidFill>
              </a:rPr>
              <a:t>MY ATTITUDE </a:t>
            </a:r>
            <a:br>
              <a:rPr lang="en-US" sz="5300" b="1" u="sng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5300" b="1" u="sng" dirty="0">
                <a:solidFill>
                  <a:schemeClr val="accent6">
                    <a:lumMod val="75000"/>
                  </a:schemeClr>
                </a:solidFill>
              </a:rPr>
              <a:t>ON TOP </a:t>
            </a:r>
            <a:br>
              <a:rPr lang="en-SG" b="1" dirty="0">
                <a:solidFill>
                  <a:srgbClr val="FFFF00"/>
                </a:solidFill>
              </a:rPr>
            </a:br>
            <a:endParaRPr lang="en-SG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76672"/>
            <a:ext cx="7851648" cy="2160240"/>
          </a:xfrm>
        </p:spPr>
        <p:txBody>
          <a:bodyPr/>
          <a:lstStyle/>
          <a:p>
            <a:pPr algn="ctr"/>
            <a:r>
              <a:rPr lang="en-US" b="1" u="sng" dirty="0">
                <a:solidFill>
                  <a:schemeClr val="accent6">
                    <a:lumMod val="75000"/>
                  </a:schemeClr>
                </a:solidFill>
                <a:effectLst/>
              </a:rPr>
              <a:t>ATTITUDE FORMATION</a:t>
            </a:r>
            <a:endParaRPr lang="en-SG" b="1" u="sng" dirty="0"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140968"/>
            <a:ext cx="6400800" cy="2497832"/>
          </a:xfrm>
        </p:spPr>
        <p:txBody>
          <a:bodyPr>
            <a:normAutofit/>
          </a:bodyPr>
          <a:lstStyle/>
          <a:p>
            <a:pPr algn="ctr"/>
            <a:r>
              <a:rPr lang="en-SG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SG" sz="3600" b="1" dirty="0">
                <a:solidFill>
                  <a:schemeClr val="bg1"/>
                </a:solidFill>
              </a:rPr>
              <a:t>For as he thinks in his heart, so </a:t>
            </a:r>
            <a:r>
              <a:rPr lang="en-SG" sz="3600" b="1" i="1" dirty="0">
                <a:solidFill>
                  <a:schemeClr val="bg1"/>
                </a:solidFill>
              </a:rPr>
              <a:t>is he.</a:t>
            </a:r>
          </a:p>
          <a:p>
            <a:pPr algn="ctr"/>
            <a:r>
              <a:rPr lang="en-US" sz="3600" b="1" i="1" dirty="0">
                <a:solidFill>
                  <a:schemeClr val="bg1"/>
                </a:solidFill>
              </a:rPr>
              <a:t>(Prov. 23:7)</a:t>
            </a:r>
            <a:endParaRPr lang="en-SG" sz="36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088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>
                <a:solidFill>
                  <a:schemeClr val="accent6">
                    <a:lumMod val="75000"/>
                  </a:schemeClr>
                </a:solidFill>
              </a:rPr>
              <a:t>Introduction</a:t>
            </a:r>
            <a:endParaRPr lang="en-SG" u="sng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357298"/>
            <a:ext cx="8064896" cy="5286412"/>
          </a:xfrm>
        </p:spPr>
        <p:txBody>
          <a:bodyPr/>
          <a:lstStyle/>
          <a:p>
            <a:pPr marL="714375" indent="-531813">
              <a:buNone/>
            </a:pPr>
            <a:r>
              <a:rPr lang="en-US" b="1" dirty="0">
                <a:solidFill>
                  <a:schemeClr val="bg1"/>
                </a:solidFill>
              </a:rPr>
              <a:t>1.  Attitude colors everything we do!  It determines how we view life. </a:t>
            </a:r>
            <a:endParaRPr lang="en-SG" b="1" dirty="0">
              <a:solidFill>
                <a:schemeClr val="bg1"/>
              </a:solidFill>
            </a:endParaRPr>
          </a:p>
          <a:p>
            <a:pPr marL="714375" indent="-531813">
              <a:buNone/>
            </a:pPr>
            <a:r>
              <a:rPr lang="en-US" b="1" dirty="0">
                <a:solidFill>
                  <a:schemeClr val="bg1"/>
                </a:solidFill>
              </a:rPr>
              <a:t>2.  </a:t>
            </a:r>
            <a:r>
              <a:rPr lang="en-US" b="1" i="1" u="sng" dirty="0">
                <a:solidFill>
                  <a:schemeClr val="bg1"/>
                </a:solidFill>
              </a:rPr>
              <a:t>Definition</a:t>
            </a:r>
            <a:r>
              <a:rPr lang="en-US" b="1" dirty="0">
                <a:solidFill>
                  <a:schemeClr val="bg1"/>
                </a:solidFill>
              </a:rPr>
              <a:t>: </a:t>
            </a:r>
          </a:p>
          <a:p>
            <a:pPr marL="714375" indent="-531813">
              <a:buNone/>
              <a:tabLst>
                <a:tab pos="1166813" algn="l"/>
              </a:tabLst>
            </a:pPr>
            <a:r>
              <a:rPr lang="en-US" b="1" dirty="0">
                <a:solidFill>
                  <a:schemeClr val="bg1"/>
                </a:solidFill>
              </a:rPr>
              <a:t>    	a. 	an inner feeling expressed by behavior.</a:t>
            </a:r>
            <a:endParaRPr lang="en-SG" b="1" dirty="0">
              <a:solidFill>
                <a:schemeClr val="bg1"/>
              </a:solidFill>
            </a:endParaRPr>
          </a:p>
          <a:p>
            <a:pPr marL="714375" indent="-531813">
              <a:buNone/>
              <a:tabLst>
                <a:tab pos="1079500" algn="l"/>
              </a:tabLst>
            </a:pPr>
            <a:r>
              <a:rPr lang="en-US" b="1" dirty="0">
                <a:solidFill>
                  <a:schemeClr val="bg1"/>
                </a:solidFill>
              </a:rPr>
              <a:t>	b.	 nothing more than habits of thoughts.</a:t>
            </a:r>
            <a:endParaRPr lang="en-SG" b="1" dirty="0">
              <a:solidFill>
                <a:schemeClr val="bg1"/>
              </a:solidFill>
            </a:endParaRPr>
          </a:p>
          <a:p>
            <a:pPr marL="714375" indent="-531813">
              <a:buNone/>
            </a:pPr>
            <a:r>
              <a:rPr lang="en-US" b="1" dirty="0">
                <a:solidFill>
                  <a:schemeClr val="bg1"/>
                </a:solidFill>
              </a:rPr>
              <a:t>3.  </a:t>
            </a:r>
            <a:r>
              <a:rPr lang="en-US" b="1" i="1" u="sng" dirty="0">
                <a:solidFill>
                  <a:schemeClr val="bg1"/>
                </a:solidFill>
              </a:rPr>
              <a:t>There is no such thing as a consistently perfect attitude!</a:t>
            </a:r>
            <a:endParaRPr lang="en-SG" b="1" dirty="0">
              <a:solidFill>
                <a:schemeClr val="bg1"/>
              </a:solidFill>
            </a:endParaRPr>
          </a:p>
          <a:p>
            <a:endParaRPr lang="en-SG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/>
        </p:nvGraphicFramePr>
        <p:xfrm>
          <a:off x="1260987" y="990600"/>
          <a:ext cx="6926826" cy="47760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514600"/>
            <a:ext cx="8229600" cy="1224136"/>
          </a:xfrm>
        </p:spPr>
        <p:txBody>
          <a:bodyPr/>
          <a:lstStyle/>
          <a:p>
            <a:pPr algn="ctr"/>
            <a:r>
              <a:rPr lang="en-US" sz="4000" b="1" dirty="0">
                <a:solidFill>
                  <a:schemeClr val="accent6">
                    <a:lumMod val="75000"/>
                  </a:schemeClr>
                </a:solidFill>
              </a:rPr>
              <a:t>ATTITUDE</a:t>
            </a:r>
            <a:endParaRPr lang="en-SG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5997677"/>
            <a:ext cx="7344816" cy="860323"/>
          </a:xfrm>
          <a:effectLst/>
        </p:spPr>
        <p:txBody>
          <a:bodyPr>
            <a:normAutofit/>
          </a:bodyPr>
          <a:lstStyle/>
          <a:p>
            <a:pPr>
              <a:buNone/>
            </a:pPr>
            <a:r>
              <a:rPr lang="en-SG" sz="2000" dirty="0"/>
              <a:t> “</a:t>
            </a:r>
            <a:r>
              <a:rPr lang="en-SG" sz="2400" b="1" u="sng" dirty="0">
                <a:solidFill>
                  <a:srgbClr val="00B050"/>
                </a:solidFill>
              </a:rPr>
              <a:t>Let this mind be in you, which was also in Christ Jesus</a:t>
            </a:r>
            <a:r>
              <a:rPr lang="en-SG" sz="2000" b="1" u="sng" dirty="0">
                <a:solidFill>
                  <a:srgbClr val="00B050"/>
                </a:solidFill>
              </a:rPr>
              <a:t>”</a:t>
            </a:r>
          </a:p>
          <a:p>
            <a:pPr algn="r">
              <a:buNone/>
            </a:pPr>
            <a:r>
              <a:rPr lang="en-US" sz="2000" dirty="0"/>
              <a:t>                                     Phil. 2:5</a:t>
            </a:r>
            <a:endParaRPr lang="en-SG" sz="2000" dirty="0"/>
          </a:p>
        </p:txBody>
      </p:sp>
      <p:sp>
        <p:nvSpPr>
          <p:cNvPr id="10" name="Arc 9"/>
          <p:cNvSpPr/>
          <p:nvPr/>
        </p:nvSpPr>
        <p:spPr>
          <a:xfrm rot="20955482">
            <a:off x="4697442" y="1180708"/>
            <a:ext cx="2208308" cy="1659152"/>
          </a:xfrm>
          <a:prstGeom prst="arc">
            <a:avLst>
              <a:gd name="adj1" fmla="val 16200000"/>
              <a:gd name="adj2" fmla="val 20226419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261219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 txBox="1">
            <a:spLocks noGrp="1"/>
          </p:cNvSpPr>
          <p:nvPr>
            <p:ph type="title"/>
          </p:nvPr>
        </p:nvSpPr>
        <p:spPr>
          <a:xfrm>
            <a:off x="457200" y="476519"/>
            <a:ext cx="8229600" cy="792241"/>
          </a:xfrm>
          <a:prstGeom prst="rect">
            <a:avLst/>
          </a:prstGeom>
          <a:noFill/>
          <a:ln>
            <a:noFill/>
          </a:ln>
        </p:spPr>
        <p:txBody>
          <a:bodyPr lIns="0" tIns="45700" rIns="0" bIns="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2"/>
              </a:buClr>
              <a:buSzPct val="25000"/>
              <a:buFont typeface="Calibri"/>
              <a:buNone/>
            </a:pPr>
            <a:r>
              <a:rPr lang="en-US" sz="5000" b="1" u="sng" dirty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HORMONES</a:t>
            </a:r>
            <a:endParaRPr lang="en-US" sz="5000" b="1" i="0" u="sng" strike="noStrike" cap="none" dirty="0">
              <a:solidFill>
                <a:srgbClr val="7030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Shape 127"/>
          <p:cNvSpPr txBox="1">
            <a:spLocks noGrp="1"/>
          </p:cNvSpPr>
          <p:nvPr>
            <p:ph idx="1"/>
          </p:nvPr>
        </p:nvSpPr>
        <p:spPr>
          <a:xfrm>
            <a:off x="457200" y="1412776"/>
            <a:ext cx="8229600" cy="518457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ct val="25000"/>
              <a:buNone/>
            </a:pPr>
            <a:r>
              <a:rPr lang="en-US" sz="2600" b="1" i="0" strike="noStrike" cap="none" dirty="0">
                <a:solidFill>
                  <a:srgbClr val="0070C0"/>
                </a:solidFill>
                <a:latin typeface="Constantia"/>
                <a:ea typeface="Constantia"/>
                <a:cs typeface="Constantia"/>
                <a:sym typeface="Constantia"/>
              </a:rPr>
              <a:t>1.  </a:t>
            </a:r>
            <a:r>
              <a:rPr lang="en-US" sz="2600" b="1" i="0" u="sng" strike="noStrike" cap="none" dirty="0">
                <a:solidFill>
                  <a:srgbClr val="0070C0"/>
                </a:solidFill>
                <a:latin typeface="Constantia"/>
                <a:ea typeface="Constantia"/>
                <a:cs typeface="Constantia"/>
                <a:sym typeface="Constantia"/>
              </a:rPr>
              <a:t>Neurobiology</a:t>
            </a:r>
            <a:r>
              <a:rPr lang="en-US" sz="2600" b="1" i="0" u="none" strike="noStrike" cap="none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 – 200 billions neurons</a:t>
            </a:r>
          </a:p>
          <a:p>
            <a:pPr marL="0" marR="0" lvl="0" indent="0" algn="l" rtl="0"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ct val="25000"/>
              <a:buNone/>
            </a:pPr>
            <a:r>
              <a:rPr lang="en-US" sz="2600" b="1" i="0" u="none" strike="noStrike" cap="none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2.  Hormonal influences</a:t>
            </a:r>
          </a:p>
          <a:p>
            <a:pPr marL="1081088" marR="0" lvl="0" indent="-452438" algn="l" rtl="0"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ct val="25000"/>
              <a:buFont typeface="Noto Sans Symbols"/>
              <a:buNone/>
            </a:pPr>
            <a:r>
              <a:rPr lang="en-US" sz="2600" b="1" i="0" u="none" strike="noStrike" cap="none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a.  Male and Female hormones</a:t>
            </a:r>
          </a:p>
          <a:p>
            <a:pPr marL="1081088" marR="0" lvl="0" indent="-452438" algn="l" rtl="0"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ct val="25000"/>
              <a:buFont typeface="Noto Sans Symbols"/>
              <a:buNone/>
            </a:pPr>
            <a:r>
              <a:rPr lang="en-US" sz="2600" b="1" i="0" u="none" strike="noStrike" cap="none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	Male: conquer, contribute</a:t>
            </a:r>
          </a:p>
          <a:p>
            <a:pPr marL="1081088" marR="0" lvl="0" indent="-452438" algn="l" rtl="0"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ct val="25000"/>
              <a:buFont typeface="Noto Sans Symbols"/>
              <a:buNone/>
            </a:pPr>
            <a:r>
              <a:rPr lang="en-US" sz="2600" b="1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	Female: captivate, complement</a:t>
            </a:r>
            <a:endParaRPr lang="en-US" sz="2600" b="1" i="0" u="none" strike="noStrike" cap="none" dirty="0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  <a:p>
            <a:pPr marL="1081088" marR="0" lvl="0" indent="-452438" algn="l" rtl="0"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ct val="25000"/>
              <a:buFont typeface="Noto Sans Symbols"/>
              <a:buNone/>
            </a:pPr>
            <a:r>
              <a:rPr lang="en-US" sz="2600" b="1" i="0" u="none" strike="noStrike" cap="none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b.  Adrenaline Flow </a:t>
            </a:r>
          </a:p>
          <a:p>
            <a:pPr marL="1081088" marR="0" lvl="0" indent="-452438" algn="l" rtl="0"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ct val="25000"/>
              <a:buFont typeface="Noto Sans Symbols"/>
              <a:buNone/>
            </a:pPr>
            <a:r>
              <a:rPr lang="en-US" b="1" dirty="0"/>
              <a:t>	</a:t>
            </a:r>
            <a:r>
              <a:rPr lang="en-US" sz="2600" b="1" i="0" u="none" strike="noStrike" cap="none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– physical &amp; emotional</a:t>
            </a:r>
          </a:p>
          <a:p>
            <a:pPr marL="1081088" marR="0" lvl="0" indent="-452438" algn="l" rtl="0"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ct val="25000"/>
              <a:buFont typeface="Noto Sans Symbols"/>
              <a:buNone/>
            </a:pPr>
            <a:r>
              <a:rPr lang="en-US" sz="2600" b="1" i="0" u="none" strike="noStrike" cap="none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c.  Dopamine – pleasure</a:t>
            </a:r>
          </a:p>
          <a:p>
            <a:pPr marL="1081088" marR="0" lvl="0" indent="-452438" algn="l" rtl="0">
              <a:spcBef>
                <a:spcPts val="520"/>
              </a:spcBef>
              <a:buClr>
                <a:schemeClr val="accent3"/>
              </a:buClr>
              <a:buSzPct val="25000"/>
              <a:buFont typeface="Noto Sans Symbols"/>
              <a:buNone/>
            </a:pPr>
            <a:r>
              <a:rPr lang="en-US" b="1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d</a:t>
            </a:r>
            <a:r>
              <a:rPr lang="en-US" sz="2600" b="1" i="0" u="none" strike="noStrike" cap="none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. 	Serotonin </a:t>
            </a:r>
          </a:p>
          <a:p>
            <a:pPr marL="1081088" marR="0" lvl="0" indent="-452438" algn="l" rtl="0">
              <a:spcBef>
                <a:spcPts val="520"/>
              </a:spcBef>
              <a:buClr>
                <a:schemeClr val="accent3"/>
              </a:buClr>
              <a:buSzPct val="25000"/>
              <a:buFont typeface="Noto Sans Symbols"/>
              <a:buNone/>
            </a:pPr>
            <a:r>
              <a:rPr lang="en-US" b="1" dirty="0"/>
              <a:t>	</a:t>
            </a:r>
            <a:r>
              <a:rPr lang="en-US" sz="2600" b="1" i="0" u="none" strike="noStrike" cap="none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– soothes emotions, judgment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76256" y="3573016"/>
            <a:ext cx="1695450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48264" y="4941168"/>
            <a:ext cx="1797571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48264" y="1844824"/>
            <a:ext cx="1728192" cy="1739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13252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u="sng" dirty="0">
                <a:solidFill>
                  <a:schemeClr val="accent6">
                    <a:lumMod val="75000"/>
                  </a:schemeClr>
                </a:solidFill>
              </a:rPr>
              <a:t>ATTITUDE</a:t>
            </a:r>
            <a:endParaRPr lang="en-SG" b="1" u="sng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39750" indent="-539750">
              <a:buAutoNum type="arabicPeriod"/>
            </a:pPr>
            <a:r>
              <a:rPr lang="en-US" b="1" u="sng" dirty="0">
                <a:solidFill>
                  <a:schemeClr val="bg1"/>
                </a:solidFill>
              </a:rPr>
              <a:t>Some Good Attitudes</a:t>
            </a:r>
            <a:r>
              <a:rPr lang="en-US" b="1" dirty="0">
                <a:solidFill>
                  <a:schemeClr val="bg1"/>
                </a:solidFill>
              </a:rPr>
              <a:t>:</a:t>
            </a:r>
          </a:p>
          <a:p>
            <a:pPr marL="539750" indent="-539750">
              <a:buNone/>
            </a:pPr>
            <a:r>
              <a:rPr lang="en-US" b="1" dirty="0">
                <a:solidFill>
                  <a:schemeClr val="bg1"/>
                </a:solidFill>
              </a:rPr>
              <a:t>	Love,  Joy,  Peace,  Patience,  Gentleness,  Goodness,  Faith,  Meekness,  Self-Control   (Gal. 5:22,23)</a:t>
            </a:r>
          </a:p>
          <a:p>
            <a:pPr marL="539750" indent="-539750">
              <a:buNone/>
            </a:pPr>
            <a:endParaRPr lang="en-US" dirty="0"/>
          </a:p>
          <a:p>
            <a:pPr marL="539750" indent="-539750">
              <a:buAutoNum type="arabicPeriod" startAt="2"/>
            </a:pPr>
            <a:r>
              <a:rPr lang="en-US" b="1" u="sng" dirty="0">
                <a:solidFill>
                  <a:schemeClr val="bg1"/>
                </a:solidFill>
              </a:rPr>
              <a:t>Some Bad Attitudes</a:t>
            </a:r>
            <a:r>
              <a:rPr lang="en-US" b="1" dirty="0">
                <a:solidFill>
                  <a:schemeClr val="bg1"/>
                </a:solidFill>
              </a:rPr>
              <a:t>:</a:t>
            </a:r>
          </a:p>
          <a:p>
            <a:pPr marL="539750" indent="-539750">
              <a:buNone/>
            </a:pPr>
            <a:r>
              <a:rPr lang="en-US" b="1" dirty="0">
                <a:solidFill>
                  <a:schemeClr val="bg1"/>
                </a:solidFill>
              </a:rPr>
              <a:t>	Indifference,  Selfishness,  Criticism,  Hypocrisy,  Legalism,  Inflexibility,  Superiority,  Gossip, Pride</a:t>
            </a:r>
          </a:p>
        </p:txBody>
      </p:sp>
    </p:spTree>
    <p:extLst>
      <p:ext uri="{BB962C8B-B14F-4D97-AF65-F5344CB8AC3E}">
        <p14:creationId xmlns:p14="http://schemas.microsoft.com/office/powerpoint/2010/main" val="34443585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72312"/>
          </a:xfrm>
        </p:spPr>
        <p:txBody>
          <a:bodyPr>
            <a:normAutofit/>
          </a:bodyPr>
          <a:lstStyle/>
          <a:p>
            <a:pPr algn="ctr"/>
            <a:r>
              <a:rPr lang="en-US" sz="5400" b="1" u="sng" dirty="0">
                <a:solidFill>
                  <a:schemeClr val="accent6">
                    <a:lumMod val="75000"/>
                  </a:schemeClr>
                </a:solidFill>
              </a:rPr>
              <a:t>ATTITUDE OF JESUS</a:t>
            </a:r>
            <a:endParaRPr lang="en-SG" sz="5400" b="1" u="sng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4372956"/>
          </a:xfrm>
        </p:spPr>
        <p:txBody>
          <a:bodyPr/>
          <a:lstStyle/>
          <a:p>
            <a:r>
              <a:rPr lang="en-SG" sz="3600" b="1" dirty="0">
                <a:solidFill>
                  <a:schemeClr val="bg1"/>
                </a:solidFill>
              </a:rPr>
              <a:t>(John 13:3)  Jesus </a:t>
            </a:r>
            <a:r>
              <a:rPr lang="en-SG" sz="3600" b="1" u="sng" dirty="0">
                <a:solidFill>
                  <a:schemeClr val="accent6">
                    <a:lumMod val="75000"/>
                  </a:schemeClr>
                </a:solidFill>
              </a:rPr>
              <a:t>knowing</a:t>
            </a:r>
            <a:r>
              <a:rPr lang="en-SG" sz="3600" b="1" dirty="0"/>
              <a:t> </a:t>
            </a:r>
            <a:r>
              <a:rPr lang="en-SG" sz="3600" b="1" dirty="0">
                <a:solidFill>
                  <a:schemeClr val="bg1"/>
                </a:solidFill>
              </a:rPr>
              <a:t>that the Father had given all things into His hands, and that</a:t>
            </a:r>
            <a:r>
              <a:rPr lang="en-SG" sz="36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SG" sz="3600" b="1" u="sng" dirty="0">
                <a:solidFill>
                  <a:schemeClr val="accent6">
                    <a:lumMod val="75000"/>
                  </a:schemeClr>
                </a:solidFill>
              </a:rPr>
              <a:t>He was come from God, and went to God;</a:t>
            </a:r>
          </a:p>
          <a:p>
            <a:pPr marL="0" indent="0">
              <a:buNone/>
            </a:pPr>
            <a:endParaRPr lang="en-SG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3652298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72312"/>
          </a:xfrm>
        </p:spPr>
        <p:txBody>
          <a:bodyPr>
            <a:normAutofit/>
          </a:bodyPr>
          <a:lstStyle/>
          <a:p>
            <a:pPr algn="ctr"/>
            <a:r>
              <a:rPr lang="en-US" sz="4800" u="sng" dirty="0">
                <a:solidFill>
                  <a:srgbClr val="CC0000"/>
                </a:solidFill>
                <a:latin typeface="Bernard MT Condensed" panose="02050806060905020404" pitchFamily="18" charset="0"/>
              </a:rPr>
              <a:t>NOTHING TO PROVE</a:t>
            </a:r>
            <a:endParaRPr lang="en-SG" sz="4800" u="sng" dirty="0">
              <a:solidFill>
                <a:srgbClr val="CC0000"/>
              </a:solidFill>
              <a:latin typeface="Bernard MT Condensed" panose="020508060609050204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988840"/>
            <a:ext cx="7418784" cy="3962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i="1" u="sng" spc="50" dirty="0">
                <a:solidFill>
                  <a:srgbClr val="CC0000"/>
                </a:solidFill>
              </a:rPr>
              <a:t>Jesus knew who He was</a:t>
            </a:r>
            <a:r>
              <a:rPr lang="en-US" sz="3600" b="1" spc="50" dirty="0">
                <a:solidFill>
                  <a:srgbClr val="CC0000"/>
                </a:solidFill>
              </a:rPr>
              <a:t>  </a:t>
            </a:r>
            <a:r>
              <a:rPr lang="en-US" sz="3600" b="1" spc="50" dirty="0">
                <a:solidFill>
                  <a:schemeClr val="bg1"/>
                </a:solidFill>
              </a:rPr>
              <a:t>and didn’t have to play any game to prove Himself or role-play to fool others.</a:t>
            </a:r>
          </a:p>
          <a:p>
            <a:pPr marL="0" indent="0">
              <a:buNone/>
            </a:pPr>
            <a:endParaRPr lang="en-US" sz="3600" b="1" spc="5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3600" b="1" spc="50" dirty="0">
                <a:solidFill>
                  <a:schemeClr val="bg1"/>
                </a:solidFill>
              </a:rPr>
              <a:t>Beware of the performance trap.</a:t>
            </a:r>
            <a:endParaRPr lang="en-SG" sz="3600" b="1" spc="5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SG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00053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716" y="476672"/>
            <a:ext cx="8229600" cy="936104"/>
          </a:xfrm>
        </p:spPr>
        <p:txBody>
          <a:bodyPr>
            <a:normAutofit/>
          </a:bodyPr>
          <a:lstStyle/>
          <a:p>
            <a:pPr algn="ctr"/>
            <a:r>
              <a:rPr lang="en-US" sz="4800" u="sng" dirty="0">
                <a:solidFill>
                  <a:srgbClr val="CC0000"/>
                </a:solidFill>
                <a:latin typeface="Bernard MT Condensed" panose="02050806060905020404" pitchFamily="18" charset="0"/>
              </a:rPr>
              <a:t>NOTHING TO PROVE</a:t>
            </a:r>
            <a:endParaRPr lang="en-SG" sz="4800" u="sng" dirty="0">
              <a:solidFill>
                <a:srgbClr val="CC0000"/>
              </a:solidFill>
              <a:latin typeface="Bernard MT Condensed" panose="020508060609050204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067" y="1772816"/>
            <a:ext cx="8424089" cy="4720208"/>
          </a:xfrm>
        </p:spPr>
        <p:txBody>
          <a:bodyPr>
            <a:noAutofit/>
          </a:bodyPr>
          <a:lstStyle/>
          <a:p>
            <a:r>
              <a:rPr lang="en-US" sz="2800" b="1" u="sng" dirty="0">
                <a:solidFill>
                  <a:srgbClr val="0070C0"/>
                </a:solidFill>
                <a:latin typeface="+mj-lt"/>
              </a:rPr>
              <a:t>Know who I AM and whose I AM.</a:t>
            </a:r>
            <a:endParaRPr lang="en-US" sz="2000" b="1" u="sng" dirty="0">
              <a:solidFill>
                <a:srgbClr val="0070C0"/>
              </a:solidFill>
              <a:latin typeface="+mj-lt"/>
            </a:endParaRPr>
          </a:p>
          <a:p>
            <a:pPr marL="268288" indent="0">
              <a:buNone/>
            </a:pPr>
            <a:r>
              <a:rPr lang="en-SG" sz="2800" b="1" i="1" u="sng" dirty="0">
                <a:solidFill>
                  <a:srgbClr val="7030A0"/>
                </a:solidFill>
                <a:latin typeface="+mj-lt"/>
              </a:rPr>
              <a:t>My Identity in Christ</a:t>
            </a:r>
            <a:r>
              <a:rPr lang="en-SG" sz="2800" b="1" i="1" dirty="0">
                <a:solidFill>
                  <a:srgbClr val="7030A0"/>
                </a:solidFill>
                <a:latin typeface="+mj-lt"/>
              </a:rPr>
              <a:t>:</a:t>
            </a:r>
            <a:r>
              <a:rPr lang="en-SG" sz="2800" b="1" dirty="0">
                <a:solidFill>
                  <a:srgbClr val="7030A0"/>
                </a:solidFill>
                <a:latin typeface="+mj-lt"/>
              </a:rPr>
              <a:t> </a:t>
            </a:r>
            <a:r>
              <a:rPr lang="en-SG" sz="2800" b="1" dirty="0">
                <a:solidFill>
                  <a:srgbClr val="FF0000"/>
                </a:solidFill>
                <a:latin typeface="+mj-lt"/>
              </a:rPr>
              <a:t> </a:t>
            </a:r>
          </a:p>
          <a:p>
            <a:pPr marL="534988" indent="0">
              <a:buNone/>
            </a:pPr>
            <a:r>
              <a:rPr lang="en-SG" sz="2800" b="1" dirty="0">
                <a:solidFill>
                  <a:srgbClr val="CC0000"/>
                </a:solidFill>
                <a:latin typeface="+mj-lt"/>
              </a:rPr>
              <a:t>Because of Christ’s redemption, </a:t>
            </a:r>
          </a:p>
          <a:p>
            <a:pPr marL="534988" indent="0">
              <a:buNone/>
            </a:pPr>
            <a:r>
              <a:rPr lang="en-SG" sz="2800" b="1" dirty="0">
                <a:solidFill>
                  <a:srgbClr val="CC0000"/>
                </a:solidFill>
                <a:latin typeface="+mj-lt"/>
              </a:rPr>
              <a:t>I am a </a:t>
            </a:r>
            <a:r>
              <a:rPr lang="en-SG" sz="2800" b="1" i="1" u="sng" dirty="0">
                <a:solidFill>
                  <a:srgbClr val="0070C0"/>
                </a:solidFill>
                <a:latin typeface="+mj-lt"/>
              </a:rPr>
              <a:t>new creation</a:t>
            </a:r>
            <a:r>
              <a:rPr lang="en-SG" sz="2800" b="1" i="1" dirty="0">
                <a:solidFill>
                  <a:srgbClr val="CC0000"/>
                </a:solidFill>
                <a:latin typeface="+mj-lt"/>
              </a:rPr>
              <a:t>,</a:t>
            </a:r>
            <a:r>
              <a:rPr lang="en-SG" sz="2800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SG" sz="2800" b="1" dirty="0">
                <a:solidFill>
                  <a:srgbClr val="CC0000"/>
                </a:solidFill>
                <a:latin typeface="+mj-lt"/>
              </a:rPr>
              <a:t>of</a:t>
            </a:r>
            <a:r>
              <a:rPr lang="en-SG" sz="2800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SG" sz="2800" b="1" u="sng" dirty="0">
                <a:solidFill>
                  <a:srgbClr val="7030A0"/>
                </a:solidFill>
                <a:latin typeface="+mj-lt"/>
              </a:rPr>
              <a:t>infinite worth</a:t>
            </a:r>
            <a:r>
              <a:rPr lang="en-SG" sz="2800" b="1" dirty="0">
                <a:solidFill>
                  <a:srgbClr val="CC0000"/>
                </a:solidFill>
                <a:latin typeface="+mj-lt"/>
              </a:rPr>
              <a:t>.</a:t>
            </a:r>
            <a:r>
              <a:rPr lang="en-SG" sz="2800" b="1" dirty="0">
                <a:solidFill>
                  <a:srgbClr val="FF0000"/>
                </a:solidFill>
                <a:latin typeface="+mj-lt"/>
              </a:rPr>
              <a:t>  </a:t>
            </a:r>
          </a:p>
          <a:p>
            <a:pPr marL="534988" indent="0">
              <a:buNone/>
            </a:pPr>
            <a:r>
              <a:rPr lang="en-SG" sz="2800" b="1" dirty="0">
                <a:solidFill>
                  <a:srgbClr val="CC0000"/>
                </a:solidFill>
                <a:latin typeface="+mj-lt"/>
              </a:rPr>
              <a:t>I am </a:t>
            </a:r>
            <a:r>
              <a:rPr lang="en-SG" sz="2800" b="1" i="1" u="sng" dirty="0">
                <a:solidFill>
                  <a:srgbClr val="00B0F0"/>
                </a:solidFill>
                <a:latin typeface="+mj-lt"/>
              </a:rPr>
              <a:t>deeply loved</a:t>
            </a:r>
            <a:r>
              <a:rPr lang="en-SG" sz="2800" b="1" i="1" dirty="0">
                <a:solidFill>
                  <a:srgbClr val="00B0F0"/>
                </a:solidFill>
                <a:latin typeface="+mj-lt"/>
              </a:rPr>
              <a:t>,</a:t>
            </a:r>
            <a:r>
              <a:rPr lang="en-SG" sz="2800" b="1" dirty="0">
                <a:solidFill>
                  <a:srgbClr val="00B0F0"/>
                </a:solidFill>
                <a:latin typeface="+mj-lt"/>
              </a:rPr>
              <a:t> </a:t>
            </a:r>
            <a:r>
              <a:rPr lang="en-SG" sz="2800" b="1" i="1" u="sng" dirty="0">
                <a:solidFill>
                  <a:srgbClr val="002060"/>
                </a:solidFill>
                <a:latin typeface="+mj-lt"/>
              </a:rPr>
              <a:t>completely forgiven</a:t>
            </a:r>
            <a:r>
              <a:rPr lang="en-SG" sz="2800" b="1" i="1" dirty="0">
                <a:solidFill>
                  <a:srgbClr val="CC0000"/>
                </a:solidFill>
                <a:latin typeface="+mj-lt"/>
              </a:rPr>
              <a:t>,</a:t>
            </a:r>
            <a:r>
              <a:rPr lang="en-SG" sz="2800" b="1" dirty="0">
                <a:solidFill>
                  <a:srgbClr val="CC0000"/>
                </a:solidFill>
                <a:latin typeface="+mj-lt"/>
              </a:rPr>
              <a:t> </a:t>
            </a:r>
            <a:r>
              <a:rPr lang="en-SG" sz="2800" b="1" i="1" u="sng" dirty="0">
                <a:solidFill>
                  <a:srgbClr val="00B050"/>
                </a:solidFill>
                <a:latin typeface="+mj-lt"/>
              </a:rPr>
              <a:t>fully pleasing</a:t>
            </a:r>
            <a:r>
              <a:rPr lang="en-SG" sz="2800" b="1" i="1" dirty="0">
                <a:solidFill>
                  <a:srgbClr val="CC0000"/>
                </a:solidFill>
                <a:latin typeface="+mj-lt"/>
              </a:rPr>
              <a:t>,</a:t>
            </a:r>
            <a:r>
              <a:rPr lang="en-SG" sz="2800" b="1" dirty="0">
                <a:solidFill>
                  <a:srgbClr val="FF0000"/>
                </a:solidFill>
                <a:latin typeface="+mj-lt"/>
              </a:rPr>
              <a:t> </a:t>
            </a:r>
          </a:p>
          <a:p>
            <a:pPr marL="534988" indent="0">
              <a:buNone/>
            </a:pPr>
            <a:r>
              <a:rPr lang="en-SG" sz="2800" b="1" i="1" u="sng" dirty="0">
                <a:solidFill>
                  <a:srgbClr val="7030A0"/>
                </a:solidFill>
                <a:latin typeface="+mj-lt"/>
              </a:rPr>
              <a:t>totally accepted</a:t>
            </a:r>
            <a:r>
              <a:rPr lang="en-SG" sz="2800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SG" sz="2800" b="1" dirty="0">
                <a:solidFill>
                  <a:srgbClr val="CC0000"/>
                </a:solidFill>
                <a:latin typeface="+mj-lt"/>
              </a:rPr>
              <a:t>and</a:t>
            </a:r>
            <a:r>
              <a:rPr lang="en-SG" sz="2800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SG" sz="2800" b="1" i="1" u="sng" dirty="0">
                <a:solidFill>
                  <a:srgbClr val="00B0F0"/>
                </a:solidFill>
                <a:latin typeface="+mj-lt"/>
              </a:rPr>
              <a:t>absolutely</a:t>
            </a:r>
            <a:r>
              <a:rPr lang="en-SG" sz="2800" b="1" dirty="0">
                <a:solidFill>
                  <a:srgbClr val="00B0F0"/>
                </a:solidFill>
                <a:latin typeface="+mj-lt"/>
              </a:rPr>
              <a:t> </a:t>
            </a:r>
            <a:r>
              <a:rPr lang="en-SG" sz="2800" b="1" i="1" u="sng" dirty="0">
                <a:solidFill>
                  <a:srgbClr val="00B0F0"/>
                </a:solidFill>
                <a:latin typeface="+mj-lt"/>
              </a:rPr>
              <a:t>complete </a:t>
            </a:r>
            <a:r>
              <a:rPr lang="en-SG" sz="2800" b="1" i="1" u="sng" dirty="0">
                <a:solidFill>
                  <a:srgbClr val="CC0000"/>
                </a:solidFill>
                <a:latin typeface="+mj-lt"/>
              </a:rPr>
              <a:t>in Christ</a:t>
            </a:r>
            <a:r>
              <a:rPr lang="en-SG" sz="2800" b="1" dirty="0">
                <a:solidFill>
                  <a:srgbClr val="CC0000"/>
                </a:solidFill>
                <a:latin typeface="+mj-lt"/>
              </a:rPr>
              <a:t>, </a:t>
            </a:r>
          </a:p>
          <a:p>
            <a:pPr marL="534988" indent="0">
              <a:buNone/>
            </a:pPr>
            <a:r>
              <a:rPr lang="en-SG" sz="2800" b="1" dirty="0">
                <a:solidFill>
                  <a:srgbClr val="CC0000"/>
                </a:solidFill>
                <a:latin typeface="+mj-lt"/>
              </a:rPr>
              <a:t>one of a kind, nobody just like me, </a:t>
            </a:r>
          </a:p>
          <a:p>
            <a:pPr marL="534988" indent="0">
              <a:buNone/>
            </a:pPr>
            <a:r>
              <a:rPr lang="en-SG" sz="2800" b="1" dirty="0">
                <a:solidFill>
                  <a:srgbClr val="CC0000"/>
                </a:solidFill>
                <a:latin typeface="+mj-lt"/>
              </a:rPr>
              <a:t>a</a:t>
            </a:r>
            <a:r>
              <a:rPr lang="en-SG" sz="2800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SG" sz="2800" b="1" dirty="0">
                <a:solidFill>
                  <a:srgbClr val="7030A0"/>
                </a:solidFill>
                <a:latin typeface="+mj-lt"/>
              </a:rPr>
              <a:t>designer original</a:t>
            </a:r>
            <a:r>
              <a:rPr lang="en-SG" sz="2800" b="1" dirty="0">
                <a:solidFill>
                  <a:srgbClr val="CC0000"/>
                </a:solidFill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574183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990600"/>
          </a:xfrm>
        </p:spPr>
        <p:txBody>
          <a:bodyPr>
            <a:normAutofit/>
          </a:bodyPr>
          <a:lstStyle/>
          <a:p>
            <a:pPr algn="ctr"/>
            <a:r>
              <a:rPr lang="en-US" sz="4400" b="1" u="sng" dirty="0">
                <a:solidFill>
                  <a:srgbClr val="CC0000"/>
                </a:solidFill>
                <a:latin typeface="Bernard MT Condensed" panose="02050806060905020404" pitchFamily="18" charset="0"/>
              </a:rPr>
              <a:t>NOTHING TO PROVE</a:t>
            </a:r>
            <a:endParaRPr lang="en-SG" sz="4400" b="1" u="sng" dirty="0">
              <a:solidFill>
                <a:srgbClr val="CC0000"/>
              </a:solidFill>
              <a:latin typeface="Bernard MT Condensed" panose="020508060609050204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556792"/>
            <a:ext cx="7776864" cy="4361656"/>
          </a:xfrm>
        </p:spPr>
        <p:txBody>
          <a:bodyPr>
            <a:noAutofit/>
          </a:bodyPr>
          <a:lstStyle/>
          <a:p>
            <a:pPr marL="542925" indent="-542925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SG" sz="3200" b="1" dirty="0">
                <a:solidFill>
                  <a:schemeClr val="bg1"/>
                </a:solidFill>
                <a:latin typeface="+mj-lt"/>
              </a:rPr>
              <a:t>of </a:t>
            </a:r>
            <a:r>
              <a:rPr lang="en-SG" sz="3200" b="1" u="sng" dirty="0">
                <a:solidFill>
                  <a:srgbClr val="00B0F0"/>
                </a:solidFill>
                <a:latin typeface="+mj-lt"/>
              </a:rPr>
              <a:t>infinite worth</a:t>
            </a:r>
            <a:r>
              <a:rPr lang="en-SG" sz="3200" b="1" dirty="0">
                <a:solidFill>
                  <a:srgbClr val="00B0F0"/>
                </a:solidFill>
                <a:latin typeface="+mj-lt"/>
              </a:rPr>
              <a:t> </a:t>
            </a:r>
            <a:r>
              <a:rPr lang="en-SG" sz="3200" b="1" dirty="0">
                <a:solidFill>
                  <a:schemeClr val="bg1"/>
                </a:solidFill>
                <a:latin typeface="+mj-lt"/>
              </a:rPr>
              <a:t>and deeply loved – </a:t>
            </a:r>
            <a:r>
              <a:rPr lang="en-SG" sz="3200" b="1" u="sng" dirty="0">
                <a:solidFill>
                  <a:schemeClr val="bg1"/>
                </a:solidFill>
                <a:latin typeface="+mj-lt"/>
              </a:rPr>
              <a:t>sense of value and security</a:t>
            </a:r>
          </a:p>
          <a:p>
            <a:pPr marL="542925" indent="-542925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SG" sz="3200" b="1" i="1" u="sng" dirty="0">
                <a:solidFill>
                  <a:srgbClr val="00B0F0"/>
                </a:solidFill>
                <a:latin typeface="+mj-lt"/>
              </a:rPr>
              <a:t>completely forgiven</a:t>
            </a:r>
            <a:r>
              <a:rPr lang="en-SG" sz="3200" b="1" i="1" dirty="0">
                <a:solidFill>
                  <a:srgbClr val="00B0F0"/>
                </a:solidFill>
                <a:latin typeface="+mj-lt"/>
              </a:rPr>
              <a:t>,</a:t>
            </a:r>
            <a:r>
              <a:rPr lang="en-SG" sz="3200" b="1" dirty="0">
                <a:solidFill>
                  <a:srgbClr val="00B0F0"/>
                </a:solidFill>
                <a:latin typeface="+mj-lt"/>
              </a:rPr>
              <a:t> </a:t>
            </a:r>
            <a:r>
              <a:rPr lang="en-SG" sz="3200" b="1" i="1" u="sng" dirty="0">
                <a:solidFill>
                  <a:srgbClr val="00B0F0"/>
                </a:solidFill>
                <a:latin typeface="+mj-lt"/>
              </a:rPr>
              <a:t>fully pleasing</a:t>
            </a:r>
            <a:r>
              <a:rPr lang="en-SG" sz="3200" b="1" i="1" dirty="0">
                <a:solidFill>
                  <a:srgbClr val="00B0F0"/>
                </a:solidFill>
                <a:latin typeface="+mj-lt"/>
              </a:rPr>
              <a:t>,</a:t>
            </a:r>
            <a:r>
              <a:rPr lang="en-SG" sz="3200" b="1" dirty="0">
                <a:solidFill>
                  <a:srgbClr val="00B0F0"/>
                </a:solidFill>
                <a:latin typeface="+mj-lt"/>
              </a:rPr>
              <a:t> </a:t>
            </a:r>
            <a:r>
              <a:rPr lang="en-SG" sz="3200" b="1" i="1" u="sng" dirty="0">
                <a:solidFill>
                  <a:srgbClr val="00B0F0"/>
                </a:solidFill>
                <a:latin typeface="+mj-lt"/>
              </a:rPr>
              <a:t>totally accepted</a:t>
            </a:r>
            <a:r>
              <a:rPr lang="en-SG" sz="3200" b="1" dirty="0">
                <a:solidFill>
                  <a:srgbClr val="00B0F0"/>
                </a:solidFill>
                <a:latin typeface="+mj-lt"/>
              </a:rPr>
              <a:t> </a:t>
            </a:r>
            <a:r>
              <a:rPr lang="en-SG" sz="3200" b="1" dirty="0">
                <a:solidFill>
                  <a:schemeClr val="bg1"/>
                </a:solidFill>
                <a:latin typeface="+mj-lt"/>
              </a:rPr>
              <a:t>– </a:t>
            </a:r>
            <a:r>
              <a:rPr lang="en-SG" sz="3200" b="1" u="sng" dirty="0">
                <a:solidFill>
                  <a:schemeClr val="bg1"/>
                </a:solidFill>
                <a:latin typeface="+mj-lt"/>
              </a:rPr>
              <a:t>sense of satisfaction and stability</a:t>
            </a:r>
          </a:p>
          <a:p>
            <a:pPr marL="542925" indent="-542925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SG" sz="3200" b="1" i="1" u="sng" dirty="0">
                <a:solidFill>
                  <a:srgbClr val="00B0F0"/>
                </a:solidFill>
                <a:latin typeface="+mj-lt"/>
              </a:rPr>
              <a:t>absolutely</a:t>
            </a:r>
            <a:r>
              <a:rPr lang="en-SG" sz="3200" b="1" u="sng" dirty="0">
                <a:solidFill>
                  <a:srgbClr val="00B0F0"/>
                </a:solidFill>
                <a:latin typeface="+mj-lt"/>
              </a:rPr>
              <a:t> </a:t>
            </a:r>
            <a:r>
              <a:rPr lang="en-SG" sz="3200" b="1" i="1" u="sng" dirty="0">
                <a:solidFill>
                  <a:srgbClr val="00B0F0"/>
                </a:solidFill>
                <a:latin typeface="+mj-lt"/>
              </a:rPr>
              <a:t>complete in Christ</a:t>
            </a:r>
            <a:r>
              <a:rPr lang="en-SG" sz="3200" b="1" i="1" dirty="0">
                <a:latin typeface="+mj-lt"/>
              </a:rPr>
              <a:t>,</a:t>
            </a:r>
            <a:r>
              <a:rPr lang="en-SG" sz="3200" b="1" dirty="0">
                <a:latin typeface="+mj-lt"/>
              </a:rPr>
              <a:t> </a:t>
            </a:r>
            <a:r>
              <a:rPr lang="en-SG" sz="3200" b="1" dirty="0">
                <a:solidFill>
                  <a:schemeClr val="bg1"/>
                </a:solidFill>
                <a:latin typeface="+mj-lt"/>
              </a:rPr>
              <a:t>a designer original – </a:t>
            </a:r>
            <a:r>
              <a:rPr lang="en-SG" sz="3200" b="1" u="sng" dirty="0">
                <a:solidFill>
                  <a:schemeClr val="bg1"/>
                </a:solidFill>
                <a:latin typeface="+mj-lt"/>
              </a:rPr>
              <a:t>sense of significance and sufficiency</a:t>
            </a:r>
          </a:p>
        </p:txBody>
      </p:sp>
    </p:spTree>
    <p:extLst>
      <p:ext uri="{BB962C8B-B14F-4D97-AF65-F5344CB8AC3E}">
        <p14:creationId xmlns:p14="http://schemas.microsoft.com/office/powerpoint/2010/main" val="25550390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96720"/>
          </a:xfrm>
        </p:spPr>
        <p:txBody>
          <a:bodyPr>
            <a:normAutofit/>
          </a:bodyPr>
          <a:lstStyle/>
          <a:p>
            <a:pPr algn="ctr"/>
            <a:r>
              <a:rPr lang="en-US" sz="4800" b="1" u="sng" dirty="0">
                <a:solidFill>
                  <a:srgbClr val="CC0000"/>
                </a:solidFill>
                <a:latin typeface="Bernard MT Condensed" panose="02050806060905020404" pitchFamily="18" charset="0"/>
              </a:rPr>
              <a:t>NOTHING TO LOSE</a:t>
            </a:r>
            <a:endParaRPr lang="en-SG" sz="4800" b="1" u="sng" dirty="0">
              <a:solidFill>
                <a:srgbClr val="CC0000"/>
              </a:solidFill>
              <a:latin typeface="Bernard MT Condensed" panose="020508060609050204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8102" y="1916832"/>
            <a:ext cx="7707796" cy="4495800"/>
          </a:xfrm>
        </p:spPr>
        <p:txBody>
          <a:bodyPr>
            <a:normAutofit/>
          </a:bodyPr>
          <a:lstStyle/>
          <a:p>
            <a:r>
              <a:rPr lang="en-SG" sz="3600" b="1" i="1" u="sng" dirty="0">
                <a:solidFill>
                  <a:srgbClr val="CC0000"/>
                </a:solidFill>
              </a:rPr>
              <a:t>Jesus knew what He was to accomplish</a:t>
            </a:r>
            <a:r>
              <a:rPr lang="en-SG" sz="3600" b="1" dirty="0">
                <a:solidFill>
                  <a:srgbClr val="CC0000"/>
                </a:solidFill>
              </a:rPr>
              <a:t> </a:t>
            </a:r>
            <a:r>
              <a:rPr lang="en-SG" sz="3600" b="1" dirty="0">
                <a:solidFill>
                  <a:schemeClr val="bg1"/>
                </a:solidFill>
              </a:rPr>
              <a:t>and did not fear losing His reputation, image or friends, in order to please His Father and return to Him.</a:t>
            </a:r>
          </a:p>
          <a:p>
            <a:endParaRPr lang="en-SG" sz="3600" b="1" dirty="0">
              <a:solidFill>
                <a:schemeClr val="bg1"/>
              </a:solidFill>
            </a:endParaRPr>
          </a:p>
          <a:p>
            <a:r>
              <a:rPr lang="en-SG" sz="3600" b="1" dirty="0">
                <a:solidFill>
                  <a:schemeClr val="bg1"/>
                </a:solidFill>
              </a:rPr>
              <a:t>Beware of the approval addiction</a:t>
            </a:r>
            <a:r>
              <a:rPr lang="en-SG" sz="36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172694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0868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800" b="1" u="sng" dirty="0">
                <a:solidFill>
                  <a:srgbClr val="CC0000"/>
                </a:solidFill>
                <a:latin typeface="Bernard MT Condensed" panose="02050806060905020404" pitchFamily="18" charset="0"/>
              </a:rPr>
              <a:t>NOTHING TO HIDE</a:t>
            </a:r>
            <a:endParaRPr lang="en-SG" sz="4800" b="1" u="sng" dirty="0">
              <a:solidFill>
                <a:srgbClr val="CC0000"/>
              </a:solidFill>
              <a:latin typeface="Bernard MT Condensed" panose="020508060609050204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1772816"/>
            <a:ext cx="7467600" cy="4267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i="1" u="sng" dirty="0">
                <a:solidFill>
                  <a:srgbClr val="CC0000"/>
                </a:solidFill>
              </a:rPr>
              <a:t>Jesus knew that He was empowered</a:t>
            </a:r>
            <a:r>
              <a:rPr lang="en-US" sz="3600" b="1" dirty="0">
                <a:solidFill>
                  <a:srgbClr val="CC0000"/>
                </a:solidFill>
              </a:rPr>
              <a:t> </a:t>
            </a:r>
            <a:r>
              <a:rPr lang="en-US" sz="3600" b="1" dirty="0">
                <a:solidFill>
                  <a:schemeClr val="bg1"/>
                </a:solidFill>
              </a:rPr>
              <a:t>to fulfill His mission and did not need to rely upon position, intimidation or manipulation to achieve it.</a:t>
            </a:r>
          </a:p>
          <a:p>
            <a:endParaRPr lang="en-US" sz="3600" b="1" dirty="0">
              <a:solidFill>
                <a:schemeClr val="bg1"/>
              </a:solidFill>
            </a:endParaRPr>
          </a:p>
          <a:p>
            <a:r>
              <a:rPr lang="en-US" sz="3600" b="1" dirty="0">
                <a:solidFill>
                  <a:schemeClr val="bg1"/>
                </a:solidFill>
              </a:rPr>
              <a:t>Beware of the blame/shame game.</a:t>
            </a:r>
            <a:endParaRPr lang="en-SG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1390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US" sz="4000" b="1" u="sng" dirty="0">
                <a:solidFill>
                  <a:srgbClr val="CC0000"/>
                </a:solidFill>
                <a:latin typeface="Bernard MT Condensed" panose="02050806060905020404" pitchFamily="18" charset="0"/>
              </a:rPr>
              <a:t>SELF-GIVING LOVE</a:t>
            </a:r>
            <a:endParaRPr lang="en-SG" sz="4000" b="1" u="sng" dirty="0">
              <a:solidFill>
                <a:srgbClr val="CC0000"/>
              </a:solidFill>
              <a:latin typeface="Bernard MT Condensed" panose="020508060609050204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0100" y="1556792"/>
            <a:ext cx="7543800" cy="4763616"/>
          </a:xfrm>
        </p:spPr>
        <p:txBody>
          <a:bodyPr>
            <a:normAutofit/>
          </a:bodyPr>
          <a:lstStyle/>
          <a:p>
            <a:pPr marL="360363" indent="-360363"/>
            <a:r>
              <a:rPr lang="en-SG" sz="3000" b="1" dirty="0">
                <a:solidFill>
                  <a:srgbClr val="7030A0"/>
                </a:solidFill>
                <a:latin typeface="+mj-lt"/>
              </a:rPr>
              <a:t>(John 13:1)  </a:t>
            </a:r>
            <a:r>
              <a:rPr lang="en-SG" sz="3000" b="1" u="sng" dirty="0">
                <a:solidFill>
                  <a:srgbClr val="7030A0"/>
                </a:solidFill>
                <a:latin typeface="+mj-lt"/>
              </a:rPr>
              <a:t>Jesus … having loved His own who were in the world, He loved them unto the end.</a:t>
            </a:r>
            <a:endParaRPr lang="en-US" sz="3000" b="1" dirty="0">
              <a:solidFill>
                <a:schemeClr val="bg1"/>
              </a:solidFill>
              <a:latin typeface="+mj-lt"/>
            </a:endParaRPr>
          </a:p>
          <a:p>
            <a:pPr marL="360363" lvl="0" indent="-360363"/>
            <a:r>
              <a:rPr lang="en-US" sz="3000" b="1" dirty="0">
                <a:solidFill>
                  <a:schemeClr val="bg1"/>
                </a:solidFill>
                <a:latin typeface="+mj-lt"/>
              </a:rPr>
              <a:t>Unconditional and free (Rom. 5:8), </a:t>
            </a:r>
          </a:p>
          <a:p>
            <a:pPr marL="360363" lvl="0" indent="-360363"/>
            <a:r>
              <a:rPr lang="en-US" sz="3000" b="1" dirty="0">
                <a:solidFill>
                  <a:schemeClr val="bg1"/>
                </a:solidFill>
                <a:latin typeface="+mj-lt"/>
              </a:rPr>
              <a:t>Volitional (Deut. 7:7,8), </a:t>
            </a:r>
          </a:p>
          <a:p>
            <a:pPr marL="360363" lvl="0" indent="-360363"/>
            <a:r>
              <a:rPr lang="en-US" sz="3000" b="1" dirty="0">
                <a:solidFill>
                  <a:schemeClr val="bg1"/>
                </a:solidFill>
                <a:latin typeface="+mj-lt"/>
              </a:rPr>
              <a:t>Intense and unending (Jer. 31:3), </a:t>
            </a:r>
          </a:p>
          <a:p>
            <a:pPr marL="360363" lvl="0" indent="-360363"/>
            <a:r>
              <a:rPr lang="en-US" sz="3000" b="1" dirty="0">
                <a:solidFill>
                  <a:schemeClr val="bg1"/>
                </a:solidFill>
                <a:latin typeface="+mj-lt"/>
              </a:rPr>
              <a:t>Unselfish and purposeful (Eph. 5:25,227), </a:t>
            </a:r>
          </a:p>
          <a:p>
            <a:pPr marL="360363" lvl="0" indent="-360363"/>
            <a:r>
              <a:rPr lang="en-US" sz="3000" b="1" dirty="0">
                <a:solidFill>
                  <a:schemeClr val="bg1"/>
                </a:solidFill>
                <a:latin typeface="+mj-lt"/>
              </a:rPr>
              <a:t>Manifested and practical (John 10),</a:t>
            </a:r>
          </a:p>
          <a:p>
            <a:pPr marL="360363" lvl="0" indent="-360363"/>
            <a:r>
              <a:rPr lang="en-US" sz="3000" b="1" dirty="0">
                <a:solidFill>
                  <a:schemeClr val="bg1"/>
                </a:solidFill>
                <a:latin typeface="+mj-lt"/>
              </a:rPr>
              <a:t>Sacrificial (Romans 5:6-10).</a:t>
            </a:r>
            <a:endParaRPr lang="en-SG" sz="30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925188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96112"/>
          </a:xfrm>
        </p:spPr>
        <p:txBody>
          <a:bodyPr>
            <a:normAutofit/>
          </a:bodyPr>
          <a:lstStyle/>
          <a:p>
            <a:pPr algn="ctr"/>
            <a:r>
              <a:rPr lang="en-US" sz="4800" u="sng" dirty="0">
                <a:solidFill>
                  <a:srgbClr val="CC0000"/>
                </a:solidFill>
                <a:latin typeface="Bernard MT Condensed" panose="02050806060905020404" pitchFamily="18" charset="0"/>
              </a:rPr>
              <a:t>SELF-GIVING LOVE</a:t>
            </a:r>
            <a:endParaRPr lang="en-SG" sz="4800" u="sng" dirty="0">
              <a:solidFill>
                <a:srgbClr val="CC0000"/>
              </a:solidFill>
              <a:latin typeface="Bernard MT Condensed" panose="020508060609050204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7624" y="1772816"/>
            <a:ext cx="7315200" cy="4114800"/>
          </a:xfrm>
        </p:spPr>
        <p:txBody>
          <a:bodyPr>
            <a:noAutofit/>
          </a:bodyPr>
          <a:lstStyle/>
          <a:p>
            <a:pPr marL="360363" indent="-360363"/>
            <a:r>
              <a:rPr lang="en-SG" sz="3200" b="1" u="sng" dirty="0">
                <a:solidFill>
                  <a:srgbClr val="7030A0"/>
                </a:solidFill>
              </a:rPr>
              <a:t>In the next few hours</a:t>
            </a:r>
            <a:r>
              <a:rPr lang="en-SG" sz="3200" b="1" dirty="0">
                <a:solidFill>
                  <a:srgbClr val="7030A0"/>
                </a:solidFill>
              </a:rPr>
              <a:t>:</a:t>
            </a:r>
            <a:endParaRPr lang="en-SG" sz="3200" b="1" dirty="0">
              <a:solidFill>
                <a:schemeClr val="bg1"/>
              </a:solidFill>
            </a:endParaRPr>
          </a:p>
          <a:p>
            <a:pPr marL="633413" lvl="2" indent="-27305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SG" sz="2700" b="1" dirty="0">
                <a:solidFill>
                  <a:schemeClr val="bg1"/>
                </a:solidFill>
              </a:rPr>
              <a:t>He could serve others, </a:t>
            </a:r>
          </a:p>
          <a:p>
            <a:pPr marL="633413" lvl="2" indent="-27305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SG" sz="2700" b="1" dirty="0">
                <a:solidFill>
                  <a:schemeClr val="bg1"/>
                </a:solidFill>
              </a:rPr>
              <a:t>comfort disciples, </a:t>
            </a:r>
          </a:p>
          <a:p>
            <a:pPr marL="633413" lvl="2" indent="-27305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SG" sz="2700" b="1" dirty="0">
                <a:solidFill>
                  <a:schemeClr val="bg1"/>
                </a:solidFill>
              </a:rPr>
              <a:t>endure betrayal, </a:t>
            </a:r>
          </a:p>
          <a:p>
            <a:pPr marL="633413" lvl="2" indent="-27305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SG" sz="2700" b="1" dirty="0">
                <a:solidFill>
                  <a:schemeClr val="bg1"/>
                </a:solidFill>
              </a:rPr>
              <a:t>place future in God’s Hands, </a:t>
            </a:r>
          </a:p>
          <a:p>
            <a:pPr marL="633413" lvl="2" indent="-27305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SG" sz="2700" b="1" dirty="0">
                <a:solidFill>
                  <a:schemeClr val="bg1"/>
                </a:solidFill>
              </a:rPr>
              <a:t>face opposition with peace and love, </a:t>
            </a:r>
          </a:p>
          <a:p>
            <a:pPr marL="633413" lvl="2" indent="-27305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SG" sz="2700" b="1" dirty="0">
                <a:solidFill>
                  <a:schemeClr val="bg1"/>
                </a:solidFill>
              </a:rPr>
              <a:t>overcome denial by trusted friends </a:t>
            </a:r>
          </a:p>
          <a:p>
            <a:pPr marL="633413" lvl="2" indent="-273050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SG" sz="2700" b="1" dirty="0">
                <a:solidFill>
                  <a:schemeClr val="bg1"/>
                </a:solidFill>
              </a:rPr>
              <a:t>and could die</a:t>
            </a:r>
          </a:p>
        </p:txBody>
      </p:sp>
    </p:spTree>
    <p:extLst>
      <p:ext uri="{BB962C8B-B14F-4D97-AF65-F5344CB8AC3E}">
        <p14:creationId xmlns:p14="http://schemas.microsoft.com/office/powerpoint/2010/main" val="38006838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194"/>
            <a:ext cx="8229600" cy="896582"/>
          </a:xfrm>
        </p:spPr>
        <p:txBody>
          <a:bodyPr/>
          <a:lstStyle/>
          <a:p>
            <a:pPr algn="ctr"/>
            <a:r>
              <a:rPr lang="en-US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ATTITUDE OF JESUS</a:t>
            </a:r>
            <a:endParaRPr lang="en-SG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569371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u="sng" dirty="0">
                <a:solidFill>
                  <a:srgbClr val="0070C0"/>
                </a:solidFill>
              </a:rPr>
              <a:t>JOY SET BEFORE HIM</a:t>
            </a:r>
            <a:endParaRPr lang="en-US" sz="3200" b="1" u="sng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3200" b="1" dirty="0">
                <a:solidFill>
                  <a:schemeClr val="bg1"/>
                </a:solidFill>
              </a:rPr>
              <a:t>           </a:t>
            </a:r>
          </a:p>
          <a:p>
            <a:pPr marL="442913" indent="-442913"/>
            <a:r>
              <a:rPr lang="en-SG" sz="3200" b="1" dirty="0">
                <a:solidFill>
                  <a:schemeClr val="bg1"/>
                </a:solidFill>
              </a:rPr>
              <a:t>(Hebrews 12:2)  </a:t>
            </a:r>
            <a:r>
              <a:rPr lang="en-SG" sz="3200" b="1" u="sng" dirty="0">
                <a:solidFill>
                  <a:srgbClr val="00B050"/>
                </a:solidFill>
              </a:rPr>
              <a:t>Looking unto Jesus </a:t>
            </a:r>
            <a:r>
              <a:rPr lang="en-SG" sz="3200" b="1" dirty="0">
                <a:solidFill>
                  <a:schemeClr val="bg1"/>
                </a:solidFill>
              </a:rPr>
              <a:t>the Author and Finisher of </a:t>
            </a:r>
            <a:r>
              <a:rPr lang="en-SG" sz="3200" b="1" i="1" dirty="0">
                <a:solidFill>
                  <a:schemeClr val="bg1"/>
                </a:solidFill>
              </a:rPr>
              <a:t>our</a:t>
            </a:r>
            <a:r>
              <a:rPr lang="en-SG" sz="3200" b="1" dirty="0">
                <a:solidFill>
                  <a:schemeClr val="bg1"/>
                </a:solidFill>
              </a:rPr>
              <a:t> faith; who for the </a:t>
            </a:r>
            <a:r>
              <a:rPr lang="en-SG" sz="3200" b="1" u="sng" dirty="0">
                <a:solidFill>
                  <a:srgbClr val="00B050"/>
                </a:solidFill>
              </a:rPr>
              <a:t>joy that was set before Him </a:t>
            </a:r>
            <a:r>
              <a:rPr lang="en-SG" sz="3200" b="1" dirty="0">
                <a:solidFill>
                  <a:schemeClr val="bg1"/>
                </a:solidFill>
              </a:rPr>
              <a:t>endured the cross, despising the shame, and is </a:t>
            </a:r>
            <a:r>
              <a:rPr lang="en-SG" sz="3200" b="1" u="sng" dirty="0">
                <a:solidFill>
                  <a:srgbClr val="00B050"/>
                </a:solidFill>
              </a:rPr>
              <a:t>set down at the Right Hand of the Throne of God</a:t>
            </a:r>
            <a:r>
              <a:rPr lang="en-SG" sz="3200" b="1" dirty="0"/>
              <a:t>.</a:t>
            </a:r>
          </a:p>
          <a:p>
            <a:pPr marL="0" indent="0">
              <a:buNone/>
            </a:pP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9141806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476672"/>
            <a:ext cx="8748464" cy="6120680"/>
          </a:xfrm>
        </p:spPr>
        <p:txBody>
          <a:bodyPr>
            <a:normAutofit/>
          </a:bodyPr>
          <a:lstStyle/>
          <a:p>
            <a:pPr algn="ctr"/>
            <a:r>
              <a:rPr lang="en-US" sz="5400" u="sng" dirty="0">
                <a:solidFill>
                  <a:srgbClr val="CC0000"/>
                </a:solidFill>
                <a:effectLst/>
              </a:rPr>
              <a:t>MIND OF CHRIST IN DEMONSTRATION</a:t>
            </a:r>
            <a:br>
              <a:rPr lang="en-US" sz="4800" u="sng" dirty="0">
                <a:solidFill>
                  <a:srgbClr val="CC0000"/>
                </a:solidFill>
                <a:effectLst/>
              </a:rPr>
            </a:br>
            <a:br>
              <a:rPr lang="en-SG" sz="4000" u="sng" dirty="0">
                <a:solidFill>
                  <a:srgbClr val="CC0000"/>
                </a:solidFill>
                <a:effectLst/>
              </a:rPr>
            </a:br>
            <a:r>
              <a:rPr lang="en-SG" sz="3600" b="1" i="1" dirty="0">
                <a:solidFill>
                  <a:srgbClr val="0070C0"/>
                </a:solidFill>
                <a:effectLst/>
              </a:rPr>
              <a:t>Let this mind be in you, </a:t>
            </a:r>
            <a:br>
              <a:rPr lang="en-SG" sz="3600" b="1" i="1" dirty="0">
                <a:solidFill>
                  <a:srgbClr val="0070C0"/>
                </a:solidFill>
                <a:effectLst/>
              </a:rPr>
            </a:br>
            <a:r>
              <a:rPr lang="en-SG" sz="3600" b="1" i="1" dirty="0">
                <a:solidFill>
                  <a:srgbClr val="0070C0"/>
                </a:solidFill>
                <a:effectLst/>
              </a:rPr>
              <a:t>which was also in Christ Jesus. </a:t>
            </a:r>
            <a:r>
              <a:rPr lang="en-SG" sz="3600" b="1" i="1" dirty="0" err="1">
                <a:solidFill>
                  <a:schemeClr val="bg1"/>
                </a:solidFill>
                <a:effectLst/>
              </a:rPr>
              <a:t>Php</a:t>
            </a:r>
            <a:r>
              <a:rPr lang="en-SG" sz="3600" b="1" i="1" dirty="0">
                <a:solidFill>
                  <a:schemeClr val="bg1"/>
                </a:solidFill>
                <a:effectLst/>
              </a:rPr>
              <a:t> 2:5</a:t>
            </a:r>
            <a:br>
              <a:rPr lang="en-SG" sz="3600" b="1" dirty="0">
                <a:solidFill>
                  <a:schemeClr val="bg1"/>
                </a:solidFill>
                <a:effectLst/>
              </a:rPr>
            </a:br>
            <a:br>
              <a:rPr lang="en-SG" sz="3600" dirty="0">
                <a:solidFill>
                  <a:schemeClr val="bg1"/>
                </a:solidFill>
                <a:effectLst/>
              </a:rPr>
            </a:br>
            <a:r>
              <a:rPr lang="en-SG" sz="3600" b="1" i="1" dirty="0">
                <a:solidFill>
                  <a:srgbClr val="FF0000"/>
                </a:solidFill>
                <a:effectLst/>
              </a:rPr>
              <a:t>“</a:t>
            </a:r>
            <a:r>
              <a:rPr lang="en-SG" sz="3600" b="1" i="1" u="sng" dirty="0">
                <a:solidFill>
                  <a:srgbClr val="FF0000"/>
                </a:solidFill>
                <a:effectLst/>
              </a:rPr>
              <a:t>Himself, He emptied … Himself, He humbled</a:t>
            </a:r>
            <a:r>
              <a:rPr lang="en-SG" sz="3600" b="1" i="1" dirty="0">
                <a:solidFill>
                  <a:srgbClr val="FF0000"/>
                </a:solidFill>
                <a:effectLst/>
              </a:rPr>
              <a:t>.”</a:t>
            </a:r>
            <a:br>
              <a:rPr lang="en-SG" b="1" i="1" u="sng" dirty="0">
                <a:solidFill>
                  <a:srgbClr val="FF0000"/>
                </a:solidFill>
                <a:effectLst/>
              </a:rPr>
            </a:br>
            <a:endParaRPr lang="en-SG" b="1" i="1" u="sng" dirty="0"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5022487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251520" y="1212423"/>
            <a:ext cx="8748464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40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628650" indent="-628650" algn="ctr">
              <a:buAutoNum type="romanUcPeriod"/>
            </a:pPr>
            <a:r>
              <a:rPr lang="en-US" sz="4800" b="1" u="sng" dirty="0">
                <a:solidFill>
                  <a:srgbClr val="CC0000"/>
                </a:solidFill>
              </a:rPr>
              <a:t>RENUNCIATION</a:t>
            </a:r>
          </a:p>
          <a:p>
            <a:pPr algn="ctr"/>
            <a:endParaRPr lang="en-US" sz="4800" b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57250" indent="-857250" algn="ctr"/>
            <a:r>
              <a:rPr lang="en-SG" sz="4800" b="1" dirty="0">
                <a:solidFill>
                  <a:schemeClr val="bg1"/>
                </a:solidFill>
              </a:rPr>
              <a:t>Renunciation of all dominion,</a:t>
            </a:r>
          </a:p>
          <a:p>
            <a:pPr marL="857250" indent="-857250" algn="ctr"/>
            <a:r>
              <a:rPr lang="en-SG" sz="4800" b="1" dirty="0">
                <a:solidFill>
                  <a:schemeClr val="bg1"/>
                </a:solidFill>
              </a:rPr>
              <a:t> desire &amp; devotion</a:t>
            </a:r>
          </a:p>
          <a:p>
            <a:endParaRPr lang="en-SG" sz="3200" dirty="0"/>
          </a:p>
        </p:txBody>
      </p:sp>
    </p:spTree>
    <p:extLst>
      <p:ext uri="{BB962C8B-B14F-4D97-AF65-F5344CB8AC3E}">
        <p14:creationId xmlns:p14="http://schemas.microsoft.com/office/powerpoint/2010/main" val="16893946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395536" y="836712"/>
            <a:ext cx="889248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34988" indent="-534988"/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A.	</a:t>
            </a:r>
            <a:r>
              <a:rPr lang="en-US" sz="2600" b="1" u="sng" dirty="0">
                <a:solidFill>
                  <a:srgbClr val="CC0000"/>
                </a:solidFill>
              </a:rPr>
              <a:t>One Great Passion </a:t>
            </a:r>
            <a:r>
              <a:rPr lang="en-US" sz="2600" b="1" u="sng" dirty="0">
                <a:solidFill>
                  <a:schemeClr val="accent6">
                    <a:lumMod val="50000"/>
                  </a:schemeClr>
                </a:solidFill>
              </a:rPr>
              <a:t>of the Lord</a:t>
            </a:r>
            <a:r>
              <a:rPr lang="en-US" sz="2600" b="1" dirty="0">
                <a:solidFill>
                  <a:schemeClr val="accent6">
                    <a:lumMod val="50000"/>
                  </a:schemeClr>
                </a:solidFill>
              </a:rPr>
              <a:t>:</a:t>
            </a:r>
            <a:endParaRPr lang="en-SG" sz="2600" dirty="0">
              <a:solidFill>
                <a:schemeClr val="accent6">
                  <a:lumMod val="50000"/>
                </a:schemeClr>
              </a:solidFill>
            </a:endParaRPr>
          </a:p>
          <a:p>
            <a:pPr marL="534988" indent="-534988"/>
            <a:r>
              <a:rPr lang="en-SG" sz="2600" b="1" dirty="0">
                <a:solidFill>
                  <a:schemeClr val="accent6">
                    <a:lumMod val="50000"/>
                  </a:schemeClr>
                </a:solidFill>
              </a:rPr>
              <a:t>	</a:t>
            </a:r>
            <a:r>
              <a:rPr lang="en-US" sz="2600" b="1" dirty="0">
                <a:solidFill>
                  <a:schemeClr val="accent6">
                    <a:lumMod val="50000"/>
                  </a:schemeClr>
                </a:solidFill>
              </a:rPr>
              <a:t>HE fulfilled prophecy.</a:t>
            </a:r>
          </a:p>
          <a:p>
            <a:pPr marL="534988" indent="-534988"/>
            <a:r>
              <a:rPr lang="en-US" sz="2600" b="1" dirty="0">
                <a:solidFill>
                  <a:schemeClr val="accent6">
                    <a:lumMod val="50000"/>
                  </a:schemeClr>
                </a:solidFill>
              </a:rPr>
              <a:t>	"</a:t>
            </a:r>
            <a:r>
              <a:rPr lang="en-US" sz="2600" b="1" i="1" u="sng" dirty="0">
                <a:solidFill>
                  <a:srgbClr val="CC0000"/>
                </a:solidFill>
              </a:rPr>
              <a:t>I delight to do Thy will</a:t>
            </a:r>
            <a:r>
              <a:rPr lang="en-US" sz="2600" b="1" dirty="0">
                <a:solidFill>
                  <a:schemeClr val="accent6">
                    <a:lumMod val="50000"/>
                  </a:schemeClr>
                </a:solidFill>
              </a:rPr>
              <a:t>". (Ps. 40:8)</a:t>
            </a:r>
          </a:p>
          <a:p>
            <a:pPr>
              <a:tabLst>
                <a:tab pos="2062163" algn="l"/>
              </a:tabLst>
            </a:pPr>
            <a:endParaRPr lang="en-SG" sz="2600" dirty="0"/>
          </a:p>
          <a:p>
            <a:pPr marL="715963" indent="-180975">
              <a:buFont typeface="Arial" pitchFamily="34" charset="0"/>
              <a:buChar char="•"/>
              <a:tabLst>
                <a:tab pos="2062163" algn="l"/>
              </a:tabLst>
            </a:pPr>
            <a:r>
              <a:rPr lang="en-US" sz="2600" b="1" u="sng" dirty="0">
                <a:solidFill>
                  <a:srgbClr val="0070C0"/>
                </a:solidFill>
              </a:rPr>
              <a:t>Age 12</a:t>
            </a:r>
            <a:r>
              <a:rPr lang="en-US" sz="2600" b="1" dirty="0">
                <a:solidFill>
                  <a:srgbClr val="0070C0"/>
                </a:solidFill>
              </a:rPr>
              <a:t> </a:t>
            </a:r>
            <a:r>
              <a:rPr lang="en-US" sz="2600" b="1" dirty="0">
                <a:solidFill>
                  <a:schemeClr val="bg1"/>
                </a:solidFill>
              </a:rPr>
              <a:t>- 	"I must be about My Father's business.” 	(Lk.2:49).</a:t>
            </a:r>
            <a:endParaRPr lang="en-SG" sz="2600" dirty="0">
              <a:solidFill>
                <a:schemeClr val="bg1"/>
              </a:solidFill>
            </a:endParaRPr>
          </a:p>
          <a:p>
            <a:pPr marL="715963" indent="-180975">
              <a:spcBef>
                <a:spcPts val="1200"/>
              </a:spcBef>
              <a:buFont typeface="Arial" pitchFamily="34" charset="0"/>
              <a:buChar char="•"/>
              <a:tabLst>
                <a:tab pos="2062163" algn="l"/>
              </a:tabLst>
            </a:pPr>
            <a:r>
              <a:rPr lang="en-US" sz="2600" b="1" u="sng" dirty="0">
                <a:solidFill>
                  <a:srgbClr val="00B050"/>
                </a:solidFill>
              </a:rPr>
              <a:t>Age 30</a:t>
            </a:r>
            <a:r>
              <a:rPr lang="en-US" sz="2600" b="1" dirty="0">
                <a:solidFill>
                  <a:srgbClr val="00B050"/>
                </a:solidFill>
              </a:rPr>
              <a:t> </a:t>
            </a:r>
            <a:r>
              <a:rPr lang="en-US" sz="2600" b="1" dirty="0">
                <a:solidFill>
                  <a:schemeClr val="bg1"/>
                </a:solidFill>
              </a:rPr>
              <a:t>- 	"My meat is to do the will of Him that 	   	sent ME and to finish His work </a:t>
            </a:r>
            <a:br>
              <a:rPr lang="en-US" sz="2600" b="1" dirty="0">
                <a:solidFill>
                  <a:schemeClr val="bg1"/>
                </a:solidFill>
              </a:rPr>
            </a:br>
            <a:r>
              <a:rPr lang="en-US" sz="2600" b="1" dirty="0">
                <a:solidFill>
                  <a:schemeClr val="bg1"/>
                </a:solidFill>
              </a:rPr>
              <a:t>	(John 4:34).</a:t>
            </a:r>
            <a:endParaRPr lang="en-SG" sz="2600" dirty="0">
              <a:solidFill>
                <a:schemeClr val="bg1"/>
              </a:solidFill>
            </a:endParaRPr>
          </a:p>
          <a:p>
            <a:pPr marL="715963" indent="-180975">
              <a:spcBef>
                <a:spcPts val="1200"/>
              </a:spcBef>
              <a:buFont typeface="Arial" pitchFamily="34" charset="0"/>
              <a:buChar char="•"/>
              <a:tabLst>
                <a:tab pos="2062163" algn="l"/>
              </a:tabLst>
            </a:pPr>
            <a:r>
              <a:rPr lang="en-US" sz="2600" b="1" u="sng" dirty="0">
                <a:solidFill>
                  <a:srgbClr val="CC0000"/>
                </a:solidFill>
              </a:rPr>
              <a:t>Age 32</a:t>
            </a:r>
            <a:r>
              <a:rPr lang="en-US" sz="2600" b="1" dirty="0">
                <a:solidFill>
                  <a:srgbClr val="CC0000"/>
                </a:solidFill>
              </a:rPr>
              <a:t> </a:t>
            </a:r>
            <a:r>
              <a:rPr lang="en-US" sz="2600" b="1" dirty="0">
                <a:solidFill>
                  <a:schemeClr val="bg1"/>
                </a:solidFill>
              </a:rPr>
              <a:t>- 	"I came down from Heaven, not to do 		mine own will, but the will of Him that 		sent Me."  “</a:t>
            </a:r>
            <a:r>
              <a:rPr lang="en-US" sz="2600" b="1" u="sng" dirty="0">
                <a:solidFill>
                  <a:srgbClr val="CC0000"/>
                </a:solidFill>
              </a:rPr>
              <a:t>THY WILL BE DONE</a:t>
            </a:r>
            <a:r>
              <a:rPr lang="en-US" sz="2600" b="1" dirty="0">
                <a:solidFill>
                  <a:schemeClr val="bg1"/>
                </a:solidFill>
              </a:rPr>
              <a:t>.” </a:t>
            </a:r>
            <a:br>
              <a:rPr lang="en-US" sz="2600" b="1" dirty="0"/>
            </a:br>
            <a:r>
              <a:rPr lang="en-US" sz="2600" b="1" dirty="0"/>
              <a:t>	</a:t>
            </a:r>
            <a:r>
              <a:rPr lang="en-US" sz="2600" b="1" dirty="0">
                <a:solidFill>
                  <a:schemeClr val="bg1"/>
                </a:solidFill>
              </a:rPr>
              <a:t>(Jn 6:38).</a:t>
            </a:r>
            <a:endParaRPr kumimoji="0" lang="en-US" altLang="zh-TW" sz="2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03970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395536" y="674400"/>
            <a:ext cx="8676456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tabLst>
                <a:tab pos="715963" algn="l"/>
              </a:tabLst>
            </a:pPr>
            <a:r>
              <a:rPr lang="en-US" sz="40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3200" b="1" dirty="0">
                <a:solidFill>
                  <a:schemeClr val="accent6">
                    <a:lumMod val="50000"/>
                  </a:schemeClr>
                </a:solidFill>
              </a:rPr>
              <a:t>B.	</a:t>
            </a:r>
            <a:r>
              <a:rPr lang="en-US" sz="3200" b="1" u="sng" dirty="0">
                <a:solidFill>
                  <a:srgbClr val="CC0000"/>
                </a:solidFill>
              </a:rPr>
              <a:t>Christ's yielded rights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:</a:t>
            </a:r>
          </a:p>
          <a:p>
            <a:pPr marL="715963" defTabSz="715963"/>
            <a:r>
              <a:rPr lang="en-US" sz="2800" b="1" i="1" dirty="0">
                <a:solidFill>
                  <a:srgbClr val="00B0F0"/>
                </a:solidFill>
              </a:rPr>
              <a:t>"</a:t>
            </a:r>
            <a:r>
              <a:rPr lang="en-US" sz="2800" b="1" i="1" u="sng" dirty="0">
                <a:solidFill>
                  <a:srgbClr val="00B0F0"/>
                </a:solidFill>
              </a:rPr>
              <a:t>Made Himself of no reputation</a:t>
            </a:r>
            <a:r>
              <a:rPr lang="en-US" sz="2800" b="1" i="1" dirty="0">
                <a:solidFill>
                  <a:srgbClr val="00B0F0"/>
                </a:solidFill>
              </a:rPr>
              <a:t>"</a:t>
            </a:r>
          </a:p>
          <a:p>
            <a:endParaRPr lang="en-SG" sz="2800" dirty="0">
              <a:solidFill>
                <a:schemeClr val="accent6">
                  <a:lumMod val="50000"/>
                </a:schemeClr>
              </a:solidFill>
            </a:endParaRPr>
          </a:p>
          <a:p>
            <a:pPr marL="715963" defTabSz="801688">
              <a:spcBef>
                <a:spcPts val="1200"/>
              </a:spcBef>
              <a:tabLst>
                <a:tab pos="1165225" algn="l"/>
              </a:tabLst>
            </a:pPr>
            <a:r>
              <a:rPr lang="en-US" sz="2800" b="1" dirty="0">
                <a:solidFill>
                  <a:schemeClr val="bg1"/>
                </a:solidFill>
              </a:rPr>
              <a:t>a.	To His Glory and riches of Heaven </a:t>
            </a:r>
            <a:br>
              <a:rPr lang="en-US" sz="2800" b="1" dirty="0">
                <a:solidFill>
                  <a:schemeClr val="bg1"/>
                </a:solidFill>
              </a:rPr>
            </a:br>
            <a:r>
              <a:rPr lang="en-US" sz="2800" b="1" dirty="0">
                <a:solidFill>
                  <a:schemeClr val="bg1"/>
                </a:solidFill>
              </a:rPr>
              <a:t>	(2 Cor. 8:9) </a:t>
            </a:r>
            <a:endParaRPr lang="en-SG" sz="2800" b="1" dirty="0">
              <a:solidFill>
                <a:schemeClr val="bg1"/>
              </a:solidFill>
            </a:endParaRPr>
          </a:p>
          <a:p>
            <a:pPr marL="715963" defTabSz="801688">
              <a:spcBef>
                <a:spcPts val="1200"/>
              </a:spcBef>
              <a:tabLst>
                <a:tab pos="1165225" algn="l"/>
              </a:tabLst>
            </a:pPr>
            <a:r>
              <a:rPr lang="en-US" sz="2800" b="1" dirty="0">
                <a:solidFill>
                  <a:schemeClr val="bg1"/>
                </a:solidFill>
              </a:rPr>
              <a:t>b.	To a good reputation and worship (Jn 1:46)</a:t>
            </a:r>
            <a:endParaRPr lang="en-SG" sz="2800" b="1" dirty="0">
              <a:solidFill>
                <a:schemeClr val="bg1"/>
              </a:solidFill>
            </a:endParaRPr>
          </a:p>
          <a:p>
            <a:pPr marL="715963" defTabSz="801688">
              <a:spcBef>
                <a:spcPts val="1200"/>
              </a:spcBef>
              <a:tabLst>
                <a:tab pos="1165225" algn="l"/>
              </a:tabLst>
            </a:pPr>
            <a:r>
              <a:rPr lang="en-US" sz="2800" b="1" dirty="0">
                <a:solidFill>
                  <a:schemeClr val="bg1"/>
                </a:solidFill>
              </a:rPr>
              <a:t>c.	To be served (Mk 10:45; Jn 13:3-5)</a:t>
            </a:r>
            <a:endParaRPr lang="en-SG" sz="2800" b="1" dirty="0">
              <a:solidFill>
                <a:schemeClr val="bg1"/>
              </a:solidFill>
            </a:endParaRPr>
          </a:p>
          <a:p>
            <a:pPr marL="715963" defTabSz="801688">
              <a:spcBef>
                <a:spcPts val="1200"/>
              </a:spcBef>
              <a:tabLst>
                <a:tab pos="1165225" algn="l"/>
              </a:tabLst>
            </a:pPr>
            <a:r>
              <a:rPr lang="en-US" sz="2800" b="1" dirty="0">
                <a:solidFill>
                  <a:schemeClr val="bg1"/>
                </a:solidFill>
              </a:rPr>
              <a:t>d.	To physical comfort and security (Lk 9:58)</a:t>
            </a:r>
            <a:endParaRPr lang="en-SG" sz="2800" b="1" dirty="0">
              <a:solidFill>
                <a:schemeClr val="bg1"/>
              </a:solidFill>
            </a:endParaRPr>
          </a:p>
          <a:p>
            <a:pPr marL="715963" defTabSz="801688">
              <a:spcBef>
                <a:spcPts val="1200"/>
              </a:spcBef>
              <a:tabLst>
                <a:tab pos="1165225" algn="l"/>
              </a:tabLst>
            </a:pPr>
            <a:r>
              <a:rPr lang="en-US" sz="2800" b="1" dirty="0">
                <a:solidFill>
                  <a:schemeClr val="bg1"/>
                </a:solidFill>
              </a:rPr>
              <a:t>e.	To make decisions (Jn 5:17-20)</a:t>
            </a:r>
            <a:endParaRPr lang="en-SG" sz="2800" b="1" dirty="0">
              <a:solidFill>
                <a:schemeClr val="bg1"/>
              </a:solidFill>
            </a:endParaRPr>
          </a:p>
          <a:p>
            <a:pPr marL="715963" defTabSz="801688">
              <a:spcBef>
                <a:spcPts val="1200"/>
              </a:spcBef>
              <a:tabLst>
                <a:tab pos="1165225" algn="l"/>
              </a:tabLst>
            </a:pPr>
            <a:r>
              <a:rPr lang="en-US" sz="2800" b="1" dirty="0">
                <a:solidFill>
                  <a:schemeClr val="bg1"/>
                </a:solidFill>
              </a:rPr>
              <a:t>f.	To His own life, obedient unto death</a:t>
            </a:r>
            <a:endParaRPr kumimoji="0" lang="en-US" altLang="zh-TW" sz="2800" b="1" i="0" u="none" strike="noStrike" cap="none" normalizeH="0" baseline="0" dirty="0">
              <a:ln>
                <a:noFill/>
              </a:ln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38824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323528" y="889843"/>
            <a:ext cx="8208912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40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C.  CHALLENGE – HAVE A FUNERAL.</a:t>
            </a:r>
          </a:p>
          <a:p>
            <a:endParaRPr lang="en-SG" sz="2800" dirty="0">
              <a:solidFill>
                <a:schemeClr val="accent6">
                  <a:lumMod val="50000"/>
                </a:schemeClr>
              </a:solidFill>
            </a:endParaRPr>
          </a:p>
          <a:p>
            <a:pPr marL="1165225" indent="-449263">
              <a:spcBef>
                <a:spcPts val="1200"/>
              </a:spcBef>
              <a:buAutoNum type="alphaLcPeriod"/>
            </a:pPr>
            <a:r>
              <a:rPr lang="en-US" sz="2400" b="1" dirty="0">
                <a:solidFill>
                  <a:schemeClr val="bg1"/>
                </a:solidFill>
              </a:rPr>
              <a:t>DIE DAILY (1 Cor. 15:31).</a:t>
            </a:r>
          </a:p>
          <a:p>
            <a:pPr marL="1165225" indent="-449263">
              <a:spcBef>
                <a:spcPts val="1200"/>
              </a:spcBef>
              <a:buAutoNum type="alphaLcPeriod"/>
            </a:pPr>
            <a:r>
              <a:rPr lang="en-US" sz="2400" b="1" dirty="0">
                <a:solidFill>
                  <a:schemeClr val="bg1"/>
                </a:solidFill>
              </a:rPr>
              <a:t>YIELD MEMBERS OF BODY (Rom. 6:13).</a:t>
            </a:r>
          </a:p>
          <a:p>
            <a:pPr marL="1165225" indent="-449263">
              <a:spcBef>
                <a:spcPts val="1200"/>
              </a:spcBef>
              <a:buAutoNum type="alphaLcPeriod"/>
            </a:pPr>
            <a:r>
              <a:rPr lang="en-US" sz="2400" b="1" dirty="0">
                <a:solidFill>
                  <a:schemeClr val="bg1"/>
                </a:solidFill>
              </a:rPr>
              <a:t>ALLOW CHRIST TO LIVE IN ME (Gal. 2:20).</a:t>
            </a:r>
          </a:p>
          <a:p>
            <a:pPr marL="1165225" indent="-449263">
              <a:spcBef>
                <a:spcPts val="1200"/>
              </a:spcBef>
              <a:buAutoNum type="alphaLcPeriod"/>
            </a:pPr>
            <a:r>
              <a:rPr lang="en-US" sz="2400" b="1" dirty="0">
                <a:solidFill>
                  <a:schemeClr val="bg1"/>
                </a:solidFill>
              </a:rPr>
              <a:t>BE CONTROLLED BY THE SPIRIT (Eph. 5:18).</a:t>
            </a:r>
          </a:p>
          <a:p>
            <a:pPr marL="514350" indent="-514350">
              <a:buAutoNum type="alphaLcPeriod"/>
            </a:pPr>
            <a:endParaRPr lang="en-US" sz="2400" b="1" dirty="0"/>
          </a:p>
          <a:p>
            <a:pPr marL="715963"/>
            <a:r>
              <a:rPr lang="en-SG" sz="2400" b="1" i="1" dirty="0">
                <a:solidFill>
                  <a:schemeClr val="bg1"/>
                </a:solidFill>
              </a:rPr>
              <a:t>Galatians 2:20   “I am crucified with Christ: nevertheless I live; </a:t>
            </a:r>
            <a:r>
              <a:rPr lang="en-SG" sz="2400" b="1" i="1" u="sng" dirty="0">
                <a:solidFill>
                  <a:srgbClr val="CC0000"/>
                </a:solidFill>
              </a:rPr>
              <a:t>yet not I, but Christ </a:t>
            </a:r>
            <a:r>
              <a:rPr lang="en-SG" sz="2400" b="1" i="1" u="sng" dirty="0" err="1">
                <a:solidFill>
                  <a:srgbClr val="CC0000"/>
                </a:solidFill>
              </a:rPr>
              <a:t>liveth</a:t>
            </a:r>
            <a:r>
              <a:rPr lang="en-SG" sz="2400" b="1" i="1" u="sng" dirty="0">
                <a:solidFill>
                  <a:srgbClr val="CC0000"/>
                </a:solidFill>
              </a:rPr>
              <a:t> in me</a:t>
            </a:r>
            <a:r>
              <a:rPr lang="en-SG" sz="2400" b="1" i="1" dirty="0">
                <a:solidFill>
                  <a:schemeClr val="bg1"/>
                </a:solidFill>
              </a:rPr>
              <a:t>: and the life which I now live in the flesh I live by the faith of the Son of God, who loved me, and gave Himself for me.”</a:t>
            </a:r>
            <a:endParaRPr lang="en-SG" sz="2800" b="1" i="1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56184" y="6309320"/>
            <a:ext cx="81003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indent="-857250" algn="ctr"/>
            <a:r>
              <a:rPr lang="en-SG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endParaRPr lang="en-SG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69107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251520" y="1612532"/>
            <a:ext cx="8748464" cy="3354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40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857250" indent="-857250" algn="ctr"/>
            <a:r>
              <a:rPr lang="en-US" sz="4800" b="1" dirty="0">
                <a:solidFill>
                  <a:srgbClr val="CC0000"/>
                </a:solidFill>
              </a:rPr>
              <a:t>II. </a:t>
            </a:r>
            <a:r>
              <a:rPr lang="en-US" sz="4800" b="1" u="sng" dirty="0">
                <a:solidFill>
                  <a:srgbClr val="CC0000"/>
                </a:solidFill>
              </a:rPr>
              <a:t>REJECTION</a:t>
            </a:r>
          </a:p>
          <a:p>
            <a:pPr marL="857250" indent="-857250" algn="ctr"/>
            <a:endParaRPr lang="en-SG" sz="48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57250" indent="-857250" algn="ctr"/>
            <a:r>
              <a:rPr lang="en-SG" sz="4000" b="1" dirty="0">
                <a:solidFill>
                  <a:srgbClr val="0070C0"/>
                </a:solidFill>
              </a:rPr>
              <a:t>“</a:t>
            </a:r>
            <a:r>
              <a:rPr lang="en-SG" sz="4000" b="1" u="sng" dirty="0">
                <a:solidFill>
                  <a:srgbClr val="0070C0"/>
                </a:solidFill>
              </a:rPr>
              <a:t>Despised and rejected of men</a:t>
            </a:r>
            <a:r>
              <a:rPr lang="en-SG" sz="4000" b="1" dirty="0">
                <a:solidFill>
                  <a:srgbClr val="0070C0"/>
                </a:solidFill>
              </a:rPr>
              <a:t>”</a:t>
            </a:r>
          </a:p>
          <a:p>
            <a:pPr algn="ctr"/>
            <a:r>
              <a:rPr lang="en-SG" sz="3200" b="1" dirty="0">
                <a:solidFill>
                  <a:schemeClr val="bg1"/>
                </a:solidFill>
              </a:rPr>
              <a:t>(ISAIAH. 53:3)</a:t>
            </a:r>
          </a:p>
        </p:txBody>
      </p:sp>
    </p:spTree>
    <p:extLst>
      <p:ext uri="{BB962C8B-B14F-4D97-AF65-F5344CB8AC3E}">
        <p14:creationId xmlns:p14="http://schemas.microsoft.com/office/powerpoint/2010/main" val="11110124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G" dirty="0"/>
              <a:t>  </a:t>
            </a:r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251520" y="836712"/>
            <a:ext cx="8229600" cy="5682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534988" indent="-534988">
              <a:spcAft>
                <a:spcPts val="1200"/>
              </a:spcAft>
              <a:buAutoNum type="alphaUcPeriod"/>
            </a:pPr>
            <a:r>
              <a:rPr lang="en-US" sz="2800" b="1" u="sng" dirty="0">
                <a:solidFill>
                  <a:srgbClr val="CC0000"/>
                </a:solidFill>
              </a:rPr>
              <a:t>Rejected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:</a:t>
            </a:r>
          </a:p>
          <a:p>
            <a:pPr marL="534988"/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Of His…</a:t>
            </a:r>
            <a:endParaRPr lang="en-SG" sz="2800" dirty="0">
              <a:solidFill>
                <a:schemeClr val="accent6">
                  <a:lumMod val="50000"/>
                </a:schemeClr>
              </a:solidFill>
            </a:endParaRPr>
          </a:p>
          <a:p>
            <a:pPr marL="1431925" lvl="1" indent="-536575">
              <a:spcAft>
                <a:spcPts val="1200"/>
              </a:spcAft>
            </a:pPr>
            <a:r>
              <a:rPr lang="en-US" sz="2800" b="1" dirty="0">
                <a:solidFill>
                  <a:schemeClr val="bg1"/>
                </a:solidFill>
              </a:rPr>
              <a:t>1. 	birth (Jn 1:9-14)</a:t>
            </a:r>
            <a:endParaRPr lang="en-SG" sz="2800" b="1" dirty="0">
              <a:solidFill>
                <a:schemeClr val="bg1"/>
              </a:solidFill>
            </a:endParaRPr>
          </a:p>
          <a:p>
            <a:pPr marL="1431925" lvl="1" indent="-536575">
              <a:spcAft>
                <a:spcPts val="1200"/>
              </a:spcAft>
            </a:pPr>
            <a:r>
              <a:rPr lang="en-US" sz="2800" b="1" dirty="0">
                <a:solidFill>
                  <a:schemeClr val="bg1"/>
                </a:solidFill>
              </a:rPr>
              <a:t>2. 	home folks (Mk 6:1-6)</a:t>
            </a:r>
            <a:endParaRPr lang="en-SG" sz="2800" b="1" dirty="0">
              <a:solidFill>
                <a:schemeClr val="bg1"/>
              </a:solidFill>
            </a:endParaRPr>
          </a:p>
          <a:p>
            <a:pPr marL="1431925" lvl="1" indent="-536575">
              <a:spcAft>
                <a:spcPts val="1200"/>
              </a:spcAft>
            </a:pPr>
            <a:r>
              <a:rPr lang="en-US" sz="2800" b="1" dirty="0">
                <a:solidFill>
                  <a:schemeClr val="bg1"/>
                </a:solidFill>
              </a:rPr>
              <a:t>3. 	family (Mt. 12:46-50)</a:t>
            </a:r>
            <a:endParaRPr lang="en-SG" sz="2800" b="1" dirty="0">
              <a:solidFill>
                <a:schemeClr val="bg1"/>
              </a:solidFill>
            </a:endParaRPr>
          </a:p>
          <a:p>
            <a:pPr marL="1431925" lvl="1" indent="-536575">
              <a:spcAft>
                <a:spcPts val="1200"/>
              </a:spcAft>
            </a:pPr>
            <a:r>
              <a:rPr lang="en-US" sz="2800" b="1" dirty="0">
                <a:solidFill>
                  <a:schemeClr val="bg1"/>
                </a:solidFill>
              </a:rPr>
              <a:t>4. 	ministry (Mk 3:22f)</a:t>
            </a:r>
            <a:endParaRPr lang="en-SG" sz="2800" b="1" dirty="0">
              <a:solidFill>
                <a:schemeClr val="bg1"/>
              </a:solidFill>
            </a:endParaRPr>
          </a:p>
          <a:p>
            <a:pPr marL="1431925" lvl="1" indent="-536575">
              <a:spcAft>
                <a:spcPts val="1200"/>
              </a:spcAft>
            </a:pPr>
            <a:r>
              <a:rPr lang="en-US" sz="2800" b="1" dirty="0">
                <a:solidFill>
                  <a:schemeClr val="bg1"/>
                </a:solidFill>
              </a:rPr>
              <a:t>5. 	disciples (Lk 22:31-38)</a:t>
            </a:r>
            <a:endParaRPr lang="en-SG" sz="2800" b="1" dirty="0">
              <a:solidFill>
                <a:schemeClr val="bg1"/>
              </a:solidFill>
            </a:endParaRPr>
          </a:p>
          <a:p>
            <a:pPr marL="1431925" lvl="1" indent="-536575">
              <a:spcAft>
                <a:spcPts val="1200"/>
              </a:spcAft>
            </a:pPr>
            <a:r>
              <a:rPr lang="en-US" sz="2800" b="1" dirty="0">
                <a:solidFill>
                  <a:schemeClr val="bg1"/>
                </a:solidFill>
              </a:rPr>
              <a:t>6. 	friends, enemies and the Father on the Cross. Power of redemption rejection </a:t>
            </a:r>
            <a:br>
              <a:rPr lang="en-US" sz="2800" b="1" dirty="0">
                <a:solidFill>
                  <a:schemeClr val="bg1"/>
                </a:solidFill>
              </a:rPr>
            </a:br>
            <a:r>
              <a:rPr lang="en-US" sz="2800" b="1" dirty="0">
                <a:solidFill>
                  <a:schemeClr val="bg1"/>
                </a:solidFill>
              </a:rPr>
              <a:t>(1 Pet. 2:23,24).</a:t>
            </a:r>
            <a:endParaRPr lang="en-SG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8220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251520" y="1158135"/>
            <a:ext cx="8748464" cy="3570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34988" indent="-534988"/>
            <a:r>
              <a:rPr lang="en-US" sz="3200" b="1" dirty="0">
                <a:solidFill>
                  <a:schemeClr val="accent6">
                    <a:lumMod val="50000"/>
                  </a:schemeClr>
                </a:solidFill>
              </a:rPr>
              <a:t>C. </a:t>
            </a:r>
            <a:r>
              <a:rPr lang="en-US" sz="3200" b="1" u="sng" dirty="0">
                <a:solidFill>
                  <a:srgbClr val="CC0000"/>
                </a:solidFill>
              </a:rPr>
              <a:t>The Challenge</a:t>
            </a:r>
            <a:r>
              <a:rPr lang="en-US" sz="3200" b="1" dirty="0">
                <a:solidFill>
                  <a:schemeClr val="accent6">
                    <a:lumMod val="50000"/>
                  </a:schemeClr>
                </a:solidFill>
              </a:rPr>
              <a:t>:  </a:t>
            </a:r>
            <a:br>
              <a:rPr lang="en-US" sz="3200" b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sz="3200" b="1" dirty="0">
                <a:solidFill>
                  <a:schemeClr val="accent6">
                    <a:lumMod val="50000"/>
                  </a:schemeClr>
                </a:solidFill>
              </a:rPr>
              <a:t>"</a:t>
            </a:r>
            <a:r>
              <a:rPr lang="en-US" sz="3200" b="1" dirty="0">
                <a:solidFill>
                  <a:srgbClr val="0070C0"/>
                </a:solidFill>
              </a:rPr>
              <a:t>Can you drink of the cup that I drink of?”</a:t>
            </a:r>
          </a:p>
          <a:p>
            <a:endParaRPr lang="en-SG" sz="3200" dirty="0">
              <a:solidFill>
                <a:schemeClr val="accent6">
                  <a:lumMod val="50000"/>
                </a:schemeClr>
              </a:solidFill>
            </a:endParaRPr>
          </a:p>
          <a:p>
            <a:pPr marL="1081088" indent="-546100">
              <a:spcBef>
                <a:spcPts val="1200"/>
              </a:spcBef>
              <a:buAutoNum type="arabicParenR"/>
            </a:pPr>
            <a:r>
              <a:rPr lang="en-US" sz="3200" b="1" i="1" dirty="0">
                <a:solidFill>
                  <a:schemeClr val="bg1"/>
                </a:solidFill>
              </a:rPr>
              <a:t>Love to the end (</a:t>
            </a:r>
            <a:r>
              <a:rPr lang="en-US" sz="3200" b="1" i="1" dirty="0" err="1">
                <a:solidFill>
                  <a:schemeClr val="bg1"/>
                </a:solidFill>
              </a:rPr>
              <a:t>Jn</a:t>
            </a:r>
            <a:r>
              <a:rPr lang="en-US" sz="3200" b="1" i="1" dirty="0">
                <a:solidFill>
                  <a:schemeClr val="bg1"/>
                </a:solidFill>
              </a:rPr>
              <a:t> 13:1)</a:t>
            </a:r>
          </a:p>
          <a:p>
            <a:pPr marL="1081088" indent="-546100">
              <a:spcBef>
                <a:spcPts val="1200"/>
              </a:spcBef>
              <a:buAutoNum type="arabicParenR"/>
            </a:pPr>
            <a:r>
              <a:rPr lang="en-US" sz="3200" b="1" i="1" dirty="0">
                <a:solidFill>
                  <a:schemeClr val="bg1"/>
                </a:solidFill>
              </a:rPr>
              <a:t>“Father, forgive them” (Lk 23:34)</a:t>
            </a:r>
          </a:p>
          <a:p>
            <a:pPr marL="1081088" indent="-546100">
              <a:spcBef>
                <a:spcPts val="1200"/>
              </a:spcBef>
              <a:buAutoNum type="arabicParenR"/>
            </a:pPr>
            <a:r>
              <a:rPr lang="en-US" sz="3200" b="1" i="1" dirty="0">
                <a:solidFill>
                  <a:schemeClr val="bg1"/>
                </a:solidFill>
              </a:rPr>
              <a:t>Do good (Mt 5:44; Acts 10:38)</a:t>
            </a:r>
            <a:endParaRPr lang="en-SG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5040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357166"/>
            <a:ext cx="8606190" cy="576899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>
                <a:solidFill>
                  <a:schemeClr val="bg1"/>
                </a:solidFill>
              </a:rPr>
              <a:t>D.  </a:t>
            </a:r>
            <a:r>
              <a:rPr lang="en-US" b="1" i="1" u="sng" dirty="0">
                <a:solidFill>
                  <a:schemeClr val="accent6">
                    <a:lumMod val="75000"/>
                  </a:schemeClr>
                </a:solidFill>
              </a:rPr>
              <a:t>Cross-bearing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>
                <a:solidFill>
                  <a:schemeClr val="bg1"/>
                </a:solidFill>
              </a:rPr>
              <a:t>- “I die daily”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(1Cor. 15:31).  </a:t>
            </a:r>
            <a:endParaRPr lang="en-SG" sz="28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sz="2800" b="1" i="1" dirty="0">
                <a:solidFill>
                  <a:srgbClr val="00B0F0"/>
                </a:solidFill>
              </a:rPr>
              <a:t>“If any man will come after Me, let him deny himself, and take up his cross daily, and follow Me” (Luke 9:23). </a:t>
            </a:r>
          </a:p>
          <a:p>
            <a:pPr>
              <a:buNone/>
            </a:pPr>
            <a:endParaRPr lang="en-US" sz="2800" b="1" i="1" dirty="0"/>
          </a:p>
          <a:p>
            <a:pPr>
              <a:buNone/>
            </a:pPr>
            <a:r>
              <a:rPr lang="en-US" sz="2800" b="1" i="1" dirty="0"/>
              <a:t>	 </a:t>
            </a:r>
            <a:r>
              <a:rPr lang="en-US" b="1" i="1" u="sng" dirty="0">
                <a:solidFill>
                  <a:schemeClr val="accent6">
                    <a:lumMod val="75000"/>
                  </a:schemeClr>
                </a:solidFill>
              </a:rPr>
              <a:t>The Cross-bearing involves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: </a:t>
            </a:r>
            <a:endParaRPr lang="en-SG" b="1" dirty="0">
              <a:solidFill>
                <a:schemeClr val="accent6">
                  <a:lumMod val="75000"/>
                </a:schemeClr>
              </a:solidFill>
            </a:endParaRPr>
          </a:p>
          <a:p>
            <a:pPr>
              <a:buNone/>
            </a:pPr>
            <a:r>
              <a:rPr lang="en-US" b="1" dirty="0"/>
              <a:t>	</a:t>
            </a:r>
            <a:r>
              <a:rPr lang="en-US" b="1" dirty="0">
                <a:solidFill>
                  <a:schemeClr val="bg1"/>
                </a:solidFill>
              </a:rPr>
              <a:t>1.  </a:t>
            </a:r>
            <a:r>
              <a:rPr lang="en-US" b="1" u="sng" dirty="0">
                <a:solidFill>
                  <a:schemeClr val="accent6">
                    <a:lumMod val="75000"/>
                  </a:schemeClr>
                </a:solidFill>
              </a:rPr>
              <a:t>Renunciation</a:t>
            </a:r>
            <a:r>
              <a:rPr lang="en-US" b="1" dirty="0"/>
              <a:t> </a:t>
            </a:r>
            <a:r>
              <a:rPr lang="en-US" b="1" dirty="0">
                <a:solidFill>
                  <a:schemeClr val="bg1"/>
                </a:solidFill>
              </a:rPr>
              <a:t>– say No to self	</a:t>
            </a:r>
            <a:r>
              <a:rPr lang="en-US" b="1" dirty="0"/>
              <a:t>		</a:t>
            </a:r>
          </a:p>
          <a:p>
            <a:pPr>
              <a:buNone/>
            </a:pPr>
            <a:r>
              <a:rPr lang="en-US" b="1" dirty="0"/>
              <a:t>	</a:t>
            </a:r>
            <a:r>
              <a:rPr lang="en-US" b="1" dirty="0">
                <a:solidFill>
                  <a:schemeClr val="bg1"/>
                </a:solidFill>
              </a:rPr>
              <a:t>2.  </a:t>
            </a:r>
            <a:r>
              <a:rPr lang="en-US" b="1" u="sng" dirty="0">
                <a:solidFill>
                  <a:schemeClr val="accent6">
                    <a:lumMod val="75000"/>
                  </a:schemeClr>
                </a:solidFill>
              </a:rPr>
              <a:t>Rejection</a:t>
            </a:r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>
                <a:solidFill>
                  <a:schemeClr val="bg1"/>
                </a:solidFill>
              </a:rPr>
              <a:t>– reject rejection</a:t>
            </a:r>
            <a:endParaRPr lang="en-SG" b="1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en-US" b="1" dirty="0"/>
              <a:t>	</a:t>
            </a:r>
            <a:r>
              <a:rPr lang="en-US" b="1" dirty="0">
                <a:solidFill>
                  <a:schemeClr val="bg1"/>
                </a:solidFill>
              </a:rPr>
              <a:t>3.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u="sng" dirty="0">
                <a:solidFill>
                  <a:schemeClr val="accent6">
                    <a:lumMod val="75000"/>
                  </a:schemeClr>
                </a:solidFill>
              </a:rPr>
              <a:t>Representation</a:t>
            </a:r>
            <a:r>
              <a:rPr lang="en-US" b="1" dirty="0">
                <a:solidFill>
                  <a:schemeClr val="bg1"/>
                </a:solidFill>
              </a:rPr>
              <a:t> – say Yes to God and people	</a:t>
            </a:r>
          </a:p>
          <a:p>
            <a:pPr>
              <a:buNone/>
            </a:pPr>
            <a:r>
              <a:rPr lang="en-US" b="1" dirty="0"/>
              <a:t>   	</a:t>
            </a:r>
            <a:r>
              <a:rPr lang="en-US" b="1" dirty="0">
                <a:solidFill>
                  <a:schemeClr val="bg1"/>
                </a:solidFill>
              </a:rPr>
              <a:t>4.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b="1" u="sng" dirty="0">
                <a:solidFill>
                  <a:schemeClr val="accent6">
                    <a:lumMod val="75000"/>
                  </a:schemeClr>
                </a:solidFill>
              </a:rPr>
              <a:t>Rewards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b="1" dirty="0">
                <a:solidFill>
                  <a:schemeClr val="bg1"/>
                </a:solidFill>
              </a:rPr>
              <a:t>– Live with eternity in mind</a:t>
            </a:r>
            <a:endParaRPr lang="en-SG" b="1" dirty="0">
              <a:solidFill>
                <a:schemeClr val="bg1"/>
              </a:solidFill>
            </a:endParaRPr>
          </a:p>
          <a:p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328848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216024" y="1581755"/>
            <a:ext cx="8676456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40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857250" indent="-857250" algn="ctr"/>
            <a:r>
              <a:rPr lang="en-SG" sz="4800" b="1" dirty="0">
                <a:solidFill>
                  <a:srgbClr val="CC0000"/>
                </a:solidFill>
              </a:rPr>
              <a:t>IV.  </a:t>
            </a:r>
            <a:r>
              <a:rPr lang="en-SG" sz="4800" b="1" u="sng" dirty="0">
                <a:solidFill>
                  <a:srgbClr val="CC0000"/>
                </a:solidFill>
              </a:rPr>
              <a:t>REWARDS</a:t>
            </a:r>
          </a:p>
          <a:p>
            <a:pPr marL="857250" indent="-857250" algn="ctr"/>
            <a:endParaRPr lang="en-SG" sz="4800" b="1" u="sng" dirty="0">
              <a:solidFill>
                <a:srgbClr val="FF0000"/>
              </a:solidFill>
            </a:endParaRPr>
          </a:p>
          <a:p>
            <a:pPr marL="857250" indent="-857250" algn="ctr"/>
            <a:r>
              <a:rPr lang="en-SG" sz="4800" b="1" u="sng" dirty="0">
                <a:solidFill>
                  <a:srgbClr val="0070C0"/>
                </a:solidFill>
              </a:rPr>
              <a:t>MIND OF GOD </a:t>
            </a:r>
          </a:p>
          <a:p>
            <a:endParaRPr lang="en-SG" sz="3200" dirty="0"/>
          </a:p>
        </p:txBody>
      </p:sp>
    </p:spTree>
    <p:extLst>
      <p:ext uri="{BB962C8B-B14F-4D97-AF65-F5344CB8AC3E}">
        <p14:creationId xmlns:p14="http://schemas.microsoft.com/office/powerpoint/2010/main" val="2578634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51520" y="1039643"/>
            <a:ext cx="8136904" cy="5038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742950" lvl="0" indent="-742950">
              <a:spcAft>
                <a:spcPts val="1800"/>
              </a:spcAft>
              <a:buAutoNum type="alphaUcPeriod"/>
            </a:pPr>
            <a:r>
              <a:rPr lang="en-SG" sz="2800" b="1" u="sng" dirty="0">
                <a:solidFill>
                  <a:srgbClr val="CC0000"/>
                </a:solidFill>
              </a:rPr>
              <a:t>Jesus’ Exaltation</a:t>
            </a:r>
            <a:r>
              <a:rPr lang="en-SG" sz="2800" b="1" dirty="0">
                <a:solidFill>
                  <a:srgbClr val="CC0000"/>
                </a:solidFill>
              </a:rPr>
              <a:t>: </a:t>
            </a:r>
          </a:p>
          <a:p>
            <a:pPr marL="742950" lvl="0" indent="-742950">
              <a:lnSpc>
                <a:spcPct val="110000"/>
              </a:lnSpc>
            </a:pPr>
            <a:r>
              <a:rPr lang="en-SG" sz="2800" b="1" dirty="0">
                <a:solidFill>
                  <a:schemeClr val="accent6">
                    <a:lumMod val="50000"/>
                  </a:schemeClr>
                </a:solidFill>
              </a:rPr>
              <a:t>	</a:t>
            </a:r>
            <a:r>
              <a:rPr lang="en-SG" sz="2800" b="1" dirty="0"/>
              <a:t>“</a:t>
            </a:r>
            <a:r>
              <a:rPr lang="en-SG" sz="2800" b="1" i="1" u="sng" dirty="0"/>
              <a:t>Wherefore </a:t>
            </a:r>
            <a:r>
              <a:rPr lang="en-SG" sz="2800" b="1" i="1" u="sng" dirty="0">
                <a:solidFill>
                  <a:srgbClr val="CC0000"/>
                </a:solidFill>
              </a:rPr>
              <a:t>God also hath highly exalted </a:t>
            </a:r>
            <a:r>
              <a:rPr lang="en-SG" sz="2800" b="1" i="1" u="sng" dirty="0"/>
              <a:t>Him</a:t>
            </a:r>
            <a:r>
              <a:rPr lang="en-SG" sz="2800" b="1" i="1" dirty="0"/>
              <a:t>, and given Him </a:t>
            </a:r>
            <a:r>
              <a:rPr lang="en-SG" sz="2800" b="1" i="1" u="sng" dirty="0">
                <a:solidFill>
                  <a:srgbClr val="0070C0"/>
                </a:solidFill>
              </a:rPr>
              <a:t>a Name which is above every name</a:t>
            </a:r>
            <a:r>
              <a:rPr lang="en-SG" sz="2800" b="1" i="1" dirty="0"/>
              <a:t>:  That at the Name of Jesus </a:t>
            </a:r>
            <a:r>
              <a:rPr lang="en-SG" sz="2800" b="1" i="1" u="sng" dirty="0">
                <a:solidFill>
                  <a:srgbClr val="0070C0"/>
                </a:solidFill>
              </a:rPr>
              <a:t>every knee should bow</a:t>
            </a:r>
            <a:r>
              <a:rPr lang="en-SG" sz="2800" b="1" i="1" dirty="0"/>
              <a:t>, of things in heaven, and things in earth, and things under the earth;  And that </a:t>
            </a:r>
            <a:r>
              <a:rPr lang="en-SG" sz="2800" b="1" i="1" u="sng" dirty="0">
                <a:solidFill>
                  <a:srgbClr val="0070C0"/>
                </a:solidFill>
              </a:rPr>
              <a:t>every tongue should confess that Jesus Christ is Lord, </a:t>
            </a:r>
            <a:r>
              <a:rPr lang="en-SG" sz="2800" b="1" i="1" dirty="0"/>
              <a:t>to the Glory of God the Father.” </a:t>
            </a:r>
            <a:endParaRPr lang="en-SG" sz="2800" dirty="0"/>
          </a:p>
          <a:p>
            <a:endParaRPr lang="en-SG" sz="3200" dirty="0"/>
          </a:p>
        </p:txBody>
      </p:sp>
    </p:spTree>
    <p:extLst>
      <p:ext uri="{BB962C8B-B14F-4D97-AF65-F5344CB8AC3E}">
        <p14:creationId xmlns:p14="http://schemas.microsoft.com/office/powerpoint/2010/main" val="11560775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31540" y="1556792"/>
            <a:ext cx="828092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61950" lvl="0" indent="-361950"/>
            <a:r>
              <a:rPr lang="en-SG" sz="2800" b="1" dirty="0">
                <a:solidFill>
                  <a:schemeClr val="accent6">
                    <a:lumMod val="50000"/>
                  </a:schemeClr>
                </a:solidFill>
              </a:rPr>
              <a:t>B. </a:t>
            </a:r>
            <a:r>
              <a:rPr lang="en-SG" sz="2800" b="1" u="sng" dirty="0">
                <a:solidFill>
                  <a:srgbClr val="CC0000"/>
                </a:solidFill>
              </a:rPr>
              <a:t>The prophetic peak</a:t>
            </a:r>
            <a:r>
              <a:rPr lang="en-SG" sz="2800" b="1" dirty="0">
                <a:solidFill>
                  <a:srgbClr val="CC0000"/>
                </a:solidFill>
              </a:rPr>
              <a:t> </a:t>
            </a:r>
            <a:r>
              <a:rPr lang="en-SG" sz="2800" b="1" dirty="0">
                <a:solidFill>
                  <a:schemeClr val="accent6">
                    <a:lumMod val="50000"/>
                  </a:schemeClr>
                </a:solidFill>
              </a:rPr>
              <a:t>into the Millennial Rule of the King and into the future eternity.</a:t>
            </a:r>
          </a:p>
          <a:p>
            <a:pPr lvl="0"/>
            <a:endParaRPr lang="en-SG" sz="28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896938" lvl="1" indent="-439738">
              <a:spcAft>
                <a:spcPts val="1200"/>
              </a:spcAft>
              <a:buAutoNum type="arabicPeriod"/>
            </a:pPr>
            <a:r>
              <a:rPr lang="en-SG" sz="2800" b="1" u="sng" dirty="0"/>
              <a:t>If we suffer, we shall also reign with </a:t>
            </a:r>
            <a:r>
              <a:rPr lang="en-SG" sz="2800" b="1" i="1" u="sng" dirty="0"/>
              <a:t>Him</a:t>
            </a:r>
            <a:br>
              <a:rPr lang="en-SG" sz="2800" b="1" i="1" u="sng" dirty="0"/>
            </a:br>
            <a:r>
              <a:rPr lang="en-SG" sz="2800" b="1" i="1" u="sng" dirty="0"/>
              <a:t>(2 Tim. 2:12)</a:t>
            </a:r>
            <a:r>
              <a:rPr lang="en-SG" sz="2800" b="1" i="1" dirty="0"/>
              <a:t>.</a:t>
            </a:r>
          </a:p>
          <a:p>
            <a:pPr marL="896938" lvl="1" indent="-439738">
              <a:spcAft>
                <a:spcPts val="1200"/>
              </a:spcAft>
              <a:buFontTx/>
              <a:buAutoNum type="arabicPeriod"/>
            </a:pPr>
            <a:r>
              <a:rPr lang="en-SG" sz="2800" b="1" dirty="0"/>
              <a:t>The </a:t>
            </a:r>
            <a:r>
              <a:rPr lang="en-SG" sz="2800" b="1" u="sng" dirty="0"/>
              <a:t>reward</a:t>
            </a:r>
            <a:r>
              <a:rPr lang="en-SG" sz="2800" b="1" dirty="0"/>
              <a:t> of 100 fold now (Mk 10:30).</a:t>
            </a:r>
            <a:endParaRPr lang="en-SG" sz="2800" dirty="0"/>
          </a:p>
          <a:p>
            <a:pPr marL="896938" lvl="1" indent="-439738">
              <a:spcAft>
                <a:spcPts val="1200"/>
              </a:spcAft>
              <a:buFontTx/>
              <a:buAutoNum type="arabicPeriod"/>
            </a:pPr>
            <a:r>
              <a:rPr lang="en-SG" sz="2800" b="1" dirty="0"/>
              <a:t>The </a:t>
            </a:r>
            <a:r>
              <a:rPr lang="en-SG" sz="2800" b="1" u="sng" dirty="0"/>
              <a:t>treasures</a:t>
            </a:r>
            <a:r>
              <a:rPr lang="en-SG" sz="2800" b="1" dirty="0"/>
              <a:t> in Heaven (Mt. 6:20).</a:t>
            </a:r>
            <a:endParaRPr lang="en-SG" sz="3200" dirty="0"/>
          </a:p>
        </p:txBody>
      </p:sp>
    </p:spTree>
    <p:extLst>
      <p:ext uri="{BB962C8B-B14F-4D97-AF65-F5344CB8AC3E}">
        <p14:creationId xmlns:p14="http://schemas.microsoft.com/office/powerpoint/2010/main" val="32520645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23528" y="908720"/>
            <a:ext cx="8748464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>
              <a:spcAft>
                <a:spcPts val="1200"/>
              </a:spcAft>
            </a:pPr>
            <a:r>
              <a:rPr lang="en-SG" sz="2800" b="1" dirty="0"/>
              <a:t>4. </a:t>
            </a:r>
            <a:r>
              <a:rPr lang="en-SG" sz="2800" b="1" dirty="0">
                <a:latin typeface="+mj-lt"/>
              </a:rPr>
              <a:t>The </a:t>
            </a:r>
            <a:r>
              <a:rPr lang="en-SG" sz="2800" b="1" u="sng" dirty="0">
                <a:solidFill>
                  <a:srgbClr val="CC0000"/>
                </a:solidFill>
                <a:latin typeface="+mj-lt"/>
              </a:rPr>
              <a:t>Crowns</a:t>
            </a:r>
            <a:r>
              <a:rPr lang="en-SG" sz="2800" b="1" dirty="0">
                <a:solidFill>
                  <a:srgbClr val="CC0000"/>
                </a:solidFill>
                <a:latin typeface="+mj-lt"/>
              </a:rPr>
              <a:t> </a:t>
            </a:r>
            <a:r>
              <a:rPr lang="en-SG" sz="2800" b="1" dirty="0">
                <a:latin typeface="+mj-lt"/>
              </a:rPr>
              <a:t>at the BEMA seat (2 Cor. 5:10)</a:t>
            </a:r>
            <a:endParaRPr lang="en-SG" sz="2800" dirty="0">
              <a:latin typeface="+mj-lt"/>
            </a:endParaRPr>
          </a:p>
          <a:p>
            <a:pPr marL="361950" lvl="1">
              <a:spcAft>
                <a:spcPts val="1200"/>
              </a:spcAft>
            </a:pPr>
            <a:r>
              <a:rPr lang="en-SG" sz="2800" b="1" dirty="0">
                <a:latin typeface="+mj-lt"/>
              </a:rPr>
              <a:t>a</a:t>
            </a:r>
            <a:r>
              <a:rPr lang="en-SG" sz="2800" b="1" dirty="0"/>
              <a:t>. </a:t>
            </a:r>
            <a:r>
              <a:rPr lang="en-SG" sz="2800" b="1" u="sng" dirty="0">
                <a:solidFill>
                  <a:srgbClr val="0070C0"/>
                </a:solidFill>
                <a:latin typeface="+mj-lt"/>
              </a:rPr>
              <a:t>Martyr’s Crown</a:t>
            </a:r>
            <a:r>
              <a:rPr lang="en-SG" sz="2800" b="1" dirty="0">
                <a:latin typeface="+mj-lt"/>
              </a:rPr>
              <a:t>, faithful unto death (Rev. 2:10)</a:t>
            </a:r>
          </a:p>
          <a:p>
            <a:pPr marL="361950" lvl="1">
              <a:spcAft>
                <a:spcPts val="1200"/>
              </a:spcAft>
            </a:pPr>
            <a:r>
              <a:rPr lang="en-SG" sz="2800" b="1" dirty="0">
                <a:latin typeface="+mj-lt"/>
              </a:rPr>
              <a:t>b. </a:t>
            </a:r>
            <a:r>
              <a:rPr lang="en-SG" sz="2800" b="1" u="sng" dirty="0">
                <a:solidFill>
                  <a:srgbClr val="0070C0"/>
                </a:solidFill>
                <a:latin typeface="+mj-lt"/>
              </a:rPr>
              <a:t>Crown of Glory</a:t>
            </a:r>
            <a:r>
              <a:rPr lang="en-SG" sz="2800" b="1" dirty="0">
                <a:latin typeface="+mj-lt"/>
              </a:rPr>
              <a:t>, Shepherd’s crown (1 Pet. 5:2-4)</a:t>
            </a:r>
          </a:p>
          <a:p>
            <a:pPr marL="361950" lvl="1">
              <a:spcAft>
                <a:spcPts val="1200"/>
              </a:spcAft>
            </a:pPr>
            <a:r>
              <a:rPr lang="en-SG" sz="2800" b="1" dirty="0">
                <a:latin typeface="+mj-lt"/>
              </a:rPr>
              <a:t>c. </a:t>
            </a:r>
            <a:r>
              <a:rPr lang="en-SG" sz="2800" b="1" u="sng" dirty="0">
                <a:solidFill>
                  <a:srgbClr val="0070C0"/>
                </a:solidFill>
                <a:latin typeface="+mj-lt"/>
              </a:rPr>
              <a:t>Crown of Rejoicing </a:t>
            </a:r>
            <a:r>
              <a:rPr lang="en-SG" sz="2800" b="1" dirty="0">
                <a:latin typeface="+mj-lt"/>
              </a:rPr>
              <a:t>for soul-winners (1 Thess. 2:19)</a:t>
            </a:r>
          </a:p>
          <a:p>
            <a:pPr marL="715963" lvl="1" indent="-354013">
              <a:spcAft>
                <a:spcPts val="1200"/>
              </a:spcAft>
            </a:pPr>
            <a:r>
              <a:rPr lang="en-SG" sz="2800" b="1" dirty="0">
                <a:latin typeface="+mj-lt"/>
              </a:rPr>
              <a:t>d. </a:t>
            </a:r>
            <a:r>
              <a:rPr lang="en-SG" sz="2800" b="1" u="sng" dirty="0">
                <a:solidFill>
                  <a:srgbClr val="0070C0"/>
                </a:solidFill>
                <a:latin typeface="+mj-lt"/>
              </a:rPr>
              <a:t>Crown of Righteousness</a:t>
            </a:r>
            <a:r>
              <a:rPr lang="en-SG" sz="2800" b="1" dirty="0">
                <a:latin typeface="+mj-lt"/>
              </a:rPr>
              <a:t>, for those who love His Coming (useful and godly, 2 Tim. 4:8)</a:t>
            </a:r>
          </a:p>
          <a:p>
            <a:pPr marL="361950" lvl="1">
              <a:spcAft>
                <a:spcPts val="1200"/>
              </a:spcAft>
            </a:pPr>
            <a:r>
              <a:rPr lang="en-SG" sz="2800" b="1" dirty="0">
                <a:latin typeface="+mj-lt"/>
              </a:rPr>
              <a:t>e. </a:t>
            </a:r>
            <a:r>
              <a:rPr lang="en-SG" sz="2800" b="1" u="sng" dirty="0">
                <a:solidFill>
                  <a:srgbClr val="0070C0"/>
                </a:solidFill>
                <a:latin typeface="+mj-lt"/>
              </a:rPr>
              <a:t>Incorruptible Crown</a:t>
            </a:r>
            <a:r>
              <a:rPr lang="en-SG" sz="2800" b="1" dirty="0">
                <a:latin typeface="+mj-lt"/>
              </a:rPr>
              <a:t>, for the victors (1 Cor. 9:25-27)</a:t>
            </a:r>
          </a:p>
          <a:p>
            <a:endParaRPr lang="en-SG" sz="2800" b="1" dirty="0">
              <a:latin typeface="+mj-lt"/>
            </a:endParaRPr>
          </a:p>
          <a:p>
            <a:pPr marL="361950"/>
            <a:r>
              <a:rPr lang="en-SG" sz="2800" b="1" dirty="0">
                <a:solidFill>
                  <a:srgbClr val="CC0000"/>
                </a:solidFill>
                <a:latin typeface="+mj-lt"/>
              </a:rPr>
              <a:t>CASTING OF CROWNS AT FEET OF JESUS (Rev. 4:11)</a:t>
            </a:r>
            <a:endParaRPr lang="en-SG" sz="3200" dirty="0">
              <a:solidFill>
                <a:srgbClr val="CC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29064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>
                <a:solidFill>
                  <a:schemeClr val="accent6">
                    <a:lumMod val="75000"/>
                  </a:schemeClr>
                </a:solidFill>
              </a:rPr>
              <a:t>WHY ATTITUDE SAGS</a:t>
            </a:r>
            <a:endParaRPr lang="en-SG" b="1" u="sng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525963"/>
          </a:xfrm>
        </p:spPr>
        <p:txBody>
          <a:bodyPr/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1.  </a:t>
            </a:r>
            <a:r>
              <a:rPr lang="en-US" b="1" u="sng" dirty="0">
                <a:solidFill>
                  <a:schemeClr val="accent6">
                    <a:lumMod val="75000"/>
                  </a:schemeClr>
                </a:solidFill>
              </a:rPr>
              <a:t>LOSS OF CONFIDENCE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         </a:t>
            </a:r>
            <a:r>
              <a:rPr lang="en-US" b="1" u="sng" dirty="0">
                <a:solidFill>
                  <a:schemeClr val="bg1"/>
                </a:solidFill>
              </a:rPr>
              <a:t>Discipline of Solitude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A.  </a:t>
            </a:r>
            <a:r>
              <a:rPr lang="en-SG" dirty="0">
                <a:solidFill>
                  <a:schemeClr val="bg1"/>
                </a:solidFill>
              </a:rPr>
              <a:t>(Isaiah 30:15) </a:t>
            </a:r>
            <a:r>
              <a:rPr lang="en-SG" b="1" u="sng" dirty="0">
                <a:solidFill>
                  <a:schemeClr val="accent6">
                    <a:lumMod val="75000"/>
                  </a:schemeClr>
                </a:solidFill>
              </a:rPr>
              <a:t>In returning and rest </a:t>
            </a:r>
            <a:r>
              <a:rPr lang="en-SG" dirty="0">
                <a:solidFill>
                  <a:schemeClr val="bg1"/>
                </a:solidFill>
              </a:rPr>
              <a:t>shall</a:t>
            </a:r>
            <a:r>
              <a:rPr lang="en-SG" dirty="0"/>
              <a:t> </a:t>
            </a:r>
            <a:r>
              <a:rPr lang="en-SG" dirty="0">
                <a:solidFill>
                  <a:schemeClr val="bg1"/>
                </a:solidFill>
              </a:rPr>
              <a:t>you be saved</a:t>
            </a:r>
            <a:r>
              <a:rPr lang="en-SG" u="sng" dirty="0">
                <a:solidFill>
                  <a:schemeClr val="bg1"/>
                </a:solidFill>
              </a:rPr>
              <a:t>; </a:t>
            </a:r>
            <a:r>
              <a:rPr lang="en-SG" b="1" u="sng" dirty="0">
                <a:solidFill>
                  <a:schemeClr val="accent6">
                    <a:lumMod val="75000"/>
                  </a:schemeClr>
                </a:solidFill>
              </a:rPr>
              <a:t>in quietness and in confidence </a:t>
            </a:r>
            <a:r>
              <a:rPr lang="en-SG" dirty="0">
                <a:solidFill>
                  <a:schemeClr val="bg1"/>
                </a:solidFill>
              </a:rPr>
              <a:t>shall be your strength:</a:t>
            </a:r>
          </a:p>
          <a:p>
            <a:endParaRPr lang="en-SG" dirty="0"/>
          </a:p>
          <a:p>
            <a:pPr marL="0" indent="0">
              <a:buNone/>
            </a:pP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3475016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260648"/>
            <a:ext cx="7851648" cy="1152128"/>
          </a:xfrm>
        </p:spPr>
        <p:txBody>
          <a:bodyPr/>
          <a:lstStyle/>
          <a:p>
            <a:pPr algn="ctr"/>
            <a:r>
              <a:rPr lang="en-US" u="sng" dirty="0">
                <a:solidFill>
                  <a:srgbClr val="FF0000"/>
                </a:solidFill>
              </a:rPr>
              <a:t>WHY ATTITUDE SAGS</a:t>
            </a:r>
            <a:endParaRPr lang="en-SG" u="sng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700808"/>
            <a:ext cx="7854696" cy="4536504"/>
          </a:xfrm>
        </p:spPr>
        <p:txBody>
          <a:bodyPr>
            <a:noAutofit/>
          </a:bodyPr>
          <a:lstStyle/>
          <a:p>
            <a:pPr marL="514350" indent="-514350" algn="l">
              <a:spcAft>
                <a:spcPts val="1200"/>
              </a:spcAft>
              <a:buAutoNum type="alphaUcPeriod" startAt="2"/>
            </a:pPr>
            <a:r>
              <a:rPr lang="en-US" sz="2800" b="1" u="sng" dirty="0">
                <a:solidFill>
                  <a:schemeClr val="bg1"/>
                </a:solidFill>
              </a:rPr>
              <a:t>Some Helps</a:t>
            </a:r>
            <a:r>
              <a:rPr lang="en-US" sz="2800" b="1" dirty="0">
                <a:solidFill>
                  <a:schemeClr val="bg1"/>
                </a:solidFill>
              </a:rPr>
              <a:t>:</a:t>
            </a:r>
          </a:p>
          <a:p>
            <a:pPr marL="534988" algn="l"/>
            <a:r>
              <a:rPr lang="en-US" sz="2800" b="1" dirty="0">
                <a:solidFill>
                  <a:schemeClr val="bg1"/>
                </a:solidFill>
              </a:rPr>
              <a:t>1.   </a:t>
            </a:r>
            <a:r>
              <a:rPr lang="en-US" sz="2800" b="1" u="sng" dirty="0">
                <a:solidFill>
                  <a:schemeClr val="bg1"/>
                </a:solidFill>
              </a:rPr>
              <a:t>Look inward</a:t>
            </a:r>
            <a:r>
              <a:rPr lang="en-US" sz="2800" b="1" dirty="0">
                <a:solidFill>
                  <a:schemeClr val="bg1"/>
                </a:solidFill>
              </a:rPr>
              <a:t>  – rest and relaxation.</a:t>
            </a:r>
            <a:endParaRPr lang="en-SG" sz="2800" b="1" dirty="0">
              <a:solidFill>
                <a:schemeClr val="bg1"/>
              </a:solidFill>
            </a:endParaRPr>
          </a:p>
          <a:p>
            <a:pPr marL="1081088" indent="-546100" algn="l"/>
            <a:r>
              <a:rPr lang="en-US" sz="2800" b="1" dirty="0">
                <a:solidFill>
                  <a:schemeClr val="bg1"/>
                </a:solidFill>
              </a:rPr>
              <a:t>2.   </a:t>
            </a:r>
            <a:r>
              <a:rPr lang="en-US" sz="2800" b="1" u="sng" dirty="0">
                <a:solidFill>
                  <a:schemeClr val="bg1"/>
                </a:solidFill>
              </a:rPr>
              <a:t>Look upward</a:t>
            </a:r>
            <a:r>
              <a:rPr lang="en-US" sz="2800" b="1" dirty="0">
                <a:solidFill>
                  <a:schemeClr val="bg1"/>
                </a:solidFill>
              </a:rPr>
              <a:t>  – spiritual renewal and God’s solution and control.</a:t>
            </a:r>
            <a:endParaRPr lang="en-SG" sz="2800" b="1" dirty="0">
              <a:solidFill>
                <a:schemeClr val="bg1"/>
              </a:solidFill>
            </a:endParaRPr>
          </a:p>
          <a:p>
            <a:pPr marL="1081088" indent="-546100" algn="l">
              <a:spcAft>
                <a:spcPts val="1200"/>
              </a:spcAft>
            </a:pPr>
            <a:r>
              <a:rPr lang="en-US" sz="2800" b="1" dirty="0">
                <a:solidFill>
                  <a:schemeClr val="bg1"/>
                </a:solidFill>
              </a:rPr>
              <a:t>3.   </a:t>
            </a:r>
            <a:r>
              <a:rPr lang="en-US" sz="2800" b="1" u="sng" dirty="0">
                <a:solidFill>
                  <a:schemeClr val="bg1"/>
                </a:solidFill>
              </a:rPr>
              <a:t>Look  outward</a:t>
            </a:r>
            <a:r>
              <a:rPr lang="en-US" sz="2800" b="1" dirty="0">
                <a:solidFill>
                  <a:schemeClr val="bg1"/>
                </a:solidFill>
              </a:rPr>
              <a:t> – Schedule realistic work and delegate responsibility.</a:t>
            </a:r>
            <a:endParaRPr lang="en-SG" sz="2800" b="1" dirty="0">
              <a:solidFill>
                <a:schemeClr val="bg1"/>
              </a:solidFill>
            </a:endParaRPr>
          </a:p>
          <a:p>
            <a:pPr marL="534988" algn="l"/>
            <a:r>
              <a:rPr lang="en-US" sz="2800" b="1" i="1" dirty="0">
                <a:solidFill>
                  <a:schemeClr val="bg1"/>
                </a:solidFill>
              </a:rPr>
              <a:t>As we rejoice, relax and rest, God will relieve, restore and renew!</a:t>
            </a:r>
            <a:endParaRPr lang="en-SG" sz="2800" b="1" dirty="0">
              <a:solidFill>
                <a:schemeClr val="bg1"/>
              </a:solidFill>
            </a:endParaRPr>
          </a:p>
          <a:p>
            <a:pPr marL="571500" indent="-571500" algn="l"/>
            <a:endParaRPr lang="en-US" sz="2800" b="1" u="sng" dirty="0"/>
          </a:p>
          <a:p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3159921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>
                <a:solidFill>
                  <a:schemeClr val="accent6">
                    <a:lumMod val="75000"/>
                  </a:schemeClr>
                </a:solidFill>
              </a:rPr>
              <a:t>WHY ATTITUDE SAGS</a:t>
            </a:r>
            <a:endParaRPr lang="en-SG" b="1" u="sng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2.  </a:t>
            </a:r>
            <a:r>
              <a:rPr lang="en-US" b="1" u="sng" dirty="0">
                <a:solidFill>
                  <a:schemeClr val="accent6">
                    <a:lumMod val="75000"/>
                  </a:schemeClr>
                </a:solidFill>
              </a:rPr>
              <a:t>FEAR OR WORRY</a:t>
            </a:r>
          </a:p>
          <a:p>
            <a:pPr marL="0" indent="0">
              <a:buNone/>
            </a:pPr>
            <a:r>
              <a:rPr lang="en-US" dirty="0"/>
              <a:t>         </a:t>
            </a:r>
            <a:r>
              <a:rPr lang="en-US" b="1" u="sng" dirty="0">
                <a:solidFill>
                  <a:schemeClr val="bg1"/>
                </a:solidFill>
              </a:rPr>
              <a:t>Discipline of Simplicity</a:t>
            </a:r>
          </a:p>
          <a:p>
            <a:pPr marL="0" indent="0">
              <a:buNone/>
            </a:pPr>
            <a:endParaRPr lang="en-US" dirty="0"/>
          </a:p>
          <a:p>
            <a:r>
              <a:rPr lang="en-SG" dirty="0">
                <a:solidFill>
                  <a:schemeClr val="bg1"/>
                </a:solidFill>
              </a:rPr>
              <a:t>(Pro 3:5,6)  </a:t>
            </a:r>
            <a:r>
              <a:rPr lang="en-SG" b="1" u="sng" dirty="0">
                <a:solidFill>
                  <a:schemeClr val="accent6">
                    <a:lumMod val="75000"/>
                  </a:schemeClr>
                </a:solidFill>
              </a:rPr>
              <a:t>Trust in the LORD with all your heart; </a:t>
            </a:r>
            <a:r>
              <a:rPr lang="en-SG" dirty="0">
                <a:solidFill>
                  <a:schemeClr val="bg1"/>
                </a:solidFill>
              </a:rPr>
              <a:t>and lean not unto your own understanding.</a:t>
            </a:r>
          </a:p>
          <a:p>
            <a:endParaRPr lang="en-SG" dirty="0"/>
          </a:p>
          <a:p>
            <a:r>
              <a:rPr lang="en-SG" b="1" u="sng" dirty="0">
                <a:solidFill>
                  <a:schemeClr val="accent6">
                    <a:lumMod val="75000"/>
                  </a:schemeClr>
                </a:solidFill>
              </a:rPr>
              <a:t>In all your ways acknowledge Him, </a:t>
            </a:r>
            <a:r>
              <a:rPr lang="en-SG" dirty="0">
                <a:solidFill>
                  <a:schemeClr val="bg1"/>
                </a:solidFill>
              </a:rPr>
              <a:t>and He shall direct your paths.</a:t>
            </a:r>
          </a:p>
          <a:p>
            <a:endParaRPr lang="en-SG" dirty="0"/>
          </a:p>
          <a:p>
            <a:pPr marL="0" indent="0">
              <a:buNone/>
            </a:pP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1652338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7217" y="476672"/>
            <a:ext cx="7851648" cy="1008112"/>
          </a:xfrm>
        </p:spPr>
        <p:txBody>
          <a:bodyPr>
            <a:normAutofit/>
          </a:bodyPr>
          <a:lstStyle/>
          <a:p>
            <a:pPr algn="ctr"/>
            <a:r>
              <a:rPr lang="en-US" b="1" u="sng" dirty="0">
                <a:solidFill>
                  <a:schemeClr val="accent6">
                    <a:lumMod val="75000"/>
                  </a:schemeClr>
                </a:solidFill>
              </a:rPr>
              <a:t>WORRY/FEAR</a:t>
            </a:r>
            <a:endParaRPr lang="en-SG" b="1" u="sng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556792"/>
            <a:ext cx="8143056" cy="4752528"/>
          </a:xfrm>
        </p:spPr>
        <p:txBody>
          <a:bodyPr>
            <a:noAutofit/>
          </a:bodyPr>
          <a:lstStyle/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lang="en-SG" sz="2800" b="1" i="1" u="sng" dirty="0">
                <a:solidFill>
                  <a:schemeClr val="bg1"/>
                </a:solidFill>
              </a:rPr>
              <a:t>Some Helps:</a:t>
            </a:r>
            <a:endParaRPr lang="en-SG" sz="2800" b="1" dirty="0">
              <a:solidFill>
                <a:schemeClr val="bg1"/>
              </a:solidFill>
            </a:endParaRPr>
          </a:p>
          <a:p>
            <a:pPr marL="442913" indent="-442913" algn="l">
              <a:spcBef>
                <a:spcPts val="0"/>
              </a:spcBef>
              <a:spcAft>
                <a:spcPts val="1200"/>
              </a:spcAft>
            </a:pPr>
            <a:r>
              <a:rPr lang="en-SG" sz="2800" b="1" dirty="0">
                <a:solidFill>
                  <a:schemeClr val="bg1"/>
                </a:solidFill>
              </a:rPr>
              <a:t>1.  Determine cause  and the conditions relating to reality.  Worse scenario?</a:t>
            </a:r>
          </a:p>
          <a:p>
            <a:pPr marL="442913" indent="-442913" algn="l">
              <a:spcBef>
                <a:spcPts val="0"/>
              </a:spcBef>
              <a:spcAft>
                <a:spcPts val="1200"/>
              </a:spcAft>
            </a:pPr>
            <a:r>
              <a:rPr lang="en-SG" sz="2800" b="1" dirty="0">
                <a:solidFill>
                  <a:schemeClr val="bg1"/>
                </a:solidFill>
              </a:rPr>
              <a:t>2.  Put off the sin of worry/fear by confessing it to God (1 John 1:9).</a:t>
            </a:r>
          </a:p>
          <a:p>
            <a:pPr marL="442913" indent="-442913" algn="l">
              <a:spcBef>
                <a:spcPts val="0"/>
              </a:spcBef>
              <a:spcAft>
                <a:spcPts val="1200"/>
              </a:spcAft>
            </a:pPr>
            <a:r>
              <a:rPr lang="en-SG" sz="2800" b="1" dirty="0">
                <a:solidFill>
                  <a:schemeClr val="bg1"/>
                </a:solidFill>
              </a:rPr>
              <a:t>3.  Face the problem but focus on His promises (2 Cor. 1:20).</a:t>
            </a:r>
          </a:p>
          <a:p>
            <a:pPr marL="442913" indent="-442913" algn="l">
              <a:spcBef>
                <a:spcPts val="0"/>
              </a:spcBef>
              <a:spcAft>
                <a:spcPts val="1200"/>
              </a:spcAft>
            </a:pPr>
            <a:r>
              <a:rPr lang="en-SG" sz="2800" b="1" dirty="0">
                <a:solidFill>
                  <a:schemeClr val="bg1"/>
                </a:solidFill>
              </a:rPr>
              <a:t>4.  Rest on God’s faithfulness and timing </a:t>
            </a:r>
            <a:br>
              <a:rPr lang="en-SG" sz="2800" b="1" dirty="0">
                <a:solidFill>
                  <a:schemeClr val="bg1"/>
                </a:solidFill>
              </a:rPr>
            </a:br>
            <a:r>
              <a:rPr lang="en-SG" sz="2800" b="1" dirty="0">
                <a:solidFill>
                  <a:schemeClr val="bg1"/>
                </a:solidFill>
              </a:rPr>
              <a:t>(Gen. 50:20).</a:t>
            </a:r>
          </a:p>
          <a:p>
            <a:pPr algn="l"/>
            <a:r>
              <a:rPr lang="en-SG" sz="2800" b="1" dirty="0">
                <a:solidFill>
                  <a:schemeClr val="bg1"/>
                </a:solidFill>
              </a:rPr>
              <a:t> </a:t>
            </a:r>
          </a:p>
          <a:p>
            <a:pPr algn="l"/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41070086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>
                <a:solidFill>
                  <a:schemeClr val="accent6">
                    <a:lumMod val="75000"/>
                  </a:schemeClr>
                </a:solidFill>
              </a:rPr>
              <a:t> WHY ATTITUDE SAGS</a:t>
            </a:r>
            <a:endParaRPr lang="en-SG" b="1" u="sng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3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.  </a:t>
            </a:r>
            <a:r>
              <a:rPr lang="en-US" b="1" u="sng" dirty="0">
                <a:solidFill>
                  <a:schemeClr val="accent6">
                    <a:lumMod val="75000"/>
                  </a:schemeClr>
                </a:solidFill>
              </a:rPr>
              <a:t>CRITICISM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    </a:t>
            </a:r>
            <a:r>
              <a:rPr lang="en-US" b="1" u="sng" dirty="0">
                <a:solidFill>
                  <a:schemeClr val="accent6">
                    <a:lumMod val="75000"/>
                  </a:schemeClr>
                </a:solidFill>
              </a:rPr>
              <a:t>Discipline of Surrender</a:t>
            </a:r>
          </a:p>
          <a:p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SG" dirty="0">
                <a:solidFill>
                  <a:schemeClr val="bg1"/>
                </a:solidFill>
              </a:rPr>
              <a:t>(1Pe 2:23)  Who, when He was reviled, reviled not again; when He suffered, He threatened not; but </a:t>
            </a:r>
            <a:r>
              <a:rPr lang="en-SG" b="1" u="sng" dirty="0">
                <a:solidFill>
                  <a:schemeClr val="accent6">
                    <a:lumMod val="75000"/>
                  </a:schemeClr>
                </a:solidFill>
              </a:rPr>
              <a:t>committed </a:t>
            </a:r>
            <a:r>
              <a:rPr lang="en-SG" b="1" i="1" u="sng" dirty="0">
                <a:solidFill>
                  <a:schemeClr val="accent6">
                    <a:lumMod val="75000"/>
                  </a:schemeClr>
                </a:solidFill>
              </a:rPr>
              <a:t>Himself</a:t>
            </a:r>
            <a:r>
              <a:rPr lang="en-SG" b="1" u="sng" dirty="0">
                <a:solidFill>
                  <a:schemeClr val="accent6">
                    <a:lumMod val="75000"/>
                  </a:schemeClr>
                </a:solidFill>
              </a:rPr>
              <a:t> to Him that judges righteously</a:t>
            </a:r>
            <a:r>
              <a:rPr lang="en-SG" dirty="0">
                <a:solidFill>
                  <a:schemeClr val="accent6">
                    <a:lumMod val="75000"/>
                  </a:schemeClr>
                </a:solidFill>
              </a:rPr>
              <a:t>: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endParaRPr lang="en-SG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9943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2600" y="21858"/>
            <a:ext cx="7851648" cy="936104"/>
          </a:xfrm>
        </p:spPr>
        <p:txBody>
          <a:bodyPr>
            <a:normAutofit/>
          </a:bodyPr>
          <a:lstStyle/>
          <a:p>
            <a:pPr algn="ctr"/>
            <a:r>
              <a:rPr lang="en-US" u="sng" dirty="0">
                <a:solidFill>
                  <a:srgbClr val="FF0000"/>
                </a:solidFill>
              </a:rPr>
              <a:t>CRITICISM</a:t>
            </a:r>
            <a:endParaRPr lang="en-SG" u="sng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2600" y="1074594"/>
            <a:ext cx="7854696" cy="5783406"/>
          </a:xfrm>
        </p:spPr>
        <p:txBody>
          <a:bodyPr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</a:pPr>
            <a:r>
              <a:rPr lang="en-SG" sz="2800" b="1" dirty="0">
                <a:solidFill>
                  <a:schemeClr val="bg1"/>
                </a:solidFill>
              </a:rPr>
              <a:t>A. </a:t>
            </a:r>
            <a:r>
              <a:rPr lang="en-SG" sz="2800" b="1" u="sng" dirty="0">
                <a:solidFill>
                  <a:schemeClr val="bg1"/>
                </a:solidFill>
              </a:rPr>
              <a:t>Remember that our Saviour was criticized</a:t>
            </a:r>
            <a:r>
              <a:rPr lang="en-SG" sz="2800" b="1" dirty="0">
                <a:solidFill>
                  <a:schemeClr val="bg1"/>
                </a:solidFill>
              </a:rPr>
              <a:t>.  “He is </a:t>
            </a:r>
            <a:r>
              <a:rPr lang="en-SG" sz="2800" b="1" i="1" u="sng" dirty="0">
                <a:solidFill>
                  <a:schemeClr val="bg1"/>
                </a:solidFill>
              </a:rPr>
              <a:t>despised and rejected of men</a:t>
            </a:r>
            <a:r>
              <a:rPr lang="en-SG" sz="2800" b="1" dirty="0">
                <a:solidFill>
                  <a:schemeClr val="bg1"/>
                </a:solidFill>
              </a:rPr>
              <a:t>; a </a:t>
            </a:r>
            <a:r>
              <a:rPr lang="en-SG" sz="2800" b="1" i="1" u="sng" dirty="0">
                <a:solidFill>
                  <a:schemeClr val="bg1"/>
                </a:solidFill>
              </a:rPr>
              <a:t>man of sorrows</a:t>
            </a:r>
            <a:r>
              <a:rPr lang="en-SG" sz="2800" b="1" dirty="0">
                <a:solidFill>
                  <a:schemeClr val="bg1"/>
                </a:solidFill>
              </a:rPr>
              <a:t>, and </a:t>
            </a:r>
            <a:r>
              <a:rPr lang="en-SG" sz="2800" b="1" i="1" u="sng" dirty="0">
                <a:solidFill>
                  <a:schemeClr val="bg1"/>
                </a:solidFill>
              </a:rPr>
              <a:t>acquainted with grief</a:t>
            </a:r>
            <a:r>
              <a:rPr lang="en-SG" sz="2800" b="1" dirty="0">
                <a:solidFill>
                  <a:schemeClr val="bg1"/>
                </a:solidFill>
              </a:rPr>
              <a:t>: and we hid as it were our faces from Him; He </a:t>
            </a:r>
            <a:r>
              <a:rPr lang="en-SG" sz="2800" b="1" i="1" u="sng" dirty="0">
                <a:solidFill>
                  <a:schemeClr val="bg1"/>
                </a:solidFill>
              </a:rPr>
              <a:t>was despised</a:t>
            </a:r>
            <a:r>
              <a:rPr lang="en-SG" sz="2800" b="1" dirty="0">
                <a:solidFill>
                  <a:schemeClr val="bg1"/>
                </a:solidFill>
              </a:rPr>
              <a:t>, and we esteemed Him not” (Isa. 53:3). </a:t>
            </a:r>
          </a:p>
          <a:p>
            <a:pPr marL="895350" indent="-452438" algn="l">
              <a:spcAft>
                <a:spcPts val="1200"/>
              </a:spcAft>
              <a:buClrTx/>
              <a:buFont typeface="+mj-lt"/>
              <a:buAutoNum type="arabicPeriod"/>
            </a:pPr>
            <a:r>
              <a:rPr lang="en-SG" sz="2800" b="1" u="sng" dirty="0">
                <a:solidFill>
                  <a:schemeClr val="bg1"/>
                </a:solidFill>
              </a:rPr>
              <a:t>Glutton</a:t>
            </a:r>
            <a:r>
              <a:rPr lang="en-SG" sz="2800" b="1" dirty="0">
                <a:solidFill>
                  <a:schemeClr val="bg1"/>
                </a:solidFill>
              </a:rPr>
              <a:t>   Matt. 11:19        </a:t>
            </a:r>
          </a:p>
          <a:p>
            <a:pPr marL="895350" indent="-452438" algn="l">
              <a:spcAft>
                <a:spcPts val="1200"/>
              </a:spcAft>
              <a:buClrTx/>
              <a:buFont typeface="+mj-lt"/>
              <a:buAutoNum type="arabicPeriod"/>
            </a:pPr>
            <a:r>
              <a:rPr lang="en-SG" sz="2800" b="1" u="sng" dirty="0">
                <a:solidFill>
                  <a:schemeClr val="bg1"/>
                </a:solidFill>
              </a:rPr>
              <a:t>Associating with sinners</a:t>
            </a:r>
            <a:r>
              <a:rPr lang="en-SG" sz="2800" b="1" dirty="0">
                <a:solidFill>
                  <a:schemeClr val="bg1"/>
                </a:solidFill>
              </a:rPr>
              <a:t>   Matt. 9:11</a:t>
            </a:r>
          </a:p>
          <a:p>
            <a:pPr marL="895350" indent="-452438" algn="l">
              <a:spcAft>
                <a:spcPts val="1200"/>
              </a:spcAft>
              <a:buClrTx/>
              <a:buFont typeface="+mj-lt"/>
              <a:buAutoNum type="arabicPeriod"/>
            </a:pPr>
            <a:r>
              <a:rPr lang="en-SG" sz="2800" b="1" u="sng" dirty="0">
                <a:solidFill>
                  <a:schemeClr val="bg1"/>
                </a:solidFill>
              </a:rPr>
              <a:t>Drunk</a:t>
            </a:r>
            <a:r>
              <a:rPr lang="en-SG" sz="2800" b="1" dirty="0">
                <a:solidFill>
                  <a:schemeClr val="bg1"/>
                </a:solidFill>
              </a:rPr>
              <a:t>   Luke 7:34     </a:t>
            </a:r>
          </a:p>
          <a:p>
            <a:pPr marL="895350" indent="-452438" algn="l">
              <a:spcAft>
                <a:spcPts val="1200"/>
              </a:spcAft>
              <a:buClrTx/>
              <a:buFont typeface="+mj-lt"/>
              <a:buAutoNum type="arabicPeriod"/>
            </a:pPr>
            <a:r>
              <a:rPr lang="en-SG" sz="2800" b="1" u="sng" dirty="0">
                <a:solidFill>
                  <a:schemeClr val="bg1"/>
                </a:solidFill>
              </a:rPr>
              <a:t>Having a demon</a:t>
            </a:r>
            <a:r>
              <a:rPr lang="en-SG" sz="2800" b="1" dirty="0">
                <a:solidFill>
                  <a:schemeClr val="bg1"/>
                </a:solidFill>
              </a:rPr>
              <a:t>   Jn. 8:48</a:t>
            </a:r>
          </a:p>
        </p:txBody>
      </p:sp>
    </p:spTree>
    <p:extLst>
      <p:ext uri="{BB962C8B-B14F-4D97-AF65-F5344CB8AC3E}">
        <p14:creationId xmlns:p14="http://schemas.microsoft.com/office/powerpoint/2010/main" val="37651112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404664"/>
            <a:ext cx="7851648" cy="864096"/>
          </a:xfrm>
        </p:spPr>
        <p:txBody>
          <a:bodyPr>
            <a:normAutofit/>
          </a:bodyPr>
          <a:lstStyle/>
          <a:p>
            <a:pPr algn="ctr"/>
            <a:r>
              <a:rPr lang="en-US" u="sng" dirty="0">
                <a:solidFill>
                  <a:srgbClr val="FF0000"/>
                </a:solidFill>
              </a:rPr>
              <a:t>CRITICISM</a:t>
            </a:r>
            <a:endParaRPr lang="en-SG" u="sng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1484784"/>
            <a:ext cx="7999040" cy="4464496"/>
          </a:xfrm>
        </p:spPr>
        <p:txBody>
          <a:bodyPr>
            <a:noAutofit/>
          </a:bodyPr>
          <a:lstStyle/>
          <a:p>
            <a:pPr marL="534988" indent="-534988" algn="l">
              <a:spcAft>
                <a:spcPts val="1200"/>
              </a:spcAft>
            </a:pPr>
            <a:r>
              <a:rPr lang="en-SG" sz="2400" b="1" dirty="0">
                <a:solidFill>
                  <a:schemeClr val="bg1"/>
                </a:solidFill>
              </a:rPr>
              <a:t>B. 	</a:t>
            </a:r>
            <a:r>
              <a:rPr lang="en-SG" sz="2400" b="1" u="sng" dirty="0">
                <a:solidFill>
                  <a:schemeClr val="bg1"/>
                </a:solidFill>
              </a:rPr>
              <a:t>Remember that the servant is not greater than the Master</a:t>
            </a:r>
            <a:r>
              <a:rPr lang="en-SG" sz="2400" b="1" dirty="0">
                <a:solidFill>
                  <a:schemeClr val="bg1"/>
                </a:solidFill>
              </a:rPr>
              <a:t>. “The servant is not greater than his lord. </a:t>
            </a:r>
            <a:r>
              <a:rPr lang="en-SG" sz="2400" b="1" i="1" u="sng" dirty="0">
                <a:solidFill>
                  <a:schemeClr val="bg1"/>
                </a:solidFill>
              </a:rPr>
              <a:t>If they have persecuted Me, they will also persecute you</a:t>
            </a:r>
            <a:r>
              <a:rPr lang="en-SG" sz="2400" b="1" dirty="0">
                <a:solidFill>
                  <a:schemeClr val="bg1"/>
                </a:solidFill>
              </a:rPr>
              <a:t>; if they have kept My saying, they will keep yours also” (John 15:30).</a:t>
            </a:r>
          </a:p>
          <a:p>
            <a:pPr marL="534988" indent="-534988" algn="l">
              <a:spcAft>
                <a:spcPts val="1200"/>
              </a:spcAft>
            </a:pPr>
            <a:r>
              <a:rPr lang="en-SG" sz="2400" b="1" dirty="0">
                <a:solidFill>
                  <a:schemeClr val="bg1"/>
                </a:solidFill>
              </a:rPr>
              <a:t>C. 	</a:t>
            </a:r>
            <a:r>
              <a:rPr lang="en-SG" sz="2400" b="1" u="sng" dirty="0">
                <a:solidFill>
                  <a:schemeClr val="bg1"/>
                </a:solidFill>
              </a:rPr>
              <a:t>When possible, avoid people who belittle people</a:t>
            </a:r>
            <a:r>
              <a:rPr lang="en-SG" sz="2400" b="1" dirty="0">
                <a:solidFill>
                  <a:schemeClr val="bg1"/>
                </a:solidFill>
              </a:rPr>
              <a:t> (Psalm 1:1;  1 Cor. 15:33).</a:t>
            </a:r>
          </a:p>
          <a:p>
            <a:pPr marL="534988" indent="-534988" algn="l">
              <a:spcAft>
                <a:spcPts val="1200"/>
              </a:spcAft>
            </a:pPr>
            <a:r>
              <a:rPr lang="en-SG" sz="2400" b="1" dirty="0">
                <a:solidFill>
                  <a:schemeClr val="bg1"/>
                </a:solidFill>
              </a:rPr>
              <a:t>D. 	</a:t>
            </a:r>
            <a:r>
              <a:rPr lang="en-SG" sz="2400" b="1" u="sng" dirty="0">
                <a:solidFill>
                  <a:schemeClr val="bg1"/>
                </a:solidFill>
              </a:rPr>
              <a:t>Find a person with a gift of encouragement to receive healing</a:t>
            </a:r>
            <a:r>
              <a:rPr lang="en-SG" sz="2400" b="1" dirty="0">
                <a:solidFill>
                  <a:schemeClr val="bg1"/>
                </a:solidFill>
              </a:rPr>
              <a:t> (2 Tim. 2:22)</a:t>
            </a:r>
            <a:endParaRPr lang="en-SG" sz="2400" dirty="0"/>
          </a:p>
        </p:txBody>
      </p:sp>
    </p:spTree>
    <p:extLst>
      <p:ext uri="{BB962C8B-B14F-4D97-AF65-F5344CB8AC3E}">
        <p14:creationId xmlns:p14="http://schemas.microsoft.com/office/powerpoint/2010/main" val="20574044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>
                <a:solidFill>
                  <a:schemeClr val="accent6">
                    <a:lumMod val="75000"/>
                  </a:schemeClr>
                </a:solidFill>
              </a:rPr>
              <a:t>WHY ATTITUDE SAGS</a:t>
            </a:r>
            <a:endParaRPr lang="en-SG" b="1" u="sng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4.  FAILURE</a:t>
            </a:r>
            <a:endParaRPr lang="en-US" b="1" u="sng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    </a:t>
            </a:r>
            <a:r>
              <a:rPr lang="en-US" b="1" u="sng" dirty="0">
                <a:solidFill>
                  <a:schemeClr val="accent6">
                    <a:lumMod val="75000"/>
                  </a:schemeClr>
                </a:solidFill>
              </a:rPr>
              <a:t>Discipline of Silence</a:t>
            </a:r>
          </a:p>
          <a:p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SG" dirty="0">
                <a:solidFill>
                  <a:schemeClr val="bg1"/>
                </a:solidFill>
              </a:rPr>
              <a:t>(Psalms 46:10)  Be still, and know that I am God: I will be exalted among the heathen, I will be exalted in the earth.  (1 Sam. 30:1-6)</a:t>
            </a:r>
          </a:p>
          <a:p>
            <a:endParaRPr lang="en-SG" dirty="0"/>
          </a:p>
          <a:p>
            <a:endParaRPr lang="en-SG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5445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260648"/>
            <a:ext cx="7851648" cy="1152128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FAILURE</a:t>
            </a:r>
            <a:endParaRPr lang="en-SG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441802"/>
            <a:ext cx="8143056" cy="4939526"/>
          </a:xfrm>
        </p:spPr>
        <p:txBody>
          <a:bodyPr>
            <a:noAutofit/>
          </a:bodyPr>
          <a:lstStyle/>
          <a:p>
            <a:pPr algn="l">
              <a:spcAft>
                <a:spcPts val="1200"/>
              </a:spcAft>
            </a:pPr>
            <a:r>
              <a:rPr lang="en-SG" b="1" dirty="0">
                <a:solidFill>
                  <a:schemeClr val="bg1"/>
                </a:solidFill>
              </a:rPr>
              <a:t>D.  </a:t>
            </a:r>
            <a:r>
              <a:rPr lang="en-US" sz="3000" b="1" i="1" u="sng" dirty="0">
                <a:solidFill>
                  <a:schemeClr val="bg1"/>
                </a:solidFill>
              </a:rPr>
              <a:t>Some Helps</a:t>
            </a:r>
            <a:r>
              <a:rPr lang="en-US" sz="3000" b="1" dirty="0">
                <a:solidFill>
                  <a:schemeClr val="bg1"/>
                </a:solidFill>
              </a:rPr>
              <a:t>:</a:t>
            </a:r>
          </a:p>
          <a:p>
            <a:pPr marL="984250" indent="-447675" algn="l">
              <a:spcBef>
                <a:spcPts val="0"/>
              </a:spcBef>
              <a:spcAft>
                <a:spcPts val="1200"/>
              </a:spcAft>
            </a:pPr>
            <a:r>
              <a:rPr lang="en-US" sz="3000" b="1" dirty="0">
                <a:solidFill>
                  <a:schemeClr val="bg1"/>
                </a:solidFill>
              </a:rPr>
              <a:t>1.  Recognize failure, don’t hide it, deny it or fear it.</a:t>
            </a:r>
            <a:endParaRPr lang="en-SG" sz="3000" b="1" dirty="0">
              <a:solidFill>
                <a:schemeClr val="bg1"/>
              </a:solidFill>
            </a:endParaRPr>
          </a:p>
          <a:p>
            <a:pPr marL="984250" indent="-447675" algn="l">
              <a:spcBef>
                <a:spcPts val="0"/>
              </a:spcBef>
              <a:spcAft>
                <a:spcPts val="1200"/>
              </a:spcAft>
              <a:buAutoNum type="arabicPeriod" startAt="2"/>
            </a:pPr>
            <a:r>
              <a:rPr lang="en-US" sz="3000" b="1" dirty="0">
                <a:solidFill>
                  <a:schemeClr val="bg1"/>
                </a:solidFill>
              </a:rPr>
              <a:t>Release it to the Lord.   Reject rejection!</a:t>
            </a:r>
          </a:p>
          <a:p>
            <a:pPr marL="984250" indent="-447675" algn="l">
              <a:spcBef>
                <a:spcPts val="0"/>
              </a:spcBef>
              <a:spcAft>
                <a:spcPts val="1200"/>
              </a:spcAft>
              <a:buFont typeface="Arial" pitchFamily="34" charset="0"/>
              <a:buAutoNum type="arabicPeriod" startAt="2"/>
            </a:pPr>
            <a:r>
              <a:rPr lang="en-US" sz="3000" b="1" dirty="0">
                <a:solidFill>
                  <a:schemeClr val="bg1"/>
                </a:solidFill>
              </a:rPr>
              <a:t>Readjust &amp; try new ways!  Keep real expectations  &amp; focus on your strength!</a:t>
            </a:r>
            <a:endParaRPr lang="en-SG" sz="3000" b="1" dirty="0">
              <a:solidFill>
                <a:schemeClr val="bg1"/>
              </a:solidFill>
            </a:endParaRPr>
          </a:p>
          <a:p>
            <a:pPr marL="984250" indent="-447675" algn="l">
              <a:spcBef>
                <a:spcPts val="0"/>
              </a:spcBef>
              <a:spcAft>
                <a:spcPts val="1200"/>
              </a:spcAft>
            </a:pPr>
            <a:r>
              <a:rPr lang="en-US" sz="3000" b="1" dirty="0">
                <a:solidFill>
                  <a:schemeClr val="bg1"/>
                </a:solidFill>
              </a:rPr>
              <a:t>4. Bounce back and determine to go on by God’s help!  Recognize, review, re-adjust and re-enter. </a:t>
            </a:r>
            <a:endParaRPr lang="en-SG" sz="3000" b="1" dirty="0">
              <a:solidFill>
                <a:schemeClr val="bg1"/>
              </a:solidFill>
            </a:endParaRPr>
          </a:p>
          <a:p>
            <a:pPr algn="l"/>
            <a:endParaRPr lang="en-SG" sz="3000" b="1" dirty="0">
              <a:solidFill>
                <a:schemeClr val="bg1"/>
              </a:solidFill>
            </a:endParaRPr>
          </a:p>
          <a:p>
            <a:r>
              <a:rPr lang="en-US" sz="3000" b="1" dirty="0"/>
              <a:t> </a:t>
            </a:r>
            <a:endParaRPr lang="en-SG" sz="3000" b="1" dirty="0"/>
          </a:p>
        </p:txBody>
      </p:sp>
    </p:spTree>
    <p:extLst>
      <p:ext uri="{BB962C8B-B14F-4D97-AF65-F5344CB8AC3E}">
        <p14:creationId xmlns:p14="http://schemas.microsoft.com/office/powerpoint/2010/main" val="11299909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>
                <a:solidFill>
                  <a:schemeClr val="accent6">
                    <a:lumMod val="75000"/>
                  </a:schemeClr>
                </a:solidFill>
              </a:rPr>
              <a:t>REJOICE !</a:t>
            </a:r>
            <a:endParaRPr lang="en-SG" b="1" u="sng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980928"/>
          </a:xfrm>
        </p:spPr>
        <p:txBody>
          <a:bodyPr/>
          <a:lstStyle/>
          <a:p>
            <a:r>
              <a:rPr lang="en-SG" dirty="0">
                <a:solidFill>
                  <a:schemeClr val="bg1"/>
                </a:solidFill>
              </a:rPr>
              <a:t>(Philippians 4:4)  </a:t>
            </a:r>
            <a:r>
              <a:rPr lang="en-SG" b="1" u="sng" dirty="0">
                <a:solidFill>
                  <a:schemeClr val="accent6">
                    <a:lumMod val="75000"/>
                  </a:schemeClr>
                </a:solidFill>
              </a:rPr>
              <a:t>Rejoice in the Lord </a:t>
            </a:r>
            <a:r>
              <a:rPr lang="en-SG" b="1" u="sng" dirty="0" err="1">
                <a:solidFill>
                  <a:schemeClr val="accent6">
                    <a:lumMod val="75000"/>
                  </a:schemeClr>
                </a:solidFill>
              </a:rPr>
              <a:t>alway</a:t>
            </a:r>
            <a:r>
              <a:rPr lang="en-SG" b="1" dirty="0">
                <a:solidFill>
                  <a:schemeClr val="accent6">
                    <a:lumMod val="75000"/>
                  </a:schemeClr>
                </a:solidFill>
              </a:rPr>
              <a:t>:</a:t>
            </a:r>
            <a:r>
              <a:rPr lang="en-SG" b="1" dirty="0">
                <a:solidFill>
                  <a:srgbClr val="FFFF00"/>
                </a:solidFill>
              </a:rPr>
              <a:t> </a:t>
            </a:r>
            <a:r>
              <a:rPr lang="en-SG" i="1" dirty="0">
                <a:solidFill>
                  <a:schemeClr val="bg1"/>
                </a:solidFill>
              </a:rPr>
              <a:t>and</a:t>
            </a:r>
            <a:r>
              <a:rPr lang="en-SG" dirty="0">
                <a:solidFill>
                  <a:schemeClr val="bg1"/>
                </a:solidFill>
              </a:rPr>
              <a:t> again I say, Rejoice.</a:t>
            </a:r>
          </a:p>
          <a:p>
            <a:endParaRPr lang="en-SG" dirty="0"/>
          </a:p>
          <a:p>
            <a:r>
              <a:rPr lang="en-SG" dirty="0">
                <a:solidFill>
                  <a:schemeClr val="bg1"/>
                </a:solidFill>
              </a:rPr>
              <a:t>(Philippians 4:5)  Let your moderation be known unto all men. </a:t>
            </a:r>
            <a:r>
              <a:rPr lang="en-SG" b="1" u="sng" dirty="0">
                <a:solidFill>
                  <a:schemeClr val="accent6">
                    <a:lumMod val="75000"/>
                  </a:schemeClr>
                </a:solidFill>
              </a:rPr>
              <a:t>The Lord </a:t>
            </a:r>
            <a:r>
              <a:rPr lang="en-SG" b="1" i="1" u="sng" dirty="0">
                <a:solidFill>
                  <a:schemeClr val="accent6">
                    <a:lumMod val="75000"/>
                  </a:schemeClr>
                </a:solidFill>
              </a:rPr>
              <a:t>is</a:t>
            </a:r>
            <a:r>
              <a:rPr lang="en-SG" b="1" u="sng" dirty="0">
                <a:solidFill>
                  <a:schemeClr val="accent6">
                    <a:lumMod val="75000"/>
                  </a:schemeClr>
                </a:solidFill>
              </a:rPr>
              <a:t> at hand.</a:t>
            </a:r>
          </a:p>
          <a:p>
            <a:endParaRPr lang="en-SG" dirty="0"/>
          </a:p>
          <a:p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40383728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203348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I.   </a:t>
            </a:r>
            <a:r>
              <a:rPr lang="en-US" b="1" i="1" dirty="0">
                <a:solidFill>
                  <a:schemeClr val="accent6">
                    <a:lumMod val="75000"/>
                  </a:schemeClr>
                </a:solidFill>
              </a:rPr>
              <a:t>BE REJOICING … IN HIS PRESENCE!</a:t>
            </a:r>
            <a:br>
              <a:rPr lang="en-SG" b="1" dirty="0">
                <a:solidFill>
                  <a:schemeClr val="accent6">
                    <a:lumMod val="75000"/>
                  </a:schemeClr>
                </a:solidFill>
              </a:rPr>
            </a:br>
            <a:endParaRPr lang="en-SG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804" y="928670"/>
            <a:ext cx="8046636" cy="516462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400" b="1" dirty="0">
                <a:solidFill>
                  <a:srgbClr val="00B0F0"/>
                </a:solidFill>
              </a:rPr>
              <a:t> </a:t>
            </a:r>
            <a:r>
              <a:rPr lang="en-US" sz="2800" b="1" dirty="0">
                <a:solidFill>
                  <a:srgbClr val="00B0F0"/>
                </a:solidFill>
              </a:rPr>
              <a:t>“</a:t>
            </a:r>
            <a:r>
              <a:rPr lang="en-US" sz="2800" b="1" i="1" dirty="0">
                <a:solidFill>
                  <a:srgbClr val="00B0F0"/>
                </a:solidFill>
              </a:rPr>
              <a:t>Rejoice in the Lord </a:t>
            </a:r>
            <a:r>
              <a:rPr lang="en-US" sz="2800" b="1" i="1" dirty="0" err="1">
                <a:solidFill>
                  <a:srgbClr val="00B0F0"/>
                </a:solidFill>
              </a:rPr>
              <a:t>alway</a:t>
            </a:r>
            <a:r>
              <a:rPr lang="en-US" sz="2800" b="1" i="1" dirty="0">
                <a:solidFill>
                  <a:srgbClr val="00B0F0"/>
                </a:solidFill>
              </a:rPr>
              <a:t>: and again I say, Rejoice” (Phil. 4:4).  The Lord is at hand.</a:t>
            </a:r>
            <a:endParaRPr lang="en-SG" sz="2800" b="1" dirty="0">
              <a:solidFill>
                <a:srgbClr val="00B0F0"/>
              </a:solidFill>
            </a:endParaRPr>
          </a:p>
          <a:p>
            <a:pPr>
              <a:spcBef>
                <a:spcPts val="1800"/>
              </a:spcBef>
              <a:buNone/>
            </a:pPr>
            <a:r>
              <a:rPr lang="en-US" sz="2800" b="1" dirty="0"/>
              <a:t>	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A.  </a:t>
            </a:r>
            <a:r>
              <a:rPr lang="en-US" sz="2800" b="1" i="1" u="sng" dirty="0">
                <a:solidFill>
                  <a:schemeClr val="accent6">
                    <a:lumMod val="75000"/>
                  </a:schemeClr>
                </a:solidFill>
              </a:rPr>
              <a:t>Indwelling of the Spirit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b="1" dirty="0">
                <a:solidFill>
                  <a:schemeClr val="bg1"/>
                </a:solidFill>
              </a:rPr>
              <a:t>in individual Christian </a:t>
            </a:r>
          </a:p>
          <a:p>
            <a:pPr marL="1073150" indent="-268288">
              <a:spcBef>
                <a:spcPts val="1200"/>
              </a:spcBef>
            </a:pPr>
            <a:r>
              <a:rPr lang="en-SG" sz="2800" dirty="0">
                <a:solidFill>
                  <a:schemeClr val="bg1"/>
                </a:solidFill>
              </a:rPr>
              <a:t>(1Co 6:19,20)  What? know you not that </a:t>
            </a:r>
            <a:r>
              <a:rPr lang="en-SG" sz="2800" b="1" u="sng" dirty="0">
                <a:solidFill>
                  <a:schemeClr val="accent6">
                    <a:lumMod val="75000"/>
                  </a:schemeClr>
                </a:solidFill>
              </a:rPr>
              <a:t>your body is the temple of the Holy Ghost </a:t>
            </a:r>
            <a:r>
              <a:rPr lang="en-SG" sz="2800" b="1" i="1" u="sng" dirty="0">
                <a:solidFill>
                  <a:schemeClr val="accent6">
                    <a:lumMod val="75000"/>
                  </a:schemeClr>
                </a:solidFill>
              </a:rPr>
              <a:t>who is</a:t>
            </a:r>
            <a:r>
              <a:rPr lang="en-SG" sz="2800" b="1" u="sng" dirty="0">
                <a:solidFill>
                  <a:schemeClr val="accent6">
                    <a:lumMod val="75000"/>
                  </a:schemeClr>
                </a:solidFill>
              </a:rPr>
              <a:t> in you</a:t>
            </a:r>
            <a:r>
              <a:rPr lang="en-SG" sz="2800" dirty="0"/>
              <a:t>, </a:t>
            </a:r>
            <a:r>
              <a:rPr lang="en-SG" sz="2800" dirty="0">
                <a:solidFill>
                  <a:schemeClr val="bg1"/>
                </a:solidFill>
              </a:rPr>
              <a:t>which you have of God, and you are not your own?</a:t>
            </a:r>
          </a:p>
          <a:p>
            <a:pPr marL="1073150" indent="-268288">
              <a:spcBef>
                <a:spcPts val="1200"/>
              </a:spcBef>
            </a:pPr>
            <a:r>
              <a:rPr lang="en-SG" sz="2800" dirty="0">
                <a:solidFill>
                  <a:schemeClr val="bg1"/>
                </a:solidFill>
              </a:rPr>
              <a:t>For you are bought with a price: </a:t>
            </a:r>
            <a:r>
              <a:rPr lang="en-SG" sz="2800" b="1" u="sng" dirty="0">
                <a:solidFill>
                  <a:schemeClr val="accent6">
                    <a:lumMod val="75000"/>
                  </a:schemeClr>
                </a:solidFill>
              </a:rPr>
              <a:t>therefore glorify God</a:t>
            </a:r>
            <a:r>
              <a:rPr lang="en-SG" sz="28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SG" sz="2800" dirty="0">
                <a:solidFill>
                  <a:schemeClr val="bg1"/>
                </a:solidFill>
              </a:rPr>
              <a:t>in your body, and in your spirit, which are God's</a:t>
            </a:r>
            <a:r>
              <a:rPr lang="en-SG" sz="3400" dirty="0">
                <a:solidFill>
                  <a:schemeClr val="bg1"/>
                </a:solidFill>
              </a:rPr>
              <a:t>.</a:t>
            </a:r>
            <a:endParaRPr lang="en-SG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203348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I. </a:t>
            </a:r>
            <a:r>
              <a:rPr lang="en-US" b="1" i="1" dirty="0">
                <a:solidFill>
                  <a:schemeClr val="accent6">
                    <a:lumMod val="75000"/>
                  </a:schemeClr>
                </a:solidFill>
              </a:rPr>
              <a:t>BE REJOICING … IN HIS PRESENCE!</a:t>
            </a:r>
            <a:br>
              <a:rPr lang="en-SG" b="1" dirty="0"/>
            </a:b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928670"/>
            <a:ext cx="8118644" cy="530864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b="1" dirty="0">
                <a:solidFill>
                  <a:srgbClr val="00B0F0"/>
                </a:solidFill>
              </a:rPr>
              <a:t>“</a:t>
            </a:r>
            <a:r>
              <a:rPr lang="en-US" b="1" i="1" dirty="0">
                <a:solidFill>
                  <a:srgbClr val="00B0F0"/>
                </a:solidFill>
              </a:rPr>
              <a:t>Rejoice in the Lord </a:t>
            </a:r>
            <a:r>
              <a:rPr lang="en-US" b="1" i="1" dirty="0" err="1">
                <a:solidFill>
                  <a:srgbClr val="00B0F0"/>
                </a:solidFill>
              </a:rPr>
              <a:t>alway</a:t>
            </a:r>
            <a:r>
              <a:rPr lang="en-US" b="1" i="1" dirty="0">
                <a:solidFill>
                  <a:srgbClr val="00B0F0"/>
                </a:solidFill>
              </a:rPr>
              <a:t>: and again I say, Rejoice” (Phil. 4:4).  The Lord is at hand.</a:t>
            </a:r>
            <a:endParaRPr lang="en-SG" b="1" dirty="0">
              <a:solidFill>
                <a:srgbClr val="00B0F0"/>
              </a:solidFill>
            </a:endParaRPr>
          </a:p>
          <a:p>
            <a:pPr>
              <a:spcBef>
                <a:spcPts val="1800"/>
              </a:spcBef>
              <a:buNone/>
            </a:pPr>
            <a:r>
              <a:rPr lang="en-US" b="1" dirty="0"/>
              <a:t>	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B.  </a:t>
            </a:r>
            <a:r>
              <a:rPr lang="en-US" b="1" i="1" u="sng" dirty="0">
                <a:solidFill>
                  <a:schemeClr val="accent6">
                    <a:lumMod val="75000"/>
                  </a:schemeClr>
                </a:solidFill>
              </a:rPr>
              <a:t>Indwelling of the Spirit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b="1" dirty="0">
                <a:solidFill>
                  <a:schemeClr val="bg1"/>
                </a:solidFill>
              </a:rPr>
              <a:t>in the church </a:t>
            </a:r>
          </a:p>
          <a:p>
            <a:pPr marL="1168400" indent="-361950">
              <a:lnSpc>
                <a:spcPct val="110000"/>
              </a:lnSpc>
              <a:spcBef>
                <a:spcPts val="1200"/>
              </a:spcBef>
              <a:buClr>
                <a:schemeClr val="bg1"/>
              </a:buClr>
            </a:pPr>
            <a:r>
              <a:rPr lang="en-SG" sz="2800" b="1" u="sng" dirty="0">
                <a:solidFill>
                  <a:schemeClr val="accent6">
                    <a:lumMod val="75000"/>
                  </a:schemeClr>
                </a:solidFill>
              </a:rPr>
              <a:t>that you are the temple of God, and</a:t>
            </a:r>
            <a:r>
              <a:rPr lang="en-SG" sz="28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30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SG" sz="2800" dirty="0">
                <a:solidFill>
                  <a:schemeClr val="bg1"/>
                </a:solidFill>
              </a:rPr>
              <a:t>(1 Cor 3: 16,17)  Know you not </a:t>
            </a:r>
            <a:r>
              <a:rPr lang="en-SG" sz="2800" b="1" i="1" u="sng" dirty="0">
                <a:solidFill>
                  <a:schemeClr val="accent6">
                    <a:lumMod val="75000"/>
                  </a:schemeClr>
                </a:solidFill>
              </a:rPr>
              <a:t>that</a:t>
            </a:r>
            <a:r>
              <a:rPr lang="en-SG" sz="2800" b="1" u="sng" dirty="0">
                <a:solidFill>
                  <a:schemeClr val="accent6">
                    <a:lumMod val="75000"/>
                  </a:schemeClr>
                </a:solidFill>
              </a:rPr>
              <a:t> the Spirit of God dwells in you?</a:t>
            </a:r>
          </a:p>
          <a:p>
            <a:pPr marL="1168400" indent="-361950"/>
            <a:r>
              <a:rPr lang="en-SG" sz="2800" dirty="0">
                <a:solidFill>
                  <a:schemeClr val="bg1"/>
                </a:solidFill>
              </a:rPr>
              <a:t>If any man </a:t>
            </a:r>
            <a:r>
              <a:rPr lang="en-SG" sz="2800" b="1" u="sng" dirty="0">
                <a:solidFill>
                  <a:schemeClr val="accent6">
                    <a:lumMod val="75000"/>
                  </a:schemeClr>
                </a:solidFill>
              </a:rPr>
              <a:t>defile the temple of God</a:t>
            </a:r>
            <a:r>
              <a:rPr lang="en-SG" sz="2800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SG" sz="2800" dirty="0">
                <a:solidFill>
                  <a:schemeClr val="bg1"/>
                </a:solidFill>
              </a:rPr>
              <a:t>him shall God destroy; for the temple of God is holy, which </a:t>
            </a:r>
            <a:r>
              <a:rPr lang="en-SG" sz="2800" i="1" dirty="0">
                <a:solidFill>
                  <a:schemeClr val="bg1"/>
                </a:solidFill>
              </a:rPr>
              <a:t>temple</a:t>
            </a:r>
            <a:r>
              <a:rPr lang="en-SG" sz="2800" dirty="0">
                <a:solidFill>
                  <a:schemeClr val="bg1"/>
                </a:solidFill>
              </a:rPr>
              <a:t> you are.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604751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203348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I.  </a:t>
            </a:r>
            <a:r>
              <a:rPr lang="en-US" b="1" i="1" dirty="0">
                <a:solidFill>
                  <a:schemeClr val="accent6">
                    <a:lumMod val="75000"/>
                  </a:schemeClr>
                </a:solidFill>
              </a:rPr>
              <a:t>BE REJOICING … IN HIS PRESENCE!</a:t>
            </a:r>
            <a:br>
              <a:rPr lang="en-SG" b="1" dirty="0"/>
            </a:b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928670"/>
            <a:ext cx="7974628" cy="621510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b="1" dirty="0">
                <a:solidFill>
                  <a:srgbClr val="00B0F0"/>
                </a:solidFill>
              </a:rPr>
              <a:t>“</a:t>
            </a:r>
            <a:r>
              <a:rPr lang="en-US" sz="2800" b="1" i="1" dirty="0">
                <a:solidFill>
                  <a:srgbClr val="00B0F0"/>
                </a:solidFill>
              </a:rPr>
              <a:t>Rejoice in the Lord </a:t>
            </a:r>
            <a:r>
              <a:rPr lang="en-US" sz="2800" b="1" i="1" dirty="0" err="1">
                <a:solidFill>
                  <a:srgbClr val="00B0F0"/>
                </a:solidFill>
              </a:rPr>
              <a:t>alway</a:t>
            </a:r>
            <a:r>
              <a:rPr lang="en-US" sz="2800" b="1" i="1" dirty="0">
                <a:solidFill>
                  <a:srgbClr val="00B0F0"/>
                </a:solidFill>
              </a:rPr>
              <a:t>: and again I say, Rejoice” (Phil. 4:4).  The Lord is at hand.</a:t>
            </a:r>
            <a:endParaRPr lang="en-SG" sz="2800" b="1" dirty="0">
              <a:solidFill>
                <a:srgbClr val="00B0F0"/>
              </a:solidFill>
            </a:endParaRPr>
          </a:p>
          <a:p>
            <a:pPr marL="715963" indent="-444500">
              <a:spcBef>
                <a:spcPts val="1800"/>
              </a:spcBef>
              <a:buNone/>
            </a:pP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B.  </a:t>
            </a:r>
            <a:r>
              <a:rPr lang="en-US" sz="2800" b="1" i="1" u="sng" dirty="0">
                <a:solidFill>
                  <a:schemeClr val="accent6">
                    <a:lumMod val="75000"/>
                  </a:schemeClr>
                </a:solidFill>
              </a:rPr>
              <a:t>Indwelling of the Spirit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b="1" dirty="0">
                <a:solidFill>
                  <a:schemeClr val="bg1"/>
                </a:solidFill>
              </a:rPr>
              <a:t>in the church </a:t>
            </a:r>
          </a:p>
          <a:p>
            <a:pPr marL="715963" indent="-444500">
              <a:spcBef>
                <a:spcPts val="1200"/>
              </a:spcBef>
              <a:buNone/>
            </a:pPr>
            <a:r>
              <a:rPr lang="en-SG" sz="2800" dirty="0">
                <a:solidFill>
                  <a:schemeClr val="bg1"/>
                </a:solidFill>
              </a:rPr>
              <a:t>	(Zephaniah 3:17)  The LORD your God in the midst of you </a:t>
            </a:r>
            <a:r>
              <a:rPr lang="en-SG" sz="2800" i="1" dirty="0">
                <a:solidFill>
                  <a:schemeClr val="bg1"/>
                </a:solidFill>
              </a:rPr>
              <a:t>is</a:t>
            </a:r>
            <a:r>
              <a:rPr lang="en-SG" sz="2800" dirty="0">
                <a:solidFill>
                  <a:schemeClr val="bg1"/>
                </a:solidFill>
              </a:rPr>
              <a:t> mighty; He will save, </a:t>
            </a:r>
            <a:r>
              <a:rPr lang="en-SG" sz="2800" b="1" u="sng" dirty="0">
                <a:solidFill>
                  <a:schemeClr val="accent6">
                    <a:lumMod val="75000"/>
                  </a:schemeClr>
                </a:solidFill>
              </a:rPr>
              <a:t>He will rejoice over You with joy; He will rest in His love, He will joy over you with singing</a:t>
            </a:r>
            <a:r>
              <a:rPr lang="en-SG" sz="2800" b="1" dirty="0">
                <a:solidFill>
                  <a:schemeClr val="accent6">
                    <a:lumMod val="75000"/>
                  </a:schemeClr>
                </a:solidFill>
              </a:rPr>
              <a:t>.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516041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203348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I. </a:t>
            </a:r>
            <a:r>
              <a:rPr lang="en-US" b="1" i="1" dirty="0">
                <a:solidFill>
                  <a:schemeClr val="accent6">
                    <a:lumMod val="75000"/>
                  </a:schemeClr>
                </a:solidFill>
              </a:rPr>
              <a:t>BE REJOICING … IN HIS PRESENCE!</a:t>
            </a:r>
            <a:br>
              <a:rPr lang="en-SG" b="1" dirty="0">
                <a:solidFill>
                  <a:schemeClr val="accent6">
                    <a:lumMod val="75000"/>
                  </a:schemeClr>
                </a:solidFill>
              </a:rPr>
            </a:br>
            <a:endParaRPr lang="en-SG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928670"/>
            <a:ext cx="8286808" cy="451655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b="1" dirty="0">
                <a:solidFill>
                  <a:srgbClr val="00B0F0"/>
                </a:solidFill>
              </a:rPr>
              <a:t>“</a:t>
            </a:r>
            <a:r>
              <a:rPr lang="en-US" sz="2800" b="1" i="1" dirty="0">
                <a:solidFill>
                  <a:srgbClr val="00B0F0"/>
                </a:solidFill>
              </a:rPr>
              <a:t>Rejoice in the Lord </a:t>
            </a:r>
            <a:r>
              <a:rPr lang="en-US" sz="2800" b="1" i="1" dirty="0" err="1">
                <a:solidFill>
                  <a:srgbClr val="00B0F0"/>
                </a:solidFill>
              </a:rPr>
              <a:t>alway</a:t>
            </a:r>
            <a:r>
              <a:rPr lang="en-US" sz="2800" b="1" i="1" dirty="0">
                <a:solidFill>
                  <a:srgbClr val="00B0F0"/>
                </a:solidFill>
              </a:rPr>
              <a:t>: and again I say, Rejoice” (Phil. 4:4).  The Lord is at hand.</a:t>
            </a:r>
            <a:endParaRPr lang="en-SG" sz="2800" b="1" dirty="0">
              <a:solidFill>
                <a:srgbClr val="00B0F0"/>
              </a:solidFill>
            </a:endParaRPr>
          </a:p>
          <a:p>
            <a:pPr marL="806450" indent="-444500">
              <a:spcBef>
                <a:spcPts val="1800"/>
              </a:spcBef>
              <a:buNone/>
            </a:pP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C.  </a:t>
            </a:r>
            <a:r>
              <a:rPr lang="en-US" sz="2800" b="1" i="1" u="sng" dirty="0">
                <a:solidFill>
                  <a:schemeClr val="accent6">
                    <a:lumMod val="75000"/>
                  </a:schemeClr>
                </a:solidFill>
              </a:rPr>
              <a:t>Filling of the Spirit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 (Eph. 5:18-21)</a:t>
            </a:r>
          </a:p>
          <a:p>
            <a:pPr marL="806450" indent="-444500">
              <a:spcBef>
                <a:spcPts val="1800"/>
              </a:spcBef>
              <a:buNone/>
            </a:pPr>
            <a:r>
              <a:rPr lang="en-US" sz="2800" dirty="0">
                <a:solidFill>
                  <a:schemeClr val="bg1"/>
                </a:solidFill>
              </a:rPr>
              <a:t>	(</a:t>
            </a:r>
            <a:r>
              <a:rPr lang="en-SG" sz="2800" dirty="0">
                <a:solidFill>
                  <a:schemeClr val="bg1"/>
                </a:solidFill>
              </a:rPr>
              <a:t>Ephesians 5:18,19)  And be not drunk with wine, wherein is excess; but </a:t>
            </a:r>
            <a:r>
              <a:rPr lang="en-SG" sz="2800" b="1" dirty="0">
                <a:solidFill>
                  <a:schemeClr val="accent6">
                    <a:lumMod val="75000"/>
                  </a:schemeClr>
                </a:solidFill>
              </a:rPr>
              <a:t>be filled with the Spirit; </a:t>
            </a:r>
          </a:p>
          <a:p>
            <a:pPr marL="806450" indent="-444500">
              <a:spcBef>
                <a:spcPts val="1800"/>
              </a:spcBef>
              <a:buNone/>
            </a:pPr>
            <a:r>
              <a:rPr lang="en-SG" sz="2800" b="1" dirty="0">
                <a:solidFill>
                  <a:schemeClr val="accent6">
                    <a:lumMod val="75000"/>
                  </a:schemeClr>
                </a:solidFill>
              </a:rPr>
              <a:t>	</a:t>
            </a:r>
            <a:r>
              <a:rPr lang="en-SG" sz="2800" b="1" u="sng" dirty="0">
                <a:solidFill>
                  <a:schemeClr val="accent6">
                    <a:lumMod val="75000"/>
                  </a:schemeClr>
                </a:solidFill>
              </a:rPr>
              <a:t>Speaking to yourselves</a:t>
            </a:r>
            <a:r>
              <a:rPr lang="en-SG" sz="28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SG" sz="2800" dirty="0">
                <a:solidFill>
                  <a:schemeClr val="bg1"/>
                </a:solidFill>
              </a:rPr>
              <a:t>in psalms and hymns and spiritual songs, </a:t>
            </a:r>
            <a:r>
              <a:rPr lang="en-SG" sz="2800" b="1" u="sng" dirty="0">
                <a:solidFill>
                  <a:schemeClr val="accent6">
                    <a:lumMod val="75000"/>
                  </a:schemeClr>
                </a:solidFill>
              </a:rPr>
              <a:t>singing and making melody</a:t>
            </a:r>
            <a:r>
              <a:rPr lang="en-SG" sz="28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SG" sz="2800" dirty="0">
                <a:solidFill>
                  <a:schemeClr val="bg1"/>
                </a:solidFill>
              </a:rPr>
              <a:t>in your heart to the Lord;</a:t>
            </a:r>
            <a:endParaRPr lang="en-SG" sz="2800" dirty="0"/>
          </a:p>
        </p:txBody>
      </p:sp>
    </p:spTree>
    <p:extLst>
      <p:ext uri="{BB962C8B-B14F-4D97-AF65-F5344CB8AC3E}">
        <p14:creationId xmlns:p14="http://schemas.microsoft.com/office/powerpoint/2010/main" val="3586132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203348"/>
          </a:xfrm>
        </p:spPr>
        <p:txBody>
          <a:bodyPr>
            <a:normAutofit fontScale="90000"/>
          </a:bodyPr>
          <a:lstStyle/>
          <a:p>
            <a:pPr marL="442913" indent="-442913" algn="l"/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I. 	</a:t>
            </a:r>
            <a:r>
              <a:rPr lang="en-US" b="1" i="1" dirty="0">
                <a:solidFill>
                  <a:schemeClr val="accent6">
                    <a:lumMod val="75000"/>
                  </a:schemeClr>
                </a:solidFill>
              </a:rPr>
              <a:t>BE REJOICING … IN HIS PRESENCE!</a:t>
            </a:r>
            <a:br>
              <a:rPr lang="en-SG" b="1" dirty="0"/>
            </a:b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928670"/>
            <a:ext cx="8229600" cy="451655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b="1" dirty="0">
                <a:solidFill>
                  <a:srgbClr val="00B0F0"/>
                </a:solidFill>
              </a:rPr>
              <a:t>“</a:t>
            </a:r>
            <a:r>
              <a:rPr lang="en-US" sz="2800" b="1" i="1" dirty="0">
                <a:solidFill>
                  <a:srgbClr val="00B0F0"/>
                </a:solidFill>
              </a:rPr>
              <a:t>Rejoice in the Lord </a:t>
            </a:r>
            <a:r>
              <a:rPr lang="en-US" sz="2800" b="1" i="1" dirty="0" err="1">
                <a:solidFill>
                  <a:srgbClr val="00B0F0"/>
                </a:solidFill>
              </a:rPr>
              <a:t>alway</a:t>
            </a:r>
            <a:r>
              <a:rPr lang="en-US" sz="2800" b="1" i="1" dirty="0">
                <a:solidFill>
                  <a:srgbClr val="00B0F0"/>
                </a:solidFill>
              </a:rPr>
              <a:t>: and again I say, Rejoice” (Phil. 4:4).  The Lord is at hand.</a:t>
            </a:r>
            <a:endParaRPr lang="en-SG" sz="2800" b="1" dirty="0">
              <a:solidFill>
                <a:srgbClr val="00B0F0"/>
              </a:solidFill>
            </a:endParaRPr>
          </a:p>
          <a:p>
            <a:pPr indent="190500">
              <a:spcBef>
                <a:spcPts val="1800"/>
              </a:spcBef>
              <a:buNone/>
            </a:pPr>
            <a:r>
              <a:rPr lang="en-US" sz="2800" b="1" dirty="0"/>
              <a:t> </a:t>
            </a:r>
            <a:r>
              <a:rPr lang="en-US" sz="2800" b="1" dirty="0">
                <a:solidFill>
                  <a:schemeClr val="bg1"/>
                </a:solidFill>
              </a:rPr>
              <a:t>C.  </a:t>
            </a:r>
            <a:r>
              <a:rPr lang="en-US" sz="2800" b="1" i="1" u="sng" dirty="0">
                <a:solidFill>
                  <a:schemeClr val="bg1"/>
                </a:solidFill>
              </a:rPr>
              <a:t>Filling of the Spirit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(Eph. 5:18-21)</a:t>
            </a:r>
            <a:endParaRPr lang="en-SG" sz="28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1077913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(</a:t>
            </a:r>
            <a:r>
              <a:rPr lang="en-SG" sz="2800" dirty="0">
                <a:solidFill>
                  <a:schemeClr val="bg1"/>
                </a:solidFill>
              </a:rPr>
              <a:t>Ephesians 5:20,21)  </a:t>
            </a:r>
            <a:r>
              <a:rPr lang="en-SG" sz="2800" b="1" u="sng" dirty="0">
                <a:solidFill>
                  <a:schemeClr val="accent6">
                    <a:lumMod val="75000"/>
                  </a:schemeClr>
                </a:solidFill>
              </a:rPr>
              <a:t>Giving thanks always</a:t>
            </a:r>
            <a:r>
              <a:rPr lang="en-SG" sz="28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SG" sz="2800" dirty="0">
                <a:solidFill>
                  <a:schemeClr val="bg1"/>
                </a:solidFill>
              </a:rPr>
              <a:t>for all things unto God and the Father in the Name of our Lord Jesus Christ;</a:t>
            </a:r>
          </a:p>
          <a:p>
            <a:pPr marL="1077913" indent="0">
              <a:buNone/>
            </a:pPr>
            <a:r>
              <a:rPr lang="en-SG" sz="2800" b="1" u="sng" dirty="0">
                <a:solidFill>
                  <a:schemeClr val="accent6">
                    <a:lumMod val="75000"/>
                  </a:schemeClr>
                </a:solidFill>
              </a:rPr>
              <a:t>Submitting yourselves one to another</a:t>
            </a:r>
            <a:r>
              <a:rPr lang="en-SG" sz="28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SG" sz="2800" dirty="0">
                <a:solidFill>
                  <a:schemeClr val="bg1"/>
                </a:solidFill>
              </a:rPr>
              <a:t>in the fear of God.</a:t>
            </a:r>
          </a:p>
          <a:p>
            <a:endParaRPr lang="en-SG" dirty="0"/>
          </a:p>
          <a:p>
            <a:pPr>
              <a:buNone/>
            </a:pP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6567303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203348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I. </a:t>
            </a:r>
            <a:r>
              <a:rPr lang="en-US" b="1" i="1" dirty="0">
                <a:solidFill>
                  <a:schemeClr val="accent6">
                    <a:lumMod val="75000"/>
                  </a:schemeClr>
                </a:solidFill>
              </a:rPr>
              <a:t>BE REJOICING … IN HIS PRESENCE!</a:t>
            </a:r>
            <a:br>
              <a:rPr lang="en-SG" b="1" dirty="0"/>
            </a:b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928670"/>
            <a:ext cx="8463884" cy="538065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b="1" dirty="0">
                <a:solidFill>
                  <a:srgbClr val="00B0F0"/>
                </a:solidFill>
              </a:rPr>
              <a:t>“</a:t>
            </a:r>
            <a:r>
              <a:rPr lang="en-US" b="1" i="1" dirty="0">
                <a:solidFill>
                  <a:srgbClr val="00B0F0"/>
                </a:solidFill>
              </a:rPr>
              <a:t>Rejoice in the Lord </a:t>
            </a:r>
            <a:r>
              <a:rPr lang="en-US" b="1" i="1" dirty="0" err="1">
                <a:solidFill>
                  <a:srgbClr val="00B0F0"/>
                </a:solidFill>
              </a:rPr>
              <a:t>alway</a:t>
            </a:r>
            <a:r>
              <a:rPr lang="en-US" b="1" i="1" dirty="0">
                <a:solidFill>
                  <a:srgbClr val="00B0F0"/>
                </a:solidFill>
              </a:rPr>
              <a:t>: and again I say, Rejoice” (Phil. 4:4).  The Lord is at hand.</a:t>
            </a:r>
            <a:endParaRPr lang="en-SG" b="1" dirty="0">
              <a:solidFill>
                <a:srgbClr val="00B0F0"/>
              </a:solidFill>
            </a:endParaRPr>
          </a:p>
          <a:p>
            <a:pPr marL="987425" indent="-625475">
              <a:spcBef>
                <a:spcPts val="1800"/>
              </a:spcBef>
              <a:buNone/>
            </a:pPr>
            <a:r>
              <a:rPr lang="en-US" b="1" dirty="0">
                <a:solidFill>
                  <a:schemeClr val="bg1"/>
                </a:solidFill>
              </a:rPr>
              <a:t>C.  </a:t>
            </a:r>
            <a:r>
              <a:rPr lang="en-US" b="1" i="1" u="sng" dirty="0">
                <a:solidFill>
                  <a:schemeClr val="bg1"/>
                </a:solidFill>
              </a:rPr>
              <a:t>Filling of the Spirit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sz="3000" b="1" dirty="0">
                <a:solidFill>
                  <a:schemeClr val="accent6">
                    <a:lumMod val="75000"/>
                  </a:schemeClr>
                </a:solidFill>
              </a:rPr>
              <a:t>(Eph. 5:18-21</a:t>
            </a:r>
            <a:r>
              <a:rPr lang="en-US" sz="2600" b="1" dirty="0">
                <a:solidFill>
                  <a:schemeClr val="accent6">
                    <a:lumMod val="75000"/>
                  </a:schemeClr>
                </a:solidFill>
              </a:rPr>
              <a:t>) </a:t>
            </a:r>
            <a:endParaRPr lang="en-SG" b="1" dirty="0">
              <a:solidFill>
                <a:schemeClr val="accent6">
                  <a:lumMod val="75000"/>
                </a:schemeClr>
              </a:solidFill>
            </a:endParaRPr>
          </a:p>
          <a:p>
            <a:pPr marL="987425" indent="-180975">
              <a:spcBef>
                <a:spcPts val="1800"/>
              </a:spcBef>
              <a:buNone/>
            </a:pPr>
            <a:r>
              <a:rPr lang="en-US" b="1" dirty="0">
                <a:solidFill>
                  <a:schemeClr val="bg1"/>
                </a:solidFill>
              </a:rPr>
              <a:t>1.  Self-examination </a:t>
            </a:r>
            <a:r>
              <a:rPr lang="en-US" sz="3000" b="1" dirty="0">
                <a:solidFill>
                  <a:schemeClr val="accent6">
                    <a:lumMod val="75000"/>
                  </a:schemeClr>
                </a:solidFill>
              </a:rPr>
              <a:t>(Acts. 20:28; 1 Cor. 11:28)</a:t>
            </a:r>
            <a:endParaRPr lang="en-SG" sz="30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987425" indent="-180975">
              <a:buNone/>
            </a:pPr>
            <a:r>
              <a:rPr lang="en-US" b="1" dirty="0">
                <a:solidFill>
                  <a:schemeClr val="bg1"/>
                </a:solidFill>
              </a:rPr>
              <a:t>2.  Submission </a:t>
            </a:r>
            <a:r>
              <a:rPr lang="en-US" sz="2600" b="1" dirty="0">
                <a:solidFill>
                  <a:schemeClr val="accent6">
                    <a:lumMod val="75000"/>
                  </a:schemeClr>
                </a:solidFill>
              </a:rPr>
              <a:t>(</a:t>
            </a:r>
            <a:r>
              <a:rPr lang="en-US" sz="3000" b="1" dirty="0">
                <a:solidFill>
                  <a:schemeClr val="accent6">
                    <a:lumMod val="75000"/>
                  </a:schemeClr>
                </a:solidFill>
              </a:rPr>
              <a:t>Rom. 6:11-13; 8:32)</a:t>
            </a:r>
            <a:endParaRPr lang="en-SG" sz="30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987425" indent="-180975">
              <a:buNone/>
            </a:pPr>
            <a:r>
              <a:rPr lang="en-US" b="1" dirty="0">
                <a:solidFill>
                  <a:schemeClr val="bg1"/>
                </a:solidFill>
              </a:rPr>
              <a:t>3.  Prayer for His filling </a:t>
            </a:r>
            <a:r>
              <a:rPr lang="en-US" sz="2600" b="1" dirty="0">
                <a:solidFill>
                  <a:schemeClr val="accent6">
                    <a:lumMod val="75000"/>
                  </a:schemeClr>
                </a:solidFill>
              </a:rPr>
              <a:t>(</a:t>
            </a:r>
            <a:r>
              <a:rPr lang="en-US" sz="3000" b="1" dirty="0">
                <a:solidFill>
                  <a:schemeClr val="accent6">
                    <a:lumMod val="75000"/>
                  </a:schemeClr>
                </a:solidFill>
              </a:rPr>
              <a:t>Luke 11:13)</a:t>
            </a:r>
            <a:endParaRPr lang="en-SG" sz="30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1349375" indent="-542925">
              <a:buNone/>
            </a:pPr>
            <a:r>
              <a:rPr lang="en-US" b="1" dirty="0">
                <a:solidFill>
                  <a:schemeClr val="bg1"/>
                </a:solidFill>
              </a:rPr>
              <a:t>4.  Faith and thanks-giving 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(Rom. 14:23; Gal. 3:14)</a:t>
            </a:r>
            <a:endParaRPr lang="en-SG" sz="28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987425" indent="-180975">
              <a:buNone/>
            </a:pPr>
            <a:r>
              <a:rPr lang="en-US" b="1" dirty="0">
                <a:solidFill>
                  <a:schemeClr val="bg1"/>
                </a:solidFill>
              </a:rPr>
              <a:t>5.  Walking in the Spirit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(Gal. 5:16)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520743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404663"/>
            <a:ext cx="8496944" cy="511256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>
                <a:solidFill>
                  <a:schemeClr val="bg1"/>
                </a:solidFill>
              </a:rPr>
              <a:t>D.  </a:t>
            </a:r>
            <a:r>
              <a:rPr lang="en-US" b="1" i="1" u="sng" dirty="0">
                <a:solidFill>
                  <a:schemeClr val="bg1"/>
                </a:solidFill>
              </a:rPr>
              <a:t>Practical Projects</a:t>
            </a:r>
            <a:r>
              <a:rPr lang="en-US" b="1" dirty="0">
                <a:solidFill>
                  <a:schemeClr val="bg1"/>
                </a:solidFill>
              </a:rPr>
              <a:t>:</a:t>
            </a:r>
          </a:p>
          <a:p>
            <a:pPr marL="533400" indent="0">
              <a:buNone/>
            </a:pPr>
            <a:r>
              <a:rPr lang="en-US" sz="2800" b="1" i="1" dirty="0">
                <a:solidFill>
                  <a:srgbClr val="00B0F0"/>
                </a:solidFill>
              </a:rPr>
              <a:t>“You will show me the path of life: in Your presence is fulness of joy; at Your right hand there are pleasures for evermore” (Ps. 16:11). </a:t>
            </a:r>
            <a:endParaRPr lang="en-SG" sz="2800" b="1" dirty="0">
              <a:solidFill>
                <a:srgbClr val="00B0F0"/>
              </a:solidFill>
            </a:endParaRPr>
          </a:p>
          <a:p>
            <a:endParaRPr lang="en-US" sz="2800" dirty="0"/>
          </a:p>
          <a:p>
            <a:pPr marL="536575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1.  Quiet Time – Quality, Unhurried Time</a:t>
            </a:r>
          </a:p>
          <a:p>
            <a:pPr marL="536575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2.  Singing, Giving thanks and Submitting</a:t>
            </a:r>
          </a:p>
          <a:p>
            <a:pPr marL="536575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     a.  Psalms, hymns and spiritual songs.</a:t>
            </a:r>
          </a:p>
          <a:p>
            <a:pPr marL="536575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     b.  Praise, Worship, Salvation, Consecration</a:t>
            </a:r>
          </a:p>
          <a:p>
            <a:pPr marL="536575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3.  Praise Concert</a:t>
            </a:r>
            <a:endParaRPr lang="en-SG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II. </a:t>
            </a:r>
            <a:r>
              <a:rPr lang="en-US" b="1" u="sng" dirty="0">
                <a:solidFill>
                  <a:schemeClr val="accent6">
                    <a:lumMod val="75000"/>
                  </a:schemeClr>
                </a:solidFill>
              </a:rPr>
              <a:t>BE PRAYING !</a:t>
            </a:r>
            <a:endParaRPr lang="en-SG" b="1" u="sng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600200"/>
            <a:ext cx="8075240" cy="4525963"/>
          </a:xfrm>
        </p:spPr>
        <p:txBody>
          <a:bodyPr/>
          <a:lstStyle/>
          <a:p>
            <a:pPr marL="0" indent="0">
              <a:buNone/>
            </a:pPr>
            <a:r>
              <a:rPr lang="en-SG" sz="3000" dirty="0">
                <a:solidFill>
                  <a:schemeClr val="bg1"/>
                </a:solidFill>
              </a:rPr>
              <a:t>(Philippians 4:6)  Be careful for nothing; but in </a:t>
            </a:r>
            <a:r>
              <a:rPr lang="en-SG" sz="3000" b="1" u="sng" dirty="0">
                <a:solidFill>
                  <a:schemeClr val="accent6">
                    <a:lumMod val="75000"/>
                  </a:schemeClr>
                </a:solidFill>
              </a:rPr>
              <a:t>every thing by prayer and supplication with thanksgiving</a:t>
            </a:r>
            <a:r>
              <a:rPr lang="en-SG" sz="30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SG" sz="3000" dirty="0">
                <a:solidFill>
                  <a:schemeClr val="bg1"/>
                </a:solidFill>
              </a:rPr>
              <a:t>let your requests be made known unto God.</a:t>
            </a:r>
          </a:p>
          <a:p>
            <a:endParaRPr lang="en-SG" sz="3000" dirty="0"/>
          </a:p>
          <a:p>
            <a:pPr marL="0" indent="0">
              <a:buNone/>
            </a:pPr>
            <a:r>
              <a:rPr lang="en-SG" sz="3000" dirty="0">
                <a:solidFill>
                  <a:srgbClr val="002060"/>
                </a:solidFill>
              </a:rPr>
              <a:t>(Philippians 4:7)  And </a:t>
            </a:r>
            <a:r>
              <a:rPr lang="en-SG" sz="3000" b="1" u="sng" dirty="0">
                <a:solidFill>
                  <a:schemeClr val="accent6">
                    <a:lumMod val="75000"/>
                  </a:schemeClr>
                </a:solidFill>
              </a:rPr>
              <a:t>the peace of God, which passes all understanding, shall keep your hearts and minds</a:t>
            </a:r>
            <a:r>
              <a:rPr lang="en-SG" sz="30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SG" sz="3000" dirty="0">
                <a:solidFill>
                  <a:srgbClr val="002060"/>
                </a:solidFill>
              </a:rPr>
              <a:t>through Christ Jesus.</a:t>
            </a:r>
          </a:p>
          <a:p>
            <a:endParaRPr lang="en-SG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05986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964488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II. </a:t>
            </a:r>
            <a:r>
              <a:rPr lang="en-US" b="1" u="sng" dirty="0">
                <a:solidFill>
                  <a:schemeClr val="accent6">
                    <a:lumMod val="75000"/>
                  </a:schemeClr>
                </a:solidFill>
              </a:rPr>
              <a:t>BE PRAYING … FOR HIS PROTECTION!</a:t>
            </a:r>
            <a:br>
              <a:rPr lang="en-SG" b="1" dirty="0"/>
            </a:b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5312" y="1052736"/>
            <a:ext cx="7992888" cy="42290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0B0F0"/>
                </a:solidFill>
              </a:rPr>
              <a:t>“… </a:t>
            </a:r>
            <a:r>
              <a:rPr lang="en-US" sz="2800" b="1" i="1" dirty="0">
                <a:solidFill>
                  <a:srgbClr val="00B0F0"/>
                </a:solidFill>
              </a:rPr>
              <a:t>in every thing by prayer and supplication with thanksgiving… the peace of God shall keep your hearts and minds through Christ Jesus. (Phil. 4:6).</a:t>
            </a:r>
            <a:endParaRPr lang="en-SG" sz="2800" b="1" dirty="0">
              <a:solidFill>
                <a:srgbClr val="00B0F0"/>
              </a:solidFill>
            </a:endParaRPr>
          </a:p>
          <a:p>
            <a:pPr>
              <a:buNone/>
            </a:pPr>
            <a:r>
              <a:rPr lang="en-US" sz="2800" b="1" i="1" dirty="0"/>
              <a:t> </a:t>
            </a:r>
            <a:endParaRPr lang="en-SG" sz="2800" dirty="0"/>
          </a:p>
          <a:p>
            <a:pPr>
              <a:buNone/>
            </a:pPr>
            <a:r>
              <a:rPr lang="en-US" sz="2800" b="1" dirty="0"/>
              <a:t>	</a:t>
            </a:r>
            <a:r>
              <a:rPr lang="en-US" sz="2800" b="1" dirty="0">
                <a:solidFill>
                  <a:schemeClr val="bg1"/>
                </a:solidFill>
              </a:rPr>
              <a:t>King Hezekiah prayed and asked for help.</a:t>
            </a:r>
          </a:p>
          <a:p>
            <a:pPr indent="0">
              <a:buNone/>
            </a:pPr>
            <a:r>
              <a:rPr lang="en-SG" sz="2800" dirty="0">
                <a:solidFill>
                  <a:schemeClr val="bg1"/>
                </a:solidFill>
              </a:rPr>
              <a:t>(Isaiah 37:21)  Then Isaiah the son of </a:t>
            </a:r>
            <a:r>
              <a:rPr lang="en-SG" sz="2800" dirty="0" err="1">
                <a:solidFill>
                  <a:schemeClr val="bg1"/>
                </a:solidFill>
              </a:rPr>
              <a:t>Amoz</a:t>
            </a:r>
            <a:r>
              <a:rPr lang="en-SG" sz="2800" dirty="0">
                <a:solidFill>
                  <a:schemeClr val="bg1"/>
                </a:solidFill>
              </a:rPr>
              <a:t> sent unto Hezekiah, saying, Thus saith the LORD God of Israel, Whereas </a:t>
            </a:r>
            <a:r>
              <a:rPr lang="en-SG" sz="2800" b="1" u="sng" dirty="0">
                <a:solidFill>
                  <a:schemeClr val="accent6">
                    <a:lumMod val="75000"/>
                  </a:schemeClr>
                </a:solidFill>
              </a:rPr>
              <a:t>you have prayed to Me</a:t>
            </a:r>
            <a:r>
              <a:rPr lang="en-SG" sz="28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SG" sz="2800" dirty="0">
                <a:solidFill>
                  <a:schemeClr val="bg1"/>
                </a:solidFill>
              </a:rPr>
              <a:t>against Sennacherib king of Assyria:</a:t>
            </a:r>
            <a:endParaRPr lang="en-SG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964488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II. </a:t>
            </a:r>
            <a:r>
              <a:rPr lang="en-US" b="1" u="sng" dirty="0">
                <a:solidFill>
                  <a:schemeClr val="accent6">
                    <a:lumMod val="75000"/>
                  </a:schemeClr>
                </a:solidFill>
              </a:rPr>
              <a:t>BE PRAYING … FOR HIS PROTECTION!</a:t>
            </a:r>
            <a:br>
              <a:rPr lang="en-SG" b="1" dirty="0"/>
            </a:b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124744"/>
            <a:ext cx="8064896" cy="5165196"/>
          </a:xfrm>
        </p:spPr>
        <p:txBody>
          <a:bodyPr>
            <a:normAutofit/>
          </a:bodyPr>
          <a:lstStyle/>
          <a:p>
            <a:pPr marL="442913" indent="-442913">
              <a:buNone/>
            </a:pP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A.  </a:t>
            </a:r>
            <a:r>
              <a:rPr lang="en-US" sz="2800" b="1" i="1" u="sng" dirty="0">
                <a:solidFill>
                  <a:schemeClr val="accent6">
                    <a:lumMod val="75000"/>
                  </a:schemeClr>
                </a:solidFill>
              </a:rPr>
              <a:t>Jesus’ Example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:  </a:t>
            </a:r>
            <a:r>
              <a:rPr lang="en-US" sz="2800" b="1" dirty="0">
                <a:solidFill>
                  <a:schemeClr val="bg1"/>
                </a:solidFill>
              </a:rPr>
              <a:t>Prayer to Him was more important than:</a:t>
            </a:r>
            <a:endParaRPr lang="en-SG" sz="2800" b="1" dirty="0">
              <a:solidFill>
                <a:schemeClr val="bg1"/>
              </a:solidFill>
            </a:endParaRPr>
          </a:p>
          <a:p>
            <a:pPr marL="1073150" indent="-533400">
              <a:buNone/>
            </a:pPr>
            <a:r>
              <a:rPr lang="en-US" sz="2800" b="1" dirty="0">
                <a:solidFill>
                  <a:schemeClr val="bg1"/>
                </a:solidFill>
              </a:rPr>
              <a:t>1.  Rest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(Mark 1:35)</a:t>
            </a:r>
            <a:r>
              <a:rPr lang="en-US" sz="2800" b="1" dirty="0"/>
              <a:t>				</a:t>
            </a:r>
          </a:p>
          <a:p>
            <a:pPr marL="1073150" indent="-533400">
              <a:buNone/>
            </a:pPr>
            <a:r>
              <a:rPr lang="en-US" sz="2800" b="1" dirty="0">
                <a:solidFill>
                  <a:schemeClr val="bg1"/>
                </a:solidFill>
              </a:rPr>
              <a:t>2.  Sleep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(Luke 6:12)</a:t>
            </a:r>
            <a:endParaRPr lang="en-SG" sz="28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987425" indent="-447675">
              <a:buNone/>
            </a:pPr>
            <a:r>
              <a:rPr lang="en-US" sz="2800" b="1" dirty="0">
                <a:solidFill>
                  <a:schemeClr val="bg1"/>
                </a:solidFill>
              </a:rPr>
              <a:t>3.  Working of miracles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(Luke 22:32)  </a:t>
            </a:r>
            <a:r>
              <a:rPr lang="en-US" sz="2800" b="1" dirty="0">
                <a:solidFill>
                  <a:srgbClr val="FFFF00"/>
                </a:solidFill>
              </a:rPr>
              <a:t>	</a:t>
            </a:r>
          </a:p>
          <a:p>
            <a:pPr marL="987425" indent="-447675">
              <a:buNone/>
            </a:pPr>
            <a:r>
              <a:rPr lang="en-US" sz="2800" b="1" dirty="0">
                <a:solidFill>
                  <a:schemeClr val="bg1"/>
                </a:solidFill>
              </a:rPr>
              <a:t>4.	Teaching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(Luke 5:15,16)</a:t>
            </a:r>
            <a:endParaRPr lang="en-SG" sz="28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987425" indent="-447675">
              <a:buNone/>
            </a:pPr>
            <a:r>
              <a:rPr lang="en-US" sz="2800" b="1" dirty="0">
                <a:solidFill>
                  <a:schemeClr val="bg1"/>
                </a:solidFill>
              </a:rPr>
              <a:t>5.  Money or machinery in securing workers</a:t>
            </a:r>
            <a:br>
              <a:rPr lang="en-US" sz="2800" b="1" dirty="0">
                <a:solidFill>
                  <a:schemeClr val="bg1"/>
                </a:solidFill>
              </a:rPr>
            </a:b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(Matt. 9:37,38).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sz="2800" b="1" dirty="0">
                <a:solidFill>
                  <a:schemeClr val="bg1"/>
                </a:solidFill>
              </a:rPr>
              <a:t>Jesus has a continuing ministry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(Heb 7:25) </a:t>
            </a:r>
            <a:b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2800" b="1" dirty="0">
                <a:solidFill>
                  <a:schemeClr val="bg1"/>
                </a:solidFill>
              </a:rPr>
              <a:t>– ever lives to make intercession.</a:t>
            </a:r>
            <a:endParaRPr lang="en-SG" sz="2800" dirty="0"/>
          </a:p>
        </p:txBody>
      </p:sp>
    </p:spTree>
    <p:extLst>
      <p:ext uri="{BB962C8B-B14F-4D97-AF65-F5344CB8AC3E}">
        <p14:creationId xmlns:p14="http://schemas.microsoft.com/office/powerpoint/2010/main" val="3133627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820472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II. </a:t>
            </a:r>
            <a:r>
              <a:rPr lang="en-US" u="sng" dirty="0">
                <a:solidFill>
                  <a:schemeClr val="accent6">
                    <a:lumMod val="75000"/>
                  </a:schemeClr>
                </a:solidFill>
              </a:rPr>
              <a:t>BE PRAYING … FOR HIS PROTECTION!</a:t>
            </a:r>
            <a:br>
              <a:rPr lang="en-SG" dirty="0">
                <a:solidFill>
                  <a:schemeClr val="accent6">
                    <a:lumMod val="75000"/>
                  </a:schemeClr>
                </a:solidFill>
              </a:rPr>
            </a:br>
            <a:endParaRPr lang="en-SG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945884"/>
          </a:xfrm>
        </p:spPr>
        <p:txBody>
          <a:bodyPr>
            <a:normAutofit/>
          </a:bodyPr>
          <a:lstStyle/>
          <a:p>
            <a:pPr marL="1341438" indent="-536575">
              <a:buAutoNum type="alphaUcPeriod" startAt="2"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PRAYER DESIRES</a:t>
            </a:r>
          </a:p>
          <a:p>
            <a:pPr marL="1789113" indent="-447675">
              <a:buNone/>
            </a:pPr>
            <a:r>
              <a:rPr lang="en-SG" b="1" dirty="0">
                <a:solidFill>
                  <a:schemeClr val="bg1"/>
                </a:solidFill>
              </a:rPr>
              <a:t>1.  Rehearsing God’s will</a:t>
            </a:r>
          </a:p>
          <a:p>
            <a:pPr marL="1789113" indent="-447675">
              <a:buNone/>
            </a:pPr>
            <a:r>
              <a:rPr lang="en-SG" b="1" dirty="0">
                <a:solidFill>
                  <a:schemeClr val="bg1"/>
                </a:solidFill>
              </a:rPr>
              <a:t>2.  Picturing God’s desire</a:t>
            </a:r>
          </a:p>
          <a:p>
            <a:pPr marL="1789113" indent="-447675">
              <a:buNone/>
            </a:pPr>
            <a:r>
              <a:rPr lang="en-SG" b="1" dirty="0">
                <a:solidFill>
                  <a:schemeClr val="bg1"/>
                </a:solidFill>
              </a:rPr>
              <a:t>3.  Listening to God</a:t>
            </a:r>
          </a:p>
          <a:p>
            <a:pPr marL="1789113" indent="-447675">
              <a:buNone/>
            </a:pPr>
            <a:r>
              <a:rPr lang="en-SG" b="1" dirty="0">
                <a:solidFill>
                  <a:schemeClr val="bg1"/>
                </a:solidFill>
              </a:rPr>
              <a:t>4.  Anticipating God’s answers</a:t>
            </a:r>
          </a:p>
          <a:p>
            <a:pPr marL="1789113" indent="-447675">
              <a:buNone/>
            </a:pPr>
            <a:r>
              <a:rPr lang="en-SG" b="1" dirty="0">
                <a:solidFill>
                  <a:schemeClr val="bg1"/>
                </a:solidFill>
              </a:rPr>
              <a:t>5.  Praising and worshipping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185633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404664"/>
            <a:ext cx="8496944" cy="5256584"/>
          </a:xfrm>
        </p:spPr>
        <p:txBody>
          <a:bodyPr>
            <a:noAutofit/>
          </a:bodyPr>
          <a:lstStyle/>
          <a:p>
            <a:pPr marL="514350" indent="-514350">
              <a:buAutoNum type="alphaUcPeriod" startAt="3"/>
            </a:pPr>
            <a:r>
              <a:rPr lang="en-US" sz="2800" b="1" u="sng" dirty="0">
                <a:solidFill>
                  <a:schemeClr val="accent6">
                    <a:lumMod val="75000"/>
                  </a:schemeClr>
                </a:solidFill>
              </a:rPr>
              <a:t>PRAYER POWER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:</a:t>
            </a:r>
          </a:p>
          <a:p>
            <a:pPr marL="984250" indent="-447675">
              <a:spcBef>
                <a:spcPts val="1800"/>
              </a:spcBef>
              <a:buNone/>
            </a:pPr>
            <a:r>
              <a:rPr lang="en-US" sz="2800" b="1" dirty="0">
                <a:solidFill>
                  <a:schemeClr val="bg1"/>
                </a:solidFill>
              </a:rPr>
              <a:t>1.  Revealing  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(Isa. 6:5)  </a:t>
            </a:r>
            <a:r>
              <a:rPr lang="en-US" sz="2800" b="1" dirty="0">
                <a:solidFill>
                  <a:schemeClr val="bg1"/>
                </a:solidFill>
              </a:rPr>
              <a:t>Examination</a:t>
            </a:r>
            <a:r>
              <a:rPr lang="en-US" sz="2800" b="1" dirty="0"/>
              <a:t>		</a:t>
            </a:r>
          </a:p>
          <a:p>
            <a:pPr marL="984250" indent="-447675">
              <a:spcBef>
                <a:spcPts val="1200"/>
              </a:spcBef>
              <a:buNone/>
            </a:pPr>
            <a:r>
              <a:rPr lang="en-US" sz="2800" b="1" dirty="0">
                <a:solidFill>
                  <a:schemeClr val="bg1"/>
                </a:solidFill>
              </a:rPr>
              <a:t>2.  Strengthening 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(Luke 22:43)  </a:t>
            </a:r>
            <a:r>
              <a:rPr lang="en-US" sz="2800" b="1" dirty="0">
                <a:solidFill>
                  <a:schemeClr val="bg1"/>
                </a:solidFill>
              </a:rPr>
              <a:t>In Suffering</a:t>
            </a:r>
            <a:endParaRPr lang="en-SG" sz="2800" b="1" dirty="0">
              <a:solidFill>
                <a:schemeClr val="bg1"/>
              </a:solidFill>
            </a:endParaRPr>
          </a:p>
          <a:p>
            <a:pPr marL="984250" indent="-447675">
              <a:spcBef>
                <a:spcPts val="1200"/>
              </a:spcBef>
              <a:buNone/>
            </a:pPr>
            <a:r>
              <a:rPr lang="en-US" sz="2800" b="1" dirty="0">
                <a:solidFill>
                  <a:schemeClr val="bg1"/>
                </a:solidFill>
              </a:rPr>
              <a:t>3.  Separating 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(Neh. 9) </a:t>
            </a:r>
            <a:r>
              <a:rPr lang="en-US" sz="2800" b="1" dirty="0">
                <a:solidFill>
                  <a:schemeClr val="bg1"/>
                </a:solidFill>
              </a:rPr>
              <a:t>Fasting and Healing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	</a:t>
            </a:r>
            <a:r>
              <a:rPr lang="en-US" sz="2800" b="1" dirty="0"/>
              <a:t>	</a:t>
            </a:r>
          </a:p>
          <a:p>
            <a:pPr marL="984250" indent="-447675">
              <a:spcBef>
                <a:spcPts val="1200"/>
              </a:spcBef>
              <a:buNone/>
            </a:pPr>
            <a:r>
              <a:rPr lang="en-US" sz="2800" b="1" dirty="0">
                <a:solidFill>
                  <a:schemeClr val="bg1"/>
                </a:solidFill>
              </a:rPr>
              <a:t>4.  Staying 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(2 Cor. 12:9) </a:t>
            </a:r>
            <a:r>
              <a:rPr lang="en-US" sz="2800" b="1" dirty="0">
                <a:solidFill>
                  <a:schemeClr val="bg1"/>
                </a:solidFill>
              </a:rPr>
              <a:t>Submission</a:t>
            </a:r>
            <a:endParaRPr lang="en-SG" sz="2800" b="1" dirty="0">
              <a:solidFill>
                <a:schemeClr val="bg1"/>
              </a:solidFill>
            </a:endParaRPr>
          </a:p>
          <a:p>
            <a:pPr marL="984250" indent="-447675">
              <a:spcBef>
                <a:spcPts val="1200"/>
              </a:spcBef>
              <a:buNone/>
            </a:pPr>
            <a:r>
              <a:rPr lang="en-US" sz="2800" b="1" dirty="0">
                <a:solidFill>
                  <a:schemeClr val="bg1"/>
                </a:solidFill>
              </a:rPr>
              <a:t>5.  Power for service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(Acts 4:31) </a:t>
            </a:r>
            <a:r>
              <a:rPr lang="en-US" sz="2800" b="1" dirty="0">
                <a:solidFill>
                  <a:schemeClr val="bg1"/>
                </a:solidFill>
              </a:rPr>
              <a:t>Boldness</a:t>
            </a:r>
            <a:r>
              <a:rPr lang="en-US" sz="2800" b="1" dirty="0">
                <a:solidFill>
                  <a:srgbClr val="FFFF00"/>
                </a:solidFill>
              </a:rPr>
              <a:t>	</a:t>
            </a:r>
          </a:p>
          <a:p>
            <a:pPr marL="984250" indent="-447675">
              <a:spcBef>
                <a:spcPts val="1200"/>
              </a:spcBef>
              <a:buNone/>
            </a:pPr>
            <a:r>
              <a:rPr lang="en-US" sz="2800" b="1" dirty="0">
                <a:solidFill>
                  <a:schemeClr val="bg1"/>
                </a:solidFill>
              </a:rPr>
              <a:t>6.  Overcoming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(Matt. 26:41) </a:t>
            </a:r>
            <a:r>
              <a:rPr lang="en-US" sz="2800" b="1" dirty="0">
                <a:solidFill>
                  <a:schemeClr val="bg1"/>
                </a:solidFill>
              </a:rPr>
              <a:t>Intercession</a:t>
            </a:r>
            <a:endParaRPr lang="en-SG" sz="2800" b="1" dirty="0">
              <a:solidFill>
                <a:schemeClr val="bg1"/>
              </a:solidFill>
            </a:endParaRPr>
          </a:p>
          <a:p>
            <a:pPr marL="984250" indent="-447675">
              <a:spcBef>
                <a:spcPts val="1200"/>
              </a:spcBef>
              <a:buNone/>
            </a:pPr>
            <a:r>
              <a:rPr lang="en-US" sz="2800" b="1" dirty="0">
                <a:solidFill>
                  <a:schemeClr val="bg1"/>
                </a:solidFill>
              </a:rPr>
              <a:t>7.  Convicting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(Acts 2:37,43)</a:t>
            </a:r>
            <a:r>
              <a:rPr lang="en-US" sz="2800" b="1" dirty="0">
                <a:solidFill>
                  <a:schemeClr val="bg1"/>
                </a:solidFill>
              </a:rPr>
              <a:t> Pricked, Fear </a:t>
            </a:r>
            <a:endParaRPr lang="en-US" sz="28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984250" indent="-447675">
              <a:spcBef>
                <a:spcPts val="1200"/>
              </a:spcBef>
              <a:buNone/>
            </a:pPr>
            <a:r>
              <a:rPr lang="en-US" sz="2800" b="1" dirty="0">
                <a:solidFill>
                  <a:schemeClr val="bg1"/>
                </a:solidFill>
              </a:rPr>
              <a:t>8.  Saving 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(Rom. 10:9,10,13)  </a:t>
            </a:r>
            <a:r>
              <a:rPr lang="en-US" sz="2800" b="1" dirty="0">
                <a:solidFill>
                  <a:schemeClr val="bg1"/>
                </a:solidFill>
              </a:rPr>
              <a:t>Whosoever</a:t>
            </a:r>
            <a:endParaRPr lang="en-SG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>
                <a:solidFill>
                  <a:schemeClr val="accent6">
                    <a:lumMod val="75000"/>
                  </a:schemeClr>
                </a:solidFill>
              </a:rPr>
              <a:t>BE PRAYING - PEACE</a:t>
            </a:r>
            <a:endParaRPr lang="en-SG" b="1" u="sng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600201"/>
            <a:ext cx="8003232" cy="42770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D.   </a:t>
            </a:r>
            <a:r>
              <a:rPr lang="en-US" b="1" u="sng" dirty="0">
                <a:solidFill>
                  <a:schemeClr val="accent6">
                    <a:lumMod val="75000"/>
                  </a:schemeClr>
                </a:solidFill>
              </a:rPr>
              <a:t>PRACTICAL PROJECTS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     1.  Let My people pray.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     2.  Praying at 10pm to 11pm nightly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           Lord, build Your church.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           Lord, save souls.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     3.   Pray together 2</a:t>
            </a:r>
            <a:r>
              <a:rPr lang="en-US" baseline="30000" dirty="0">
                <a:solidFill>
                  <a:schemeClr val="bg1"/>
                </a:solidFill>
              </a:rPr>
              <a:t>nd</a:t>
            </a:r>
            <a:r>
              <a:rPr lang="en-US" dirty="0">
                <a:solidFill>
                  <a:schemeClr val="bg1"/>
                </a:solidFill>
              </a:rPr>
              <a:t> and 4th Friday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           of the month,  8pm to 10pm.</a:t>
            </a:r>
            <a:endParaRPr lang="en-SG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175756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>
                <a:solidFill>
                  <a:schemeClr val="accent6">
                    <a:lumMod val="75000"/>
                  </a:schemeClr>
                </a:solidFill>
              </a:rPr>
              <a:t>BE PRAYING - PEACE</a:t>
            </a:r>
            <a:endParaRPr lang="en-SG" b="1" u="sng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600200"/>
            <a:ext cx="807524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D.   </a:t>
            </a:r>
            <a:r>
              <a:rPr lang="en-US" b="1" u="sng" dirty="0">
                <a:solidFill>
                  <a:schemeClr val="accent6">
                    <a:lumMod val="75000"/>
                  </a:schemeClr>
                </a:solidFill>
              </a:rPr>
              <a:t>PRACTICAL PROJECTS</a:t>
            </a:r>
          </a:p>
          <a:p>
            <a:pPr marL="1341438" indent="-715963">
              <a:spcBef>
                <a:spcPts val="1800"/>
              </a:spcBef>
              <a:buNone/>
            </a:pPr>
            <a:r>
              <a:rPr lang="en-US" dirty="0">
                <a:solidFill>
                  <a:schemeClr val="bg1"/>
                </a:solidFill>
              </a:rPr>
              <a:t>4.  	Prayer Chains round the clock</a:t>
            </a:r>
          </a:p>
          <a:p>
            <a:pPr marL="1341438" indent="-715963">
              <a:buNone/>
            </a:pPr>
            <a:r>
              <a:rPr lang="en-US" dirty="0">
                <a:solidFill>
                  <a:schemeClr val="bg1"/>
                </a:solidFill>
              </a:rPr>
              <a:t>5.  	All-night prayer times</a:t>
            </a:r>
          </a:p>
          <a:p>
            <a:pPr marL="1341438" indent="-715963">
              <a:buNone/>
            </a:pPr>
            <a:r>
              <a:rPr lang="en-US" dirty="0">
                <a:solidFill>
                  <a:schemeClr val="bg1"/>
                </a:solidFill>
              </a:rPr>
              <a:t>6.  	Seasons of prayer and fasting</a:t>
            </a:r>
          </a:p>
          <a:p>
            <a:pPr marL="1341438" indent="-715963">
              <a:buNone/>
            </a:pPr>
            <a:r>
              <a:rPr lang="en-US" dirty="0">
                <a:solidFill>
                  <a:schemeClr val="bg1"/>
                </a:solidFill>
              </a:rPr>
              <a:t>7.  	Prayer concerts</a:t>
            </a:r>
          </a:p>
          <a:p>
            <a:pPr marL="1341438" indent="-715963">
              <a:buNone/>
            </a:pPr>
            <a:r>
              <a:rPr lang="en-US" dirty="0">
                <a:solidFill>
                  <a:schemeClr val="bg1"/>
                </a:solidFill>
              </a:rPr>
              <a:t>8.  	Prayer retreats</a:t>
            </a:r>
          </a:p>
          <a:p>
            <a:pPr marL="1341438" indent="-715963">
              <a:buNone/>
            </a:pPr>
            <a:r>
              <a:rPr lang="en-US" dirty="0">
                <a:solidFill>
                  <a:schemeClr val="bg1"/>
                </a:solidFill>
              </a:rPr>
              <a:t>9.  	Home prayer meetings</a:t>
            </a:r>
          </a:p>
          <a:p>
            <a:pPr marL="1341438" indent="-715963">
              <a:buNone/>
            </a:pPr>
            <a:r>
              <a:rPr lang="en-US" dirty="0">
                <a:solidFill>
                  <a:schemeClr val="bg1"/>
                </a:solidFill>
              </a:rPr>
              <a:t>10.  Prayer room and tower</a:t>
            </a:r>
          </a:p>
        </p:txBody>
      </p:sp>
    </p:spTree>
    <p:extLst>
      <p:ext uri="{BB962C8B-B14F-4D97-AF65-F5344CB8AC3E}">
        <p14:creationId xmlns:p14="http://schemas.microsoft.com/office/powerpoint/2010/main" val="140192704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>
                <a:solidFill>
                  <a:schemeClr val="accent6">
                    <a:lumMod val="75000"/>
                  </a:schemeClr>
                </a:solidFill>
              </a:rPr>
              <a:t>BE THINKING !</a:t>
            </a:r>
            <a:endParaRPr lang="en-SG" b="1" u="sng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425995"/>
            <a:ext cx="8075240" cy="478539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SG" dirty="0">
                <a:solidFill>
                  <a:schemeClr val="bg1"/>
                </a:solidFill>
              </a:rPr>
              <a:t>(Philippians 4:8)  Finally, brethren, whatsoever things are true, whatsoever things </a:t>
            </a:r>
            <a:r>
              <a:rPr lang="en-SG" i="1" dirty="0">
                <a:solidFill>
                  <a:schemeClr val="bg1"/>
                </a:solidFill>
              </a:rPr>
              <a:t>are</a:t>
            </a:r>
            <a:r>
              <a:rPr lang="en-SG" dirty="0">
                <a:solidFill>
                  <a:schemeClr val="bg1"/>
                </a:solidFill>
              </a:rPr>
              <a:t> honest, whatsoever things </a:t>
            </a:r>
            <a:r>
              <a:rPr lang="en-SG" i="1" dirty="0">
                <a:solidFill>
                  <a:schemeClr val="bg1"/>
                </a:solidFill>
              </a:rPr>
              <a:t>are</a:t>
            </a:r>
            <a:r>
              <a:rPr lang="en-SG" dirty="0">
                <a:solidFill>
                  <a:schemeClr val="bg1"/>
                </a:solidFill>
              </a:rPr>
              <a:t> just, whatsoever things </a:t>
            </a:r>
            <a:r>
              <a:rPr lang="en-SG" i="1" dirty="0">
                <a:solidFill>
                  <a:schemeClr val="bg1"/>
                </a:solidFill>
              </a:rPr>
              <a:t>are</a:t>
            </a:r>
            <a:r>
              <a:rPr lang="en-SG" dirty="0">
                <a:solidFill>
                  <a:schemeClr val="bg1"/>
                </a:solidFill>
              </a:rPr>
              <a:t> pure, whatsoever things </a:t>
            </a:r>
            <a:r>
              <a:rPr lang="en-SG" i="1" dirty="0">
                <a:solidFill>
                  <a:schemeClr val="bg1"/>
                </a:solidFill>
              </a:rPr>
              <a:t>are</a:t>
            </a:r>
            <a:r>
              <a:rPr lang="en-SG" dirty="0">
                <a:solidFill>
                  <a:schemeClr val="bg1"/>
                </a:solidFill>
              </a:rPr>
              <a:t> lovely, whatsoever things </a:t>
            </a:r>
            <a:r>
              <a:rPr lang="en-SG" i="1" dirty="0">
                <a:solidFill>
                  <a:schemeClr val="bg1"/>
                </a:solidFill>
              </a:rPr>
              <a:t>are</a:t>
            </a:r>
            <a:r>
              <a:rPr lang="en-SG" dirty="0">
                <a:solidFill>
                  <a:schemeClr val="bg1"/>
                </a:solidFill>
              </a:rPr>
              <a:t> of good report; if </a:t>
            </a:r>
            <a:r>
              <a:rPr lang="en-SG" i="1" dirty="0">
                <a:solidFill>
                  <a:schemeClr val="bg1"/>
                </a:solidFill>
              </a:rPr>
              <a:t>there be</a:t>
            </a:r>
            <a:r>
              <a:rPr lang="en-SG" dirty="0">
                <a:solidFill>
                  <a:schemeClr val="bg1"/>
                </a:solidFill>
              </a:rPr>
              <a:t> any virtue, and if </a:t>
            </a:r>
            <a:r>
              <a:rPr lang="en-SG" i="1" dirty="0">
                <a:solidFill>
                  <a:schemeClr val="bg1"/>
                </a:solidFill>
              </a:rPr>
              <a:t>there be</a:t>
            </a:r>
            <a:r>
              <a:rPr lang="en-SG" dirty="0">
                <a:solidFill>
                  <a:schemeClr val="bg1"/>
                </a:solidFill>
              </a:rPr>
              <a:t> any praise, </a:t>
            </a:r>
            <a:r>
              <a:rPr lang="en-SG" b="1" u="sng" dirty="0">
                <a:solidFill>
                  <a:schemeClr val="accent6">
                    <a:lumMod val="75000"/>
                  </a:schemeClr>
                </a:solidFill>
              </a:rPr>
              <a:t>think on these things</a:t>
            </a:r>
            <a:r>
              <a:rPr lang="en-SG" b="1" dirty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  <a:p>
            <a:endParaRPr lang="en-SG" dirty="0"/>
          </a:p>
          <a:p>
            <a:pPr marL="0" indent="0">
              <a:buNone/>
            </a:pPr>
            <a:r>
              <a:rPr lang="en-SG" dirty="0">
                <a:solidFill>
                  <a:schemeClr val="bg1"/>
                </a:solidFill>
              </a:rPr>
              <a:t>(Philippians 4:9)  Those things, which you have both learned, and received, and heard, and seen in me, </a:t>
            </a:r>
            <a:r>
              <a:rPr lang="en-SG" b="1" u="sng" dirty="0">
                <a:solidFill>
                  <a:schemeClr val="accent6">
                    <a:lumMod val="75000"/>
                  </a:schemeClr>
                </a:solidFill>
              </a:rPr>
              <a:t>do</a:t>
            </a:r>
            <a:r>
              <a:rPr lang="en-SG" u="sng" dirty="0">
                <a:solidFill>
                  <a:schemeClr val="accent6">
                    <a:lumMod val="75000"/>
                  </a:schemeClr>
                </a:solidFill>
              </a:rPr>
              <a:t>: </a:t>
            </a:r>
            <a:r>
              <a:rPr lang="en-SG" b="1" u="sng" dirty="0">
                <a:solidFill>
                  <a:schemeClr val="accent6">
                    <a:lumMod val="75000"/>
                  </a:schemeClr>
                </a:solidFill>
              </a:rPr>
              <a:t>and the God of peace shall be with you</a:t>
            </a:r>
            <a:r>
              <a:rPr lang="en-SG" b="1" dirty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1711379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0"/>
            <a:ext cx="6696744" cy="1484784"/>
          </a:xfrm>
        </p:spPr>
        <p:txBody>
          <a:bodyPr>
            <a:normAutofit/>
          </a:bodyPr>
          <a:lstStyle/>
          <a:p>
            <a:pPr marL="809625" indent="-809625" algn="l"/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III.	</a:t>
            </a:r>
            <a:r>
              <a:rPr lang="en-US" b="1" i="1" u="sng" dirty="0">
                <a:solidFill>
                  <a:schemeClr val="accent6">
                    <a:lumMod val="75000"/>
                  </a:schemeClr>
                </a:solidFill>
              </a:rPr>
              <a:t>BE THINKING &amp; DOING…</a:t>
            </a:r>
            <a:br>
              <a:rPr lang="en-US" b="1" i="1" u="sng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b="1" i="1" u="sng" dirty="0">
                <a:solidFill>
                  <a:schemeClr val="accent6">
                    <a:lumMod val="75000"/>
                  </a:schemeClr>
                </a:solidFill>
              </a:rPr>
              <a:t>FOR HIS PEACE!</a:t>
            </a: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56792"/>
            <a:ext cx="8892480" cy="482453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2800" b="1" dirty="0">
                <a:solidFill>
                  <a:srgbClr val="00B0F0"/>
                </a:solidFill>
              </a:rPr>
              <a:t>“…</a:t>
            </a:r>
            <a:r>
              <a:rPr lang="en-US" sz="2800" b="1" i="1" dirty="0">
                <a:solidFill>
                  <a:srgbClr val="00B0F0"/>
                </a:solidFill>
              </a:rPr>
              <a:t>think on these things… do: and the God of peace shall be with you” (Phil. 4:9).</a:t>
            </a:r>
            <a:r>
              <a:rPr lang="en-US" b="1" i="1" dirty="0">
                <a:solidFill>
                  <a:srgbClr val="00B0F0"/>
                </a:solidFill>
              </a:rPr>
              <a:t>	</a:t>
            </a:r>
            <a:endParaRPr lang="en-SG" b="1" dirty="0">
              <a:solidFill>
                <a:srgbClr val="00B0F0"/>
              </a:solidFill>
            </a:endParaRPr>
          </a:p>
          <a:p>
            <a:pPr>
              <a:spcBef>
                <a:spcPts val="1800"/>
              </a:spcBef>
              <a:buNone/>
            </a:pPr>
            <a:r>
              <a:rPr lang="en-US" b="1" dirty="0"/>
              <a:t> 	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A.  </a:t>
            </a:r>
            <a:r>
              <a:rPr lang="en-US" b="1" i="1" u="sng" dirty="0">
                <a:solidFill>
                  <a:schemeClr val="accent6">
                    <a:lumMod val="75000"/>
                  </a:schemeClr>
                </a:solidFill>
              </a:rPr>
              <a:t>Be thinking and doing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b="1" dirty="0">
                <a:solidFill>
                  <a:schemeClr val="bg1"/>
                </a:solidFill>
              </a:rPr>
              <a:t>…</a:t>
            </a:r>
            <a:endParaRPr lang="en-SG" b="1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en-US" b="1" dirty="0">
                <a:solidFill>
                  <a:schemeClr val="bg1"/>
                </a:solidFill>
              </a:rPr>
              <a:t>		1.  Subjects of devout thoughts – honest, true</a:t>
            </a:r>
            <a:endParaRPr lang="en-SG" b="1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en-US" b="1" dirty="0">
                <a:solidFill>
                  <a:schemeClr val="bg1"/>
                </a:solidFill>
              </a:rPr>
              <a:t>		2.  Practical life, with relationships – just, pure</a:t>
            </a:r>
            <a:endParaRPr lang="en-SG" b="1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en-US" b="1" dirty="0">
                <a:solidFill>
                  <a:schemeClr val="bg1"/>
                </a:solidFill>
              </a:rPr>
              <a:t>		3.  Moral pleasure – lovely, good report</a:t>
            </a:r>
            <a:endParaRPr lang="en-SG" b="1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en-US" b="1" dirty="0">
                <a:solidFill>
                  <a:schemeClr val="bg1"/>
                </a:solidFill>
              </a:rPr>
              <a:t>		4.  Other ground of appeal - any virtue, any </a:t>
            </a:r>
          </a:p>
          <a:p>
            <a:pPr>
              <a:buNone/>
            </a:pPr>
            <a:r>
              <a:rPr lang="en-US" b="1" dirty="0">
                <a:solidFill>
                  <a:schemeClr val="bg1"/>
                </a:solidFill>
              </a:rPr>
              <a:t>               praise.</a:t>
            </a:r>
            <a:endParaRPr lang="en-SG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620688"/>
            <a:ext cx="8175282" cy="5616624"/>
          </a:xfrm>
        </p:spPr>
        <p:txBody>
          <a:bodyPr>
            <a:normAutofit/>
          </a:bodyPr>
          <a:lstStyle/>
          <a:p>
            <a:pPr marL="514350" indent="-514350">
              <a:buAutoNum type="alphaUcPeriod" startAt="2"/>
            </a:pPr>
            <a:r>
              <a:rPr lang="en-US" b="1" i="1" u="sng" dirty="0">
                <a:solidFill>
                  <a:schemeClr val="accent6">
                    <a:lumMod val="75000"/>
                  </a:schemeClr>
                </a:solidFill>
              </a:rPr>
              <a:t>Meditate on God’s Word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b="1" dirty="0">
                <a:solidFill>
                  <a:schemeClr val="bg1"/>
                </a:solidFill>
              </a:rPr>
              <a:t>(Ps. 1) – Power </a:t>
            </a:r>
          </a:p>
          <a:p>
            <a:pPr marL="536575" indent="0">
              <a:spcBef>
                <a:spcPts val="1800"/>
              </a:spcBef>
              <a:buNone/>
            </a:pPr>
            <a:r>
              <a:rPr lang="en-SG" dirty="0">
                <a:solidFill>
                  <a:schemeClr val="bg1"/>
                </a:solidFill>
              </a:rPr>
              <a:t>(Psalms 1:2)  But his delight </a:t>
            </a:r>
            <a:r>
              <a:rPr lang="en-SG" i="1" dirty="0">
                <a:solidFill>
                  <a:schemeClr val="bg1"/>
                </a:solidFill>
              </a:rPr>
              <a:t>is</a:t>
            </a:r>
            <a:r>
              <a:rPr lang="en-SG" dirty="0">
                <a:solidFill>
                  <a:schemeClr val="bg1"/>
                </a:solidFill>
              </a:rPr>
              <a:t> in the law of the LORD; and </a:t>
            </a:r>
            <a:r>
              <a:rPr lang="en-SG" b="1" u="sng" dirty="0">
                <a:solidFill>
                  <a:schemeClr val="accent6">
                    <a:lumMod val="75000"/>
                  </a:schemeClr>
                </a:solidFill>
              </a:rPr>
              <a:t>in His law he meditates day and night</a:t>
            </a:r>
            <a:r>
              <a:rPr lang="en-SG" dirty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  <a:p>
            <a:pPr marL="536575" indent="0">
              <a:spcBef>
                <a:spcPts val="1800"/>
              </a:spcBef>
              <a:buNone/>
            </a:pPr>
            <a:r>
              <a:rPr lang="en-SG" dirty="0">
                <a:solidFill>
                  <a:schemeClr val="bg1"/>
                </a:solidFill>
              </a:rPr>
              <a:t>(Psalms 1:3)  And he shall be like.</a:t>
            </a:r>
            <a:r>
              <a:rPr lang="en-SG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SG" b="1" dirty="0">
                <a:solidFill>
                  <a:schemeClr val="accent6">
                    <a:lumMod val="75000"/>
                  </a:schemeClr>
                </a:solidFill>
              </a:rPr>
              <a:t>a tree planted by the rivers of water, that brings forth his fruit in his season; his leaf also shall not wither; and whatsoever he does shall prosper</a:t>
            </a:r>
            <a:endParaRPr lang="en-SG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85728"/>
            <a:ext cx="8424936" cy="4511424"/>
          </a:xfrm>
        </p:spPr>
        <p:txBody>
          <a:bodyPr>
            <a:normAutofit/>
          </a:bodyPr>
          <a:lstStyle/>
          <a:p>
            <a:pPr marL="514350" indent="-514350">
              <a:buAutoNum type="alphaUcPeriod" startAt="2"/>
            </a:pPr>
            <a:r>
              <a:rPr lang="en-US" b="1" i="1" u="sng" dirty="0">
                <a:solidFill>
                  <a:schemeClr val="accent6">
                    <a:lumMod val="75000"/>
                  </a:schemeClr>
                </a:solidFill>
              </a:rPr>
              <a:t>Meditate on God’s Word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  <a:p>
            <a:pPr marL="539750" indent="0">
              <a:spcBef>
                <a:spcPts val="1800"/>
              </a:spcBef>
              <a:buNone/>
            </a:pPr>
            <a:r>
              <a:rPr lang="en-US" sz="2800" b="1" dirty="0">
                <a:solidFill>
                  <a:schemeClr val="bg1"/>
                </a:solidFill>
              </a:rPr>
              <a:t>1.  Generative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(Jam. 1:18; 1 Pet. 1:23)  </a:t>
            </a:r>
            <a:r>
              <a:rPr lang="en-US" sz="2800" b="1" dirty="0">
                <a:solidFill>
                  <a:schemeClr val="bg1"/>
                </a:solidFill>
              </a:rPr>
              <a:t>Life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	</a:t>
            </a:r>
          </a:p>
          <a:p>
            <a:pPr marL="539750" indent="0">
              <a:buNone/>
            </a:pPr>
            <a:r>
              <a:rPr lang="en-US" sz="2800" b="1" dirty="0">
                <a:solidFill>
                  <a:schemeClr val="bg1"/>
                </a:solidFill>
              </a:rPr>
              <a:t>2.  Revealing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(James 1:23-25)  </a:t>
            </a:r>
            <a:r>
              <a:rPr lang="en-US" sz="2800" b="1" dirty="0">
                <a:solidFill>
                  <a:schemeClr val="bg1"/>
                </a:solidFill>
              </a:rPr>
              <a:t>Mirror</a:t>
            </a:r>
            <a:endParaRPr lang="en-SG" sz="2800" b="1" dirty="0">
              <a:solidFill>
                <a:schemeClr val="bg1"/>
              </a:solidFill>
            </a:endParaRPr>
          </a:p>
          <a:p>
            <a:pPr marL="539750" indent="0">
              <a:buNone/>
            </a:pPr>
            <a:r>
              <a:rPr lang="en-US" sz="2800" b="1" dirty="0">
                <a:solidFill>
                  <a:schemeClr val="bg1"/>
                </a:solidFill>
              </a:rPr>
              <a:t>3.  Cleansing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(Eph. 5:25-27)  </a:t>
            </a:r>
            <a:r>
              <a:rPr lang="en-US" sz="2800" b="1" dirty="0">
                <a:solidFill>
                  <a:schemeClr val="bg1"/>
                </a:solidFill>
              </a:rPr>
              <a:t>Washing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	</a:t>
            </a:r>
            <a:r>
              <a:rPr lang="en-US" sz="2800" b="1" dirty="0"/>
              <a:t>		</a:t>
            </a:r>
          </a:p>
          <a:p>
            <a:pPr marL="539750" indent="0">
              <a:buNone/>
            </a:pPr>
            <a:r>
              <a:rPr lang="en-US" sz="2800" b="1" dirty="0">
                <a:solidFill>
                  <a:schemeClr val="bg1"/>
                </a:solidFill>
              </a:rPr>
              <a:t>4.  Guiding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(Ps. 119:105)  </a:t>
            </a:r>
            <a:r>
              <a:rPr lang="en-US" sz="2800" b="1" dirty="0">
                <a:solidFill>
                  <a:schemeClr val="bg1"/>
                </a:solidFill>
              </a:rPr>
              <a:t>Lamp, Light</a:t>
            </a:r>
            <a:endParaRPr lang="en-SG" sz="2800" b="1" dirty="0">
              <a:solidFill>
                <a:schemeClr val="bg1"/>
              </a:solidFill>
            </a:endParaRPr>
          </a:p>
          <a:p>
            <a:pPr marL="539750" indent="0">
              <a:buNone/>
            </a:pPr>
            <a:r>
              <a:rPr lang="en-US" sz="2800" b="1" dirty="0">
                <a:solidFill>
                  <a:schemeClr val="bg1"/>
                </a:solidFill>
              </a:rPr>
              <a:t>5.  Enriching &amp; adorning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(Ps. 19:10)  </a:t>
            </a:r>
            <a:r>
              <a:rPr lang="en-US" sz="2800" b="1" dirty="0">
                <a:solidFill>
                  <a:schemeClr val="bg1"/>
                </a:solidFill>
              </a:rPr>
              <a:t>Gold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	</a:t>
            </a:r>
          </a:p>
          <a:p>
            <a:pPr marL="539750" indent="0">
              <a:buNone/>
            </a:pPr>
            <a:r>
              <a:rPr lang="en-US" sz="2800" b="1" dirty="0">
                <a:solidFill>
                  <a:schemeClr val="bg1"/>
                </a:solidFill>
              </a:rPr>
              <a:t>6.  Nourishing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(1 Pet. 2:2)  </a:t>
            </a:r>
            <a:r>
              <a:rPr lang="en-US" sz="2800" b="1" dirty="0">
                <a:solidFill>
                  <a:schemeClr val="bg1"/>
                </a:solidFill>
              </a:rPr>
              <a:t>Milk</a:t>
            </a:r>
            <a:endParaRPr lang="en-SG" sz="2800" b="1" dirty="0">
              <a:solidFill>
                <a:schemeClr val="bg1"/>
              </a:solidFill>
            </a:endParaRPr>
          </a:p>
          <a:p>
            <a:pPr marL="539750" indent="0">
              <a:buNone/>
            </a:pPr>
            <a:r>
              <a:rPr lang="en-US" sz="2800" b="1" dirty="0">
                <a:solidFill>
                  <a:schemeClr val="bg1"/>
                </a:solidFill>
              </a:rPr>
              <a:t>7.  Warring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(Heb. 4:12; Jer. 23:29)  </a:t>
            </a:r>
            <a:r>
              <a:rPr lang="en-US" sz="2800" b="1" dirty="0">
                <a:solidFill>
                  <a:schemeClr val="bg1"/>
                </a:solidFill>
              </a:rPr>
              <a:t>Fire, Sword</a:t>
            </a:r>
            <a:endParaRPr lang="en-SG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2775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911873"/>
          </a:xfrm>
        </p:spPr>
        <p:txBody>
          <a:bodyPr/>
          <a:lstStyle/>
          <a:p>
            <a:pPr marL="514350" indent="-514350">
              <a:buAutoNum type="alphaUcPeriod" startAt="3"/>
            </a:pPr>
            <a:r>
              <a:rPr lang="en-US" b="1" i="1" u="sng" dirty="0">
                <a:solidFill>
                  <a:schemeClr val="accent6">
                    <a:lumMod val="75000"/>
                  </a:schemeClr>
                </a:solidFill>
              </a:rPr>
              <a:t>In-dwelling of God’s Word </a:t>
            </a:r>
          </a:p>
          <a:p>
            <a:pPr marL="804863" indent="-290513">
              <a:spcBef>
                <a:spcPts val="1800"/>
              </a:spcBef>
            </a:pPr>
            <a:r>
              <a:rPr lang="en-US" b="1" dirty="0">
                <a:solidFill>
                  <a:schemeClr val="bg1"/>
                </a:solidFill>
              </a:rPr>
              <a:t>gives faith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(Rom. 10:17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), </a:t>
            </a:r>
          </a:p>
          <a:p>
            <a:pPr marL="804863" indent="-290513"/>
            <a:r>
              <a:rPr lang="en-US" b="1" dirty="0">
                <a:solidFill>
                  <a:schemeClr val="bg1"/>
                </a:solidFill>
              </a:rPr>
              <a:t>understanding</a:t>
            </a:r>
            <a:r>
              <a:rPr lang="en-US" b="1" dirty="0"/>
              <a:t>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(Ps. 119:99), </a:t>
            </a:r>
          </a:p>
          <a:p>
            <a:pPr marL="804863" indent="-290513"/>
            <a:r>
              <a:rPr lang="en-US" b="1" dirty="0">
                <a:solidFill>
                  <a:schemeClr val="bg1"/>
                </a:solidFill>
              </a:rPr>
              <a:t>life</a:t>
            </a:r>
            <a:r>
              <a:rPr lang="en-US" b="1" dirty="0"/>
              <a:t>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(Prov. 16: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22), </a:t>
            </a:r>
          </a:p>
          <a:p>
            <a:pPr marL="804863" indent="-290513"/>
            <a:r>
              <a:rPr lang="en-US" b="1" dirty="0">
                <a:solidFill>
                  <a:schemeClr val="bg1"/>
                </a:solidFill>
              </a:rPr>
              <a:t>peace</a:t>
            </a:r>
            <a:r>
              <a:rPr lang="en-US" b="1" dirty="0"/>
              <a:t>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(Ps.119:165)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, </a:t>
            </a:r>
          </a:p>
          <a:p>
            <a:pPr marL="804863" indent="-290513"/>
            <a:r>
              <a:rPr lang="en-US" b="1" dirty="0">
                <a:solidFill>
                  <a:schemeClr val="bg1"/>
                </a:solidFill>
              </a:rPr>
              <a:t>prosperity</a:t>
            </a:r>
            <a:r>
              <a:rPr lang="en-US" b="1" dirty="0"/>
              <a:t>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(Ps. 1:2,3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), </a:t>
            </a:r>
          </a:p>
          <a:p>
            <a:pPr marL="804863" indent="-290513"/>
            <a:r>
              <a:rPr lang="en-US" b="1" dirty="0">
                <a:solidFill>
                  <a:schemeClr val="bg1"/>
                </a:solidFill>
              </a:rPr>
              <a:t>wisdom</a:t>
            </a:r>
            <a:r>
              <a:rPr lang="en-US" b="1" dirty="0"/>
              <a:t>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(Ps.119:98),</a:t>
            </a:r>
          </a:p>
          <a:p>
            <a:pPr marL="804863" indent="-290513"/>
            <a:r>
              <a:rPr lang="en-US" b="1" dirty="0">
                <a:solidFill>
                  <a:schemeClr val="bg1"/>
                </a:solidFill>
              </a:rPr>
              <a:t>joy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(Ps. 63:5) </a:t>
            </a:r>
            <a:r>
              <a:rPr lang="en-US" b="1" dirty="0">
                <a:solidFill>
                  <a:schemeClr val="bg1"/>
                </a:solidFill>
              </a:rPr>
              <a:t>and </a:t>
            </a:r>
          </a:p>
          <a:p>
            <a:pPr marL="804863" indent="-290513"/>
            <a:r>
              <a:rPr lang="en-US" b="1" dirty="0">
                <a:solidFill>
                  <a:schemeClr val="bg1"/>
                </a:solidFill>
              </a:rPr>
              <a:t>success</a:t>
            </a:r>
            <a:r>
              <a:rPr lang="en-US" b="1" dirty="0"/>
              <a:t>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(Joshua 1:8)</a:t>
            </a:r>
            <a:endParaRPr lang="en-SG" b="1" dirty="0">
              <a:solidFill>
                <a:schemeClr val="accent6">
                  <a:lumMod val="75000"/>
                </a:schemeClr>
              </a:solidFill>
            </a:endParaRPr>
          </a:p>
          <a:p>
            <a:pPr>
              <a:buNone/>
            </a:pPr>
            <a:endParaRPr lang="en-SG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>
                <a:solidFill>
                  <a:schemeClr val="accent6">
                    <a:lumMod val="75000"/>
                  </a:schemeClr>
                </a:solidFill>
              </a:rPr>
              <a:t>RIGHT THINKING - PEACE</a:t>
            </a:r>
            <a:endParaRPr lang="en-SG" b="1" u="sng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D.  </a:t>
            </a:r>
            <a:r>
              <a:rPr lang="en-US" b="1" u="sng" dirty="0">
                <a:solidFill>
                  <a:schemeClr val="accent6">
                    <a:lumMod val="75000"/>
                  </a:schemeClr>
                </a:solidFill>
              </a:rPr>
              <a:t>PRACTICAL PROJECTS</a:t>
            </a:r>
          </a:p>
          <a:p>
            <a:pPr marL="1073150" indent="-536575">
              <a:buNone/>
            </a:pPr>
            <a:r>
              <a:rPr lang="en-US" dirty="0">
                <a:solidFill>
                  <a:schemeClr val="bg1"/>
                </a:solidFill>
              </a:rPr>
              <a:t>1.  Check list on thoughts:</a:t>
            </a:r>
          </a:p>
          <a:p>
            <a:pPr marL="1073150" indent="-536575">
              <a:buNone/>
            </a:pPr>
            <a:r>
              <a:rPr lang="en-US" dirty="0">
                <a:solidFill>
                  <a:schemeClr val="bg1"/>
                </a:solidFill>
              </a:rPr>
              <a:t>	True, Honest, Just, Pure, Lovely, </a:t>
            </a:r>
          </a:p>
          <a:p>
            <a:pPr marL="1073150" indent="-536575">
              <a:buNone/>
            </a:pPr>
            <a:r>
              <a:rPr lang="en-US" dirty="0">
                <a:solidFill>
                  <a:schemeClr val="bg1"/>
                </a:solidFill>
              </a:rPr>
              <a:t>	Good report, Virtuous, Praise.</a:t>
            </a:r>
          </a:p>
          <a:p>
            <a:pPr marL="536575" indent="-536575">
              <a:buNone/>
            </a:pPr>
            <a:r>
              <a:rPr lang="en-US" dirty="0">
                <a:solidFill>
                  <a:schemeClr val="bg1"/>
                </a:solidFill>
              </a:rPr>
              <a:t>	2.  Have mini-breaks and think of what</a:t>
            </a:r>
          </a:p>
          <a:p>
            <a:pPr marL="1073150" indent="-536575">
              <a:buNone/>
            </a:pPr>
            <a:r>
              <a:rPr lang="en-US" dirty="0">
                <a:solidFill>
                  <a:schemeClr val="bg1"/>
                </a:solidFill>
              </a:rPr>
              <a:t>	I have read in my Quiet Time.</a:t>
            </a:r>
          </a:p>
          <a:p>
            <a:pPr marL="536575" indent="-536575">
              <a:buNone/>
            </a:pPr>
            <a:r>
              <a:rPr lang="en-US" dirty="0">
                <a:solidFill>
                  <a:schemeClr val="bg1"/>
                </a:solidFill>
              </a:rPr>
              <a:t>	3.  Memorize groups like Psalm 23.</a:t>
            </a:r>
          </a:p>
          <a:p>
            <a:pPr marL="1079500" indent="-539750">
              <a:buNone/>
            </a:pPr>
            <a:r>
              <a:rPr lang="en-US" dirty="0">
                <a:solidFill>
                  <a:schemeClr val="bg1"/>
                </a:solidFill>
              </a:rPr>
              <a:t>4.	Preach the Word (2 Tim 4:2).</a:t>
            </a:r>
            <a:endParaRPr lang="en-SG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270136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>
                <a:solidFill>
                  <a:schemeClr val="accent6">
                    <a:lumMod val="75000"/>
                  </a:schemeClr>
                </a:solidFill>
              </a:rPr>
              <a:t>CHALLENGE</a:t>
            </a:r>
            <a:endParaRPr lang="en-SG" b="1" u="sng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1600200"/>
            <a:ext cx="7715200" cy="45259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1.  </a:t>
            </a:r>
            <a:r>
              <a:rPr lang="en-US" b="1" u="sng" dirty="0">
                <a:solidFill>
                  <a:schemeClr val="accent6">
                    <a:lumMod val="75000"/>
                  </a:schemeClr>
                </a:solidFill>
              </a:rPr>
              <a:t>Step out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of fantasy land.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2.  Return to the </a:t>
            </a:r>
            <a:r>
              <a:rPr lang="en-US" b="1" u="sng" dirty="0">
                <a:solidFill>
                  <a:schemeClr val="accent6">
                    <a:lumMod val="75000"/>
                  </a:schemeClr>
                </a:solidFill>
              </a:rPr>
              <a:t>Source of Joy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3.  Step into </a:t>
            </a:r>
            <a:r>
              <a:rPr lang="en-US" b="1" u="sng" dirty="0">
                <a:solidFill>
                  <a:schemeClr val="accent6">
                    <a:lumMod val="75000"/>
                  </a:schemeClr>
                </a:solidFill>
              </a:rPr>
              <a:t>God’s Truth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4.  Make </a:t>
            </a:r>
            <a:r>
              <a:rPr lang="en-US" b="1" u="sng" dirty="0">
                <a:solidFill>
                  <a:schemeClr val="accent6">
                    <a:lumMod val="75000"/>
                  </a:schemeClr>
                </a:solidFill>
              </a:rPr>
              <a:t>God your best Friend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5.  Decide to be </a:t>
            </a:r>
            <a:r>
              <a:rPr lang="en-US" b="1" u="sng" dirty="0">
                <a:solidFill>
                  <a:schemeClr val="accent6">
                    <a:lumMod val="75000"/>
                  </a:schemeClr>
                </a:solidFill>
              </a:rPr>
              <a:t>controlled by Holy Spirit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.</a:t>
            </a:r>
            <a:endParaRPr lang="en-SG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652981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052736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/>
              <a:t> </a:t>
            </a:r>
            <a:br>
              <a:rPr lang="en-SG" b="1" dirty="0"/>
            </a:b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IV. </a:t>
            </a:r>
            <a:r>
              <a:rPr lang="en-US" b="1" i="1" u="sng" dirty="0">
                <a:solidFill>
                  <a:schemeClr val="accent6">
                    <a:lumMod val="75000"/>
                  </a:schemeClr>
                </a:solidFill>
              </a:rPr>
              <a:t>BE LEARNING … FOR HIS POWER</a:t>
            </a:r>
            <a:r>
              <a:rPr lang="en-US" b="1" i="1" dirty="0">
                <a:solidFill>
                  <a:schemeClr val="accent6">
                    <a:lumMod val="75000"/>
                  </a:schemeClr>
                </a:solidFill>
              </a:rPr>
              <a:t>!</a:t>
            </a:r>
            <a:br>
              <a:rPr lang="en-SG" b="1" dirty="0"/>
            </a:b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2880" y="1052736"/>
            <a:ext cx="8229600" cy="5616624"/>
          </a:xfrm>
        </p:spPr>
        <p:txBody>
          <a:bodyPr>
            <a:normAutofit/>
          </a:bodyPr>
          <a:lstStyle/>
          <a:p>
            <a:pPr marL="442913" indent="0">
              <a:buNone/>
            </a:pPr>
            <a:r>
              <a:rPr lang="en-US" sz="2800" b="1" i="1" dirty="0">
                <a:solidFill>
                  <a:srgbClr val="00B0F0"/>
                </a:solidFill>
              </a:rPr>
              <a:t>“I have learned, in whatsoever state I am, therewith to be content… I can do all things through Christ who strengthens me” (Phil. 4:11,13).</a:t>
            </a:r>
            <a:endParaRPr lang="en-SG" sz="2800" b="1" dirty="0">
              <a:solidFill>
                <a:srgbClr val="00B0F0"/>
              </a:solidFill>
            </a:endParaRPr>
          </a:p>
          <a:p>
            <a:pPr marL="442913" indent="-442913">
              <a:spcBef>
                <a:spcPts val="1800"/>
              </a:spcBef>
              <a:buNone/>
            </a:pPr>
            <a:r>
              <a:rPr lang="en-US" sz="2800" b="1" i="1" dirty="0"/>
              <a:t> </a:t>
            </a:r>
            <a:r>
              <a:rPr lang="en-US" sz="2800" b="1" dirty="0"/>
              <a:t>	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A.  </a:t>
            </a:r>
            <a:r>
              <a:rPr lang="en-US" sz="2800" b="1" i="1" u="sng" dirty="0">
                <a:solidFill>
                  <a:schemeClr val="accent6">
                    <a:lumMod val="75000"/>
                  </a:schemeClr>
                </a:solidFill>
              </a:rPr>
              <a:t>Rules for Being Human</a:t>
            </a:r>
            <a:endParaRPr lang="en-SG" sz="2800" b="1" u="sng" dirty="0">
              <a:solidFill>
                <a:schemeClr val="accent6">
                  <a:lumMod val="75000"/>
                </a:schemeClr>
              </a:solidFill>
            </a:endParaRPr>
          </a:p>
          <a:p>
            <a:pPr marL="1701800" indent="-804863">
              <a:buNone/>
            </a:pPr>
            <a:r>
              <a:rPr lang="en-US" sz="2800" b="1" dirty="0">
                <a:solidFill>
                  <a:schemeClr val="bg1"/>
                </a:solidFill>
              </a:rPr>
              <a:t>1.  I will learn lessons.</a:t>
            </a:r>
            <a:endParaRPr lang="en-SG" sz="2800" b="1" dirty="0">
              <a:solidFill>
                <a:schemeClr val="bg1"/>
              </a:solidFill>
            </a:endParaRPr>
          </a:p>
          <a:p>
            <a:pPr marL="1701800" indent="-804863">
              <a:buNone/>
            </a:pPr>
            <a:r>
              <a:rPr lang="en-US" sz="2800" b="1" dirty="0">
                <a:solidFill>
                  <a:schemeClr val="bg1"/>
                </a:solidFill>
              </a:rPr>
              <a:t>2.  There are not mistakes – only lessons.</a:t>
            </a:r>
            <a:endParaRPr lang="en-SG" sz="2800" b="1" dirty="0">
              <a:solidFill>
                <a:schemeClr val="bg1"/>
              </a:solidFill>
            </a:endParaRPr>
          </a:p>
          <a:p>
            <a:pPr marL="1701800" indent="-804863">
              <a:buNone/>
            </a:pPr>
            <a:r>
              <a:rPr lang="en-US" sz="2800" b="1" dirty="0">
                <a:solidFill>
                  <a:schemeClr val="bg1"/>
                </a:solidFill>
              </a:rPr>
              <a:t>3.  A lesson is repeated until it is learned.</a:t>
            </a:r>
            <a:endParaRPr lang="en-SG" sz="2800" b="1" dirty="0">
              <a:solidFill>
                <a:schemeClr val="bg1"/>
              </a:solidFill>
            </a:endParaRPr>
          </a:p>
          <a:p>
            <a:pPr marL="1349375" indent="-452438">
              <a:buNone/>
            </a:pPr>
            <a:r>
              <a:rPr lang="en-US" sz="2800" b="1" dirty="0">
                <a:solidFill>
                  <a:schemeClr val="bg1"/>
                </a:solidFill>
              </a:rPr>
              <a:t>4.  If I don’t learn the easy lessons, they get      harder.</a:t>
            </a:r>
            <a:endParaRPr lang="en-SG" sz="2800" b="1" dirty="0">
              <a:solidFill>
                <a:schemeClr val="bg1"/>
              </a:solidFill>
            </a:endParaRPr>
          </a:p>
          <a:p>
            <a:pPr marL="1701800" indent="-804863">
              <a:buNone/>
            </a:pPr>
            <a:r>
              <a:rPr lang="en-US" sz="2800" b="1" dirty="0">
                <a:solidFill>
                  <a:schemeClr val="bg1"/>
                </a:solidFill>
              </a:rPr>
              <a:t>5.  I’ll know I’ve learned a lesson when my </a:t>
            </a:r>
          </a:p>
          <a:p>
            <a:pPr marL="1349375" indent="-452438">
              <a:buNone/>
            </a:pPr>
            <a:r>
              <a:rPr lang="en-US" sz="2800" b="1" dirty="0">
                <a:solidFill>
                  <a:schemeClr val="bg1"/>
                </a:solidFill>
              </a:rPr>
              <a:t>	actions change. </a:t>
            </a:r>
            <a:endParaRPr lang="en-SG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214290"/>
            <a:ext cx="8390166" cy="5590974"/>
          </a:xfrm>
        </p:spPr>
        <p:txBody>
          <a:bodyPr>
            <a:normAutofit/>
          </a:bodyPr>
          <a:lstStyle/>
          <a:p>
            <a:pPr marL="514350" indent="-514350">
              <a:buAutoNum type="alphaUcPeriod" startAt="2"/>
            </a:pPr>
            <a:r>
              <a:rPr lang="en-US" b="1" i="1" u="sng" dirty="0">
                <a:solidFill>
                  <a:schemeClr val="accent6">
                    <a:lumMod val="75000"/>
                  </a:schemeClr>
                </a:solidFill>
              </a:rPr>
              <a:t>Learn the MISTAKES of Life</a:t>
            </a:r>
            <a:r>
              <a:rPr lang="en-US" b="1" i="1" dirty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  <a:p>
            <a:pPr marL="533400" indent="0">
              <a:spcBef>
                <a:spcPts val="1800"/>
              </a:spcBef>
              <a:buNone/>
            </a:pPr>
            <a:r>
              <a:rPr lang="en-US" sz="2800" b="1" u="sng" dirty="0">
                <a:solidFill>
                  <a:srgbClr val="00B0F0"/>
                </a:solidFill>
              </a:rPr>
              <a:t>M</a:t>
            </a:r>
            <a:r>
              <a:rPr lang="en-US" sz="2800" b="1" u="sng" dirty="0">
                <a:solidFill>
                  <a:schemeClr val="accent6">
                    <a:lumMod val="75000"/>
                  </a:schemeClr>
                </a:solidFill>
              </a:rPr>
              <a:t>essages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b="1" dirty="0">
                <a:solidFill>
                  <a:schemeClr val="bg1"/>
                </a:solidFill>
              </a:rPr>
              <a:t>that give feedback about life</a:t>
            </a:r>
            <a:endParaRPr lang="en-SG" sz="2800" b="1" dirty="0">
              <a:solidFill>
                <a:schemeClr val="bg1"/>
              </a:solidFill>
            </a:endParaRPr>
          </a:p>
          <a:p>
            <a:pPr marL="533400" indent="0">
              <a:spcBef>
                <a:spcPts val="1200"/>
              </a:spcBef>
              <a:buNone/>
            </a:pPr>
            <a:r>
              <a:rPr lang="en-US" sz="2800" b="1" u="sng" dirty="0">
                <a:solidFill>
                  <a:srgbClr val="00B0F0"/>
                </a:solidFill>
              </a:rPr>
              <a:t>I</a:t>
            </a:r>
            <a:r>
              <a:rPr lang="en-US" sz="2800" b="1" u="sng" dirty="0">
                <a:solidFill>
                  <a:schemeClr val="accent6">
                    <a:lumMod val="75000"/>
                  </a:schemeClr>
                </a:solidFill>
              </a:rPr>
              <a:t>nterruptions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b="1" dirty="0">
                <a:solidFill>
                  <a:schemeClr val="bg1"/>
                </a:solidFill>
              </a:rPr>
              <a:t>that cause us to think and reflect</a:t>
            </a:r>
            <a:endParaRPr lang="en-SG" sz="2800" b="1" dirty="0">
              <a:solidFill>
                <a:schemeClr val="bg1"/>
              </a:solidFill>
            </a:endParaRPr>
          </a:p>
          <a:p>
            <a:pPr marL="533400" indent="0">
              <a:spcBef>
                <a:spcPts val="1200"/>
              </a:spcBef>
              <a:buNone/>
            </a:pPr>
            <a:r>
              <a:rPr lang="en-US" sz="2800" b="1" u="sng" dirty="0">
                <a:solidFill>
                  <a:srgbClr val="00B0F0"/>
                </a:solidFill>
              </a:rPr>
              <a:t>S</a:t>
            </a:r>
            <a:r>
              <a:rPr lang="en-US" sz="2800" b="1" u="sng" dirty="0">
                <a:solidFill>
                  <a:schemeClr val="accent6">
                    <a:lumMod val="75000"/>
                  </a:schemeClr>
                </a:solidFill>
              </a:rPr>
              <a:t>ignposts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b="1" dirty="0">
                <a:solidFill>
                  <a:schemeClr val="bg1"/>
                </a:solidFill>
              </a:rPr>
              <a:t>to direct us to right paths</a:t>
            </a:r>
            <a:endParaRPr lang="en-SG" sz="2800" b="1" dirty="0">
              <a:solidFill>
                <a:schemeClr val="bg1"/>
              </a:solidFill>
            </a:endParaRPr>
          </a:p>
          <a:p>
            <a:pPr marL="533400" indent="0">
              <a:spcBef>
                <a:spcPts val="1200"/>
              </a:spcBef>
              <a:buNone/>
            </a:pPr>
            <a:r>
              <a:rPr lang="en-US" sz="2800" b="1" u="sng" dirty="0">
                <a:solidFill>
                  <a:srgbClr val="00B0F0"/>
                </a:solidFill>
              </a:rPr>
              <a:t>T</a:t>
            </a:r>
            <a:r>
              <a:rPr lang="en-US" sz="2800" b="1" u="sng" dirty="0">
                <a:solidFill>
                  <a:schemeClr val="accent6">
                    <a:lumMod val="75000"/>
                  </a:schemeClr>
                </a:solidFill>
              </a:rPr>
              <a:t>ests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b="1" dirty="0">
                <a:solidFill>
                  <a:schemeClr val="bg1"/>
                </a:solidFill>
              </a:rPr>
              <a:t>to push us to greater maturity</a:t>
            </a:r>
          </a:p>
          <a:p>
            <a:pPr marL="533400" indent="0">
              <a:spcBef>
                <a:spcPts val="1200"/>
              </a:spcBef>
              <a:buNone/>
            </a:pPr>
            <a:r>
              <a:rPr lang="en-US" sz="2800" b="1" u="sng" dirty="0">
                <a:solidFill>
                  <a:srgbClr val="00B0F0"/>
                </a:solidFill>
              </a:rPr>
              <a:t>A</a:t>
            </a:r>
            <a:r>
              <a:rPr lang="en-US" sz="2800" b="1" u="sng" dirty="0">
                <a:solidFill>
                  <a:schemeClr val="accent6">
                    <a:lumMod val="75000"/>
                  </a:schemeClr>
                </a:solidFill>
              </a:rPr>
              <a:t>wakenings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b="1" dirty="0">
                <a:solidFill>
                  <a:schemeClr val="bg1"/>
                </a:solidFill>
              </a:rPr>
              <a:t>to keep us mentally alert</a:t>
            </a:r>
            <a:endParaRPr lang="en-SG" sz="2800" b="1" dirty="0">
              <a:solidFill>
                <a:schemeClr val="bg1"/>
              </a:solidFill>
            </a:endParaRPr>
          </a:p>
          <a:p>
            <a:pPr marL="533400" indent="0">
              <a:spcBef>
                <a:spcPts val="1200"/>
              </a:spcBef>
              <a:buNone/>
            </a:pPr>
            <a:r>
              <a:rPr lang="en-US" sz="2800" b="1" u="sng" dirty="0">
                <a:solidFill>
                  <a:srgbClr val="00B0F0"/>
                </a:solidFill>
              </a:rPr>
              <a:t>K</a:t>
            </a:r>
            <a:r>
              <a:rPr lang="en-US" sz="2800" b="1" u="sng" dirty="0">
                <a:solidFill>
                  <a:schemeClr val="accent6">
                    <a:lumMod val="75000"/>
                  </a:schemeClr>
                </a:solidFill>
              </a:rPr>
              <a:t>eys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b="1" dirty="0">
                <a:solidFill>
                  <a:schemeClr val="bg1"/>
                </a:solidFill>
              </a:rPr>
              <a:t>for unlocking the next door of opportunity</a:t>
            </a:r>
            <a:endParaRPr lang="en-SG" sz="2800" b="1" dirty="0">
              <a:solidFill>
                <a:schemeClr val="bg1"/>
              </a:solidFill>
            </a:endParaRPr>
          </a:p>
          <a:p>
            <a:pPr marL="533400" indent="0">
              <a:spcBef>
                <a:spcPts val="1200"/>
              </a:spcBef>
              <a:buNone/>
            </a:pPr>
            <a:r>
              <a:rPr lang="en-US" sz="2800" b="1" u="sng" dirty="0">
                <a:solidFill>
                  <a:srgbClr val="00B0F0"/>
                </a:solidFill>
              </a:rPr>
              <a:t>E</a:t>
            </a:r>
            <a:r>
              <a:rPr lang="en-US" sz="2800" b="1" u="sng" dirty="0">
                <a:solidFill>
                  <a:schemeClr val="accent6">
                    <a:lumMod val="75000"/>
                  </a:schemeClr>
                </a:solidFill>
              </a:rPr>
              <a:t>xplorations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b="1" dirty="0">
                <a:solidFill>
                  <a:schemeClr val="bg1"/>
                </a:solidFill>
              </a:rPr>
              <a:t>to journey into new challenges</a:t>
            </a:r>
            <a:endParaRPr lang="en-SG" sz="2800" b="1" dirty="0">
              <a:solidFill>
                <a:schemeClr val="bg1"/>
              </a:solidFill>
            </a:endParaRPr>
          </a:p>
          <a:p>
            <a:pPr marL="533400" indent="0">
              <a:spcBef>
                <a:spcPts val="1200"/>
              </a:spcBef>
              <a:buNone/>
            </a:pPr>
            <a:r>
              <a:rPr lang="en-US" sz="2800" b="1" u="sng" dirty="0">
                <a:solidFill>
                  <a:srgbClr val="00B0F0"/>
                </a:solidFill>
              </a:rPr>
              <a:t>S</a:t>
            </a:r>
            <a:r>
              <a:rPr lang="en-US" sz="2800" b="1" u="sng" dirty="0">
                <a:solidFill>
                  <a:schemeClr val="accent6">
                    <a:lumMod val="75000"/>
                  </a:schemeClr>
                </a:solidFill>
              </a:rPr>
              <a:t>tatements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b="1" dirty="0">
                <a:solidFill>
                  <a:schemeClr val="bg1"/>
                </a:solidFill>
              </a:rPr>
              <a:t>about our developments and progress </a:t>
            </a:r>
            <a:endParaRPr lang="en-SG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332656"/>
            <a:ext cx="8102134" cy="609503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C.  </a:t>
            </a:r>
            <a:r>
              <a:rPr lang="en-US" b="1" i="1" u="sng" dirty="0">
                <a:solidFill>
                  <a:schemeClr val="accent6">
                    <a:lumMod val="75000"/>
                  </a:schemeClr>
                </a:solidFill>
              </a:rPr>
              <a:t>Learn the Lessons of Life</a:t>
            </a:r>
            <a:r>
              <a:rPr lang="en-US" b="1" i="1" dirty="0">
                <a:solidFill>
                  <a:schemeClr val="accent6">
                    <a:lumMod val="75000"/>
                  </a:schemeClr>
                </a:solidFill>
              </a:rPr>
              <a:t>.</a:t>
            </a:r>
            <a:endParaRPr lang="en-SG" b="1" dirty="0">
              <a:solidFill>
                <a:schemeClr val="accent6">
                  <a:lumMod val="75000"/>
                </a:schemeClr>
              </a:solidFill>
            </a:endParaRPr>
          </a:p>
          <a:p>
            <a:pPr indent="193675">
              <a:spcBef>
                <a:spcPts val="1800"/>
              </a:spcBef>
              <a:buNone/>
            </a:pPr>
            <a:r>
              <a:rPr lang="en-US" sz="2800" b="1" dirty="0">
                <a:solidFill>
                  <a:schemeClr val="bg1"/>
                </a:solidFill>
              </a:rPr>
              <a:t>1.  What are the MISTAKES of life?</a:t>
            </a:r>
          </a:p>
          <a:p>
            <a:pPr indent="193675">
              <a:buNone/>
            </a:pPr>
            <a:r>
              <a:rPr lang="en-US" sz="2800" b="1" dirty="0">
                <a:solidFill>
                  <a:schemeClr val="bg1"/>
                </a:solidFill>
              </a:rPr>
              <a:t>2.  People change when they …</a:t>
            </a:r>
          </a:p>
          <a:p>
            <a:pPr marL="984250" indent="269875"/>
            <a:r>
              <a:rPr lang="en-US" sz="2800" b="1" dirty="0">
                <a:solidFill>
                  <a:srgbClr val="00B0F0"/>
                </a:solidFill>
              </a:rPr>
              <a:t>hurt enough </a:t>
            </a:r>
            <a:r>
              <a:rPr lang="en-US" sz="2800" b="1" dirty="0">
                <a:solidFill>
                  <a:schemeClr val="bg1"/>
                </a:solidFill>
              </a:rPr>
              <a:t>when they have to</a:t>
            </a:r>
          </a:p>
          <a:p>
            <a:pPr marL="984250" indent="269875"/>
            <a:r>
              <a:rPr lang="en-US" sz="2800" b="1" dirty="0">
                <a:solidFill>
                  <a:srgbClr val="00B0F0"/>
                </a:solidFill>
              </a:rPr>
              <a:t>learn enough </a:t>
            </a:r>
            <a:r>
              <a:rPr lang="en-US" sz="2800" b="1" dirty="0">
                <a:solidFill>
                  <a:schemeClr val="bg1"/>
                </a:solidFill>
              </a:rPr>
              <a:t>when they want to</a:t>
            </a:r>
          </a:p>
          <a:p>
            <a:pPr marL="984250" indent="269875"/>
            <a:r>
              <a:rPr lang="en-US" sz="2800" b="1" dirty="0">
                <a:solidFill>
                  <a:srgbClr val="00B0F0"/>
                </a:solidFill>
              </a:rPr>
              <a:t>receive enough </a:t>
            </a:r>
            <a:r>
              <a:rPr lang="en-US" sz="2800" b="1" dirty="0">
                <a:solidFill>
                  <a:schemeClr val="bg1"/>
                </a:solidFill>
              </a:rPr>
              <a:t>when they are able to.</a:t>
            </a:r>
          </a:p>
          <a:p>
            <a:pPr indent="193675">
              <a:buNone/>
            </a:pPr>
            <a:r>
              <a:rPr lang="en-US" sz="2800" b="1" dirty="0">
                <a:solidFill>
                  <a:schemeClr val="bg1"/>
                </a:solidFill>
              </a:rPr>
              <a:t>3.  Criticize, Create and Conserve (wisdom)</a:t>
            </a:r>
            <a:endParaRPr lang="en-SG" sz="2800" b="1" dirty="0">
              <a:solidFill>
                <a:schemeClr val="bg1"/>
              </a:solidFill>
            </a:endParaRPr>
          </a:p>
          <a:p>
            <a:pPr marL="984250" indent="-447675">
              <a:buNone/>
            </a:pPr>
            <a:r>
              <a:rPr lang="en-US" sz="2800" b="1" dirty="0">
                <a:solidFill>
                  <a:schemeClr val="bg1"/>
                </a:solidFill>
              </a:rPr>
              <a:t>4.  Which of the nine-fold fruit of character is God producing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(Gal. 5:22,23)?</a:t>
            </a:r>
            <a:endParaRPr lang="en-SG" sz="2800" dirty="0"/>
          </a:p>
        </p:txBody>
      </p:sp>
    </p:spTree>
    <p:extLst>
      <p:ext uri="{BB962C8B-B14F-4D97-AF65-F5344CB8AC3E}">
        <p14:creationId xmlns:p14="http://schemas.microsoft.com/office/powerpoint/2010/main" val="1043473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88640"/>
            <a:ext cx="8460940" cy="6264696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800"/>
              </a:spcAft>
              <a:buNone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C.  </a:t>
            </a:r>
            <a:r>
              <a:rPr lang="en-US" b="1" i="1" u="sng" dirty="0">
                <a:solidFill>
                  <a:schemeClr val="accent6">
                    <a:lumMod val="75000"/>
                  </a:schemeClr>
                </a:solidFill>
              </a:rPr>
              <a:t>Adjust and adapt</a:t>
            </a:r>
            <a:r>
              <a:rPr lang="en-US" b="1" i="1" dirty="0">
                <a:solidFill>
                  <a:schemeClr val="accent6">
                    <a:lumMod val="75000"/>
                  </a:schemeClr>
                </a:solidFill>
              </a:rPr>
              <a:t>!</a:t>
            </a:r>
            <a:endParaRPr lang="en-SG" b="1" dirty="0">
              <a:solidFill>
                <a:schemeClr val="accent6">
                  <a:lumMod val="75000"/>
                </a:schemeClr>
              </a:solidFill>
            </a:endParaRPr>
          </a:p>
          <a:p>
            <a:pPr marL="896938" indent="-449263">
              <a:lnSpc>
                <a:spcPct val="110000"/>
              </a:lnSpc>
              <a:spcBef>
                <a:spcPts val="1200"/>
              </a:spcBef>
              <a:buNone/>
            </a:pPr>
            <a:r>
              <a:rPr lang="en-US" sz="2800" b="1" dirty="0">
                <a:solidFill>
                  <a:schemeClr val="bg1"/>
                </a:solidFill>
              </a:rPr>
              <a:t>1.  </a:t>
            </a:r>
            <a:r>
              <a:rPr lang="en-US" sz="2800" b="1" u="sng" dirty="0">
                <a:solidFill>
                  <a:schemeClr val="accent6">
                    <a:lumMod val="75000"/>
                  </a:schemeClr>
                </a:solidFill>
              </a:rPr>
              <a:t>Lack of Experience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b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2800" b="1" dirty="0">
                <a:solidFill>
                  <a:schemeClr val="bg1"/>
                </a:solidFill>
              </a:rPr>
              <a:t>– Do I have a friend who is successful in this area?</a:t>
            </a:r>
            <a:endParaRPr lang="en-SG" sz="2800" b="1" dirty="0">
              <a:solidFill>
                <a:schemeClr val="bg1"/>
              </a:solidFill>
            </a:endParaRPr>
          </a:p>
          <a:p>
            <a:pPr marL="896938" indent="-449263">
              <a:lnSpc>
                <a:spcPct val="110000"/>
              </a:lnSpc>
              <a:spcBef>
                <a:spcPts val="1200"/>
              </a:spcBef>
              <a:buNone/>
            </a:pPr>
            <a:r>
              <a:rPr lang="en-US" sz="2800" b="1" dirty="0">
                <a:solidFill>
                  <a:schemeClr val="bg1"/>
                </a:solidFill>
              </a:rPr>
              <a:t>2.  </a:t>
            </a:r>
            <a:r>
              <a:rPr lang="en-US" sz="2800" b="1" u="sng" dirty="0">
                <a:solidFill>
                  <a:schemeClr val="accent6">
                    <a:lumMod val="75000"/>
                  </a:schemeClr>
                </a:solidFill>
              </a:rPr>
              <a:t>Lack of Knowledge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b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2800" b="1" dirty="0">
                <a:solidFill>
                  <a:schemeClr val="bg1"/>
                </a:solidFill>
              </a:rPr>
              <a:t>– Have I studied enough?</a:t>
            </a:r>
            <a:endParaRPr lang="en-SG" sz="2800" b="1" dirty="0">
              <a:solidFill>
                <a:schemeClr val="bg1"/>
              </a:solidFill>
            </a:endParaRPr>
          </a:p>
          <a:p>
            <a:pPr marL="896938" indent="-449263">
              <a:lnSpc>
                <a:spcPct val="110000"/>
              </a:lnSpc>
              <a:spcBef>
                <a:spcPts val="1200"/>
              </a:spcBef>
              <a:buNone/>
            </a:pPr>
            <a:r>
              <a:rPr lang="en-US" sz="2800" b="1" dirty="0">
                <a:solidFill>
                  <a:schemeClr val="bg1"/>
                </a:solidFill>
              </a:rPr>
              <a:t>3.  </a:t>
            </a:r>
            <a:r>
              <a:rPr lang="en-US" sz="2800" b="1" u="sng" dirty="0">
                <a:solidFill>
                  <a:schemeClr val="accent6">
                    <a:lumMod val="75000"/>
                  </a:schemeClr>
                </a:solidFill>
              </a:rPr>
              <a:t>Lack of Time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b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2800" b="1" dirty="0">
                <a:solidFill>
                  <a:schemeClr val="bg1"/>
                </a:solidFill>
              </a:rPr>
              <a:t>– Do I allow process of time for God to work?</a:t>
            </a:r>
            <a:endParaRPr lang="en-SG" sz="2800" b="1" dirty="0">
              <a:solidFill>
                <a:schemeClr val="bg1"/>
              </a:solidFill>
            </a:endParaRPr>
          </a:p>
          <a:p>
            <a:pPr marL="896938" indent="-449263">
              <a:lnSpc>
                <a:spcPct val="110000"/>
              </a:lnSpc>
              <a:spcBef>
                <a:spcPts val="1200"/>
              </a:spcBef>
              <a:buNone/>
            </a:pPr>
            <a:r>
              <a:rPr lang="en-US" sz="2800" b="1" dirty="0">
                <a:solidFill>
                  <a:schemeClr val="bg1"/>
                </a:solidFill>
              </a:rPr>
              <a:t>4.  </a:t>
            </a:r>
            <a:r>
              <a:rPr lang="en-US" sz="2800" b="1" u="sng" dirty="0">
                <a:solidFill>
                  <a:schemeClr val="accent6">
                    <a:lumMod val="75000"/>
                  </a:schemeClr>
                </a:solidFill>
              </a:rPr>
              <a:t>Lack of Facts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b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2800" b="1" dirty="0">
                <a:solidFill>
                  <a:schemeClr val="bg1"/>
                </a:solidFill>
              </a:rPr>
              <a:t>– Have I gathered enough to make decisions?</a:t>
            </a:r>
            <a:endParaRPr lang="en-SG" sz="2800" b="1" dirty="0">
              <a:solidFill>
                <a:schemeClr val="bg1"/>
              </a:solidFill>
            </a:endParaRPr>
          </a:p>
          <a:p>
            <a:pPr marL="896938" indent="-449263">
              <a:lnSpc>
                <a:spcPct val="110000"/>
              </a:lnSpc>
              <a:spcBef>
                <a:spcPts val="1200"/>
              </a:spcBef>
              <a:buNone/>
            </a:pPr>
            <a:r>
              <a:rPr lang="en-US" sz="2800" b="1" dirty="0">
                <a:solidFill>
                  <a:schemeClr val="bg1"/>
                </a:solidFill>
              </a:rPr>
              <a:t>5.  </a:t>
            </a:r>
            <a:r>
              <a:rPr lang="en-US" sz="2800" b="1" u="sng" dirty="0">
                <a:solidFill>
                  <a:schemeClr val="accent6">
                    <a:lumMod val="75000"/>
                  </a:schemeClr>
                </a:solidFill>
              </a:rPr>
              <a:t>Lack of Prayer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b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2800" b="1" dirty="0">
                <a:solidFill>
                  <a:schemeClr val="bg1"/>
                </a:solidFill>
              </a:rPr>
              <a:t>– Is it my idea or God?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283915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V.   </a:t>
            </a:r>
            <a:r>
              <a:rPr lang="en-US" b="1" i="1" u="sng" dirty="0">
                <a:solidFill>
                  <a:schemeClr val="accent6">
                    <a:lumMod val="75000"/>
                  </a:schemeClr>
                </a:solidFill>
              </a:rPr>
              <a:t>BE GIVING … FOR HIS PROVISION</a:t>
            </a:r>
            <a:r>
              <a:rPr lang="en-US" b="1" i="1" dirty="0">
                <a:solidFill>
                  <a:schemeClr val="accent6">
                    <a:lumMod val="75000"/>
                  </a:schemeClr>
                </a:solidFill>
              </a:rPr>
              <a:t>!</a:t>
            </a:r>
            <a:br>
              <a:rPr lang="en-SG" b="1" dirty="0"/>
            </a:b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1259632"/>
            <a:ext cx="7488832" cy="3825552"/>
          </a:xfrm>
        </p:spPr>
        <p:txBody>
          <a:bodyPr>
            <a:no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en-US" sz="2800" b="1" i="1" dirty="0">
                <a:solidFill>
                  <a:srgbClr val="00B0F0"/>
                </a:solidFill>
              </a:rPr>
              <a:t>“…ye did communicate with my affliction … But my God shall supply all your need according to His riches in glory by Christ Jesus” (Phil. 4:14,13). </a:t>
            </a:r>
            <a:endParaRPr lang="en-SG" sz="2800" b="1" dirty="0">
              <a:solidFill>
                <a:srgbClr val="00B0F0"/>
              </a:solidFill>
            </a:endParaRPr>
          </a:p>
          <a:p>
            <a:pPr>
              <a:spcBef>
                <a:spcPts val="1800"/>
              </a:spcBef>
              <a:buNone/>
            </a:pP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A.  </a:t>
            </a:r>
            <a:r>
              <a:rPr lang="en-US" sz="2800" b="1" i="1" u="sng" dirty="0">
                <a:solidFill>
                  <a:schemeClr val="accent6">
                    <a:lumMod val="75000"/>
                  </a:schemeClr>
                </a:solidFill>
              </a:rPr>
              <a:t>I give up my rights!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b="1" dirty="0">
                <a:solidFill>
                  <a:schemeClr val="bg1"/>
                </a:solidFill>
              </a:rPr>
              <a:t>“Who, </a:t>
            </a:r>
            <a:r>
              <a:rPr lang="en-US" sz="2800" b="1" i="1" u="sng" dirty="0">
                <a:solidFill>
                  <a:schemeClr val="bg1"/>
                </a:solidFill>
              </a:rPr>
              <a:t>being in the form of God</a:t>
            </a:r>
            <a:r>
              <a:rPr lang="en-US" sz="2800" b="1" dirty="0">
                <a:solidFill>
                  <a:schemeClr val="bg1"/>
                </a:solidFill>
              </a:rPr>
              <a:t>, thought it not robbery to be </a:t>
            </a:r>
            <a:r>
              <a:rPr lang="en-US" sz="2800" b="1" i="1" u="sng" dirty="0">
                <a:solidFill>
                  <a:schemeClr val="bg1"/>
                </a:solidFill>
              </a:rPr>
              <a:t>equal with God</a:t>
            </a:r>
            <a:r>
              <a:rPr lang="en-US" sz="2800" b="1" dirty="0">
                <a:solidFill>
                  <a:schemeClr val="bg1"/>
                </a:solidFill>
              </a:rPr>
              <a:t>: But </a:t>
            </a:r>
            <a:r>
              <a:rPr lang="en-US" sz="2800" b="1" i="1" u="sng" dirty="0">
                <a:solidFill>
                  <a:schemeClr val="bg1"/>
                </a:solidFill>
              </a:rPr>
              <a:t>made Himself of no reputation</a:t>
            </a:r>
            <a:r>
              <a:rPr lang="en-US" sz="2800" b="1" dirty="0">
                <a:solidFill>
                  <a:schemeClr val="bg1"/>
                </a:solidFill>
              </a:rPr>
              <a:t>, and took upon Him </a:t>
            </a:r>
            <a:r>
              <a:rPr lang="en-US" sz="2800" b="1" i="1" u="sng" dirty="0">
                <a:solidFill>
                  <a:schemeClr val="bg1"/>
                </a:solidFill>
              </a:rPr>
              <a:t>the form of a servant</a:t>
            </a:r>
            <a:r>
              <a:rPr lang="en-US" sz="2800" b="1" dirty="0">
                <a:solidFill>
                  <a:schemeClr val="bg1"/>
                </a:solidFill>
              </a:rPr>
              <a:t>, and was made in the likeness of men” (Phil. 2:6,7). </a:t>
            </a:r>
            <a:endParaRPr lang="en-SG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188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V.   </a:t>
            </a:r>
            <a:r>
              <a:rPr lang="en-US" b="1" i="1" u="sng" dirty="0">
                <a:solidFill>
                  <a:schemeClr val="accent6">
                    <a:lumMod val="75000"/>
                  </a:schemeClr>
                </a:solidFill>
              </a:rPr>
              <a:t>BE GIVING … FOR HIS PROVISION</a:t>
            </a:r>
            <a:r>
              <a:rPr lang="en-US" b="1" i="1" dirty="0">
                <a:solidFill>
                  <a:schemeClr val="accent6">
                    <a:lumMod val="75000"/>
                  </a:schemeClr>
                </a:solidFill>
              </a:rPr>
              <a:t>!</a:t>
            </a:r>
            <a:br>
              <a:rPr lang="en-SG" b="1" dirty="0"/>
            </a:b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348" y="1196752"/>
            <a:ext cx="7499176" cy="401249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i="1" dirty="0">
                <a:solidFill>
                  <a:srgbClr val="00B0F0"/>
                </a:solidFill>
              </a:rPr>
              <a:t>“…ye did communicate with my affliction … But my God shall supply all your need according to His riches in glory by Christ Jesus” (Phil. 4:14,13). </a:t>
            </a:r>
            <a:endParaRPr lang="en-SG" sz="2800" b="1" dirty="0">
              <a:solidFill>
                <a:srgbClr val="00B0F0"/>
              </a:solidFill>
            </a:endParaRPr>
          </a:p>
          <a:p>
            <a:pPr marL="536575" indent="-536575">
              <a:spcBef>
                <a:spcPts val="1800"/>
              </a:spcBef>
              <a:buNone/>
            </a:pP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B.	</a:t>
            </a:r>
            <a:r>
              <a:rPr lang="en-US" sz="2800" b="1" i="1" u="sng" dirty="0">
                <a:solidFill>
                  <a:schemeClr val="accent6">
                    <a:lumMod val="75000"/>
                  </a:schemeClr>
                </a:solidFill>
              </a:rPr>
              <a:t>God has all the rights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 (2 Cor. 5:15) </a:t>
            </a:r>
            <a:r>
              <a:rPr lang="en-US" sz="2800" b="1" dirty="0"/>
              <a:t>!</a:t>
            </a:r>
            <a:endParaRPr lang="en-SG" sz="2800" b="1" dirty="0"/>
          </a:p>
          <a:p>
            <a:pPr marL="625475" indent="-88900">
              <a:buNone/>
              <a:tabLst>
                <a:tab pos="984250" algn="l"/>
              </a:tabLst>
            </a:pPr>
            <a:r>
              <a:rPr lang="en-US" sz="2800" b="1" dirty="0">
                <a:solidFill>
                  <a:schemeClr val="bg1"/>
                </a:solidFill>
              </a:rPr>
              <a:t>1.  HE has the right to command my obedience.</a:t>
            </a:r>
            <a:endParaRPr lang="en-SG" sz="2800" b="1" dirty="0">
              <a:solidFill>
                <a:schemeClr val="bg1"/>
              </a:solidFill>
            </a:endParaRPr>
          </a:p>
          <a:p>
            <a:pPr marL="625475" indent="-88900">
              <a:buNone/>
              <a:tabLst>
                <a:tab pos="984250" algn="l"/>
              </a:tabLst>
            </a:pPr>
            <a:r>
              <a:rPr lang="en-US" sz="2800" b="1" dirty="0">
                <a:solidFill>
                  <a:schemeClr val="bg1"/>
                </a:solidFill>
              </a:rPr>
              <a:t>2.  HE is right in all He says or does!</a:t>
            </a:r>
            <a:endParaRPr lang="en-SG" sz="2800" b="1" dirty="0">
              <a:solidFill>
                <a:schemeClr val="bg1"/>
              </a:solidFill>
            </a:endParaRPr>
          </a:p>
          <a:p>
            <a:pPr marL="625475" indent="-88900">
              <a:buNone/>
              <a:tabLst>
                <a:tab pos="984250" algn="l"/>
              </a:tabLst>
            </a:pPr>
            <a:r>
              <a:rPr lang="en-US" sz="2800" b="1" dirty="0">
                <a:solidFill>
                  <a:schemeClr val="bg1"/>
                </a:solidFill>
              </a:rPr>
              <a:t>3.  When He calls, I have to obey promptly, 	exactly, practically &amp; sacrificially!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42811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357166"/>
            <a:ext cx="8606190" cy="576899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C.  </a:t>
            </a:r>
            <a:r>
              <a:rPr lang="en-US" b="1" i="1" u="sng" dirty="0">
                <a:solidFill>
                  <a:schemeClr val="accent6">
                    <a:lumMod val="75000"/>
                  </a:schemeClr>
                </a:solidFill>
              </a:rPr>
              <a:t>Church and Missions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(Acts. 1:8)</a:t>
            </a:r>
            <a:endParaRPr lang="en-SG" sz="28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984250" indent="-450850">
              <a:spcBef>
                <a:spcPts val="1800"/>
              </a:spcBef>
              <a:buNone/>
            </a:pPr>
            <a:r>
              <a:rPr lang="en-US" sz="3000" b="1" dirty="0">
                <a:solidFill>
                  <a:schemeClr val="bg1"/>
                </a:solidFill>
              </a:rPr>
              <a:t>1)  </a:t>
            </a:r>
            <a:r>
              <a:rPr lang="en-SG" sz="3000" dirty="0">
                <a:solidFill>
                  <a:schemeClr val="bg1"/>
                </a:solidFill>
              </a:rPr>
              <a:t>(Acts 1:8)  But you shall receive power, after that the </a:t>
            </a:r>
            <a:r>
              <a:rPr lang="en-SG" sz="3000" b="1" i="1" u="sng" dirty="0">
                <a:solidFill>
                  <a:schemeClr val="accent6">
                    <a:lumMod val="75000"/>
                  </a:schemeClr>
                </a:solidFill>
              </a:rPr>
              <a:t>Holy Ghost is come upon you</a:t>
            </a:r>
            <a:r>
              <a:rPr lang="en-SG" sz="3000" dirty="0">
                <a:solidFill>
                  <a:schemeClr val="bg1"/>
                </a:solidFill>
              </a:rPr>
              <a:t>: and you shall be </a:t>
            </a:r>
            <a:r>
              <a:rPr lang="en-SG" sz="3000" b="1" u="sng" dirty="0">
                <a:solidFill>
                  <a:schemeClr val="accent6">
                    <a:lumMod val="75000"/>
                  </a:schemeClr>
                </a:solidFill>
              </a:rPr>
              <a:t>witnesses unto Me </a:t>
            </a:r>
            <a:r>
              <a:rPr lang="en-SG" sz="3000" b="1" i="1" u="sng" dirty="0">
                <a:solidFill>
                  <a:schemeClr val="accent6">
                    <a:lumMod val="75000"/>
                  </a:schemeClr>
                </a:solidFill>
              </a:rPr>
              <a:t>both</a:t>
            </a:r>
            <a:r>
              <a:rPr lang="en-SG" sz="30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SG" sz="3000" dirty="0">
                <a:solidFill>
                  <a:schemeClr val="bg1"/>
                </a:solidFill>
              </a:rPr>
              <a:t>in Jerusalem, and in all Judaea, and in Samaria, and unto the uttermost part of the earth.</a:t>
            </a:r>
          </a:p>
          <a:p>
            <a:pPr marL="1341438" indent="-357188">
              <a:tabLst>
                <a:tab pos="2689225" algn="l"/>
              </a:tabLst>
            </a:pPr>
            <a:r>
              <a:rPr lang="en-US" sz="3000" b="1" u="sng" dirty="0">
                <a:solidFill>
                  <a:schemeClr val="accent6">
                    <a:lumMod val="75000"/>
                  </a:schemeClr>
                </a:solidFill>
              </a:rPr>
              <a:t>POWER</a:t>
            </a:r>
            <a:r>
              <a:rPr lang="en-US" sz="3000" dirty="0">
                <a:solidFill>
                  <a:schemeClr val="accent6">
                    <a:lumMod val="75000"/>
                  </a:schemeClr>
                </a:solidFill>
              </a:rPr>
              <a:t> 	</a:t>
            </a:r>
            <a:r>
              <a:rPr lang="en-US" sz="3000" dirty="0">
                <a:solidFill>
                  <a:schemeClr val="bg1"/>
                </a:solidFill>
              </a:rPr>
              <a:t>– the Holy Spirit</a:t>
            </a:r>
          </a:p>
          <a:p>
            <a:pPr marL="1341438" indent="-357188"/>
            <a:r>
              <a:rPr lang="en-US" sz="3000" b="1" u="sng" dirty="0">
                <a:solidFill>
                  <a:schemeClr val="accent6">
                    <a:lumMod val="75000"/>
                  </a:schemeClr>
                </a:solidFill>
              </a:rPr>
              <a:t>PERSON</a:t>
            </a:r>
            <a:r>
              <a:rPr lang="en-US" sz="3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>
                <a:solidFill>
                  <a:schemeClr val="bg1"/>
                </a:solidFill>
              </a:rPr>
              <a:t>– Jesus Christ</a:t>
            </a:r>
          </a:p>
          <a:p>
            <a:pPr marL="1341438" indent="-357188"/>
            <a:r>
              <a:rPr lang="en-US" sz="3000" b="1" u="sng" dirty="0">
                <a:solidFill>
                  <a:schemeClr val="accent6">
                    <a:lumMod val="75000"/>
                  </a:schemeClr>
                </a:solidFill>
              </a:rPr>
              <a:t>PLACE</a:t>
            </a:r>
            <a:r>
              <a:rPr lang="en-US" sz="3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	</a:t>
            </a:r>
            <a:r>
              <a:rPr lang="en-US" sz="3000" dirty="0">
                <a:solidFill>
                  <a:schemeClr val="bg1"/>
                </a:solidFill>
              </a:rPr>
              <a:t>– Locally and globally</a:t>
            </a:r>
            <a:endParaRPr lang="en-SG" sz="3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332656"/>
            <a:ext cx="8424936" cy="429597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C.  </a:t>
            </a:r>
            <a:r>
              <a:rPr lang="en-US" b="1" i="1" u="sng" dirty="0">
                <a:solidFill>
                  <a:schemeClr val="accent6">
                    <a:lumMod val="75000"/>
                  </a:schemeClr>
                </a:solidFill>
              </a:rPr>
              <a:t>Church and Missions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(Acts. 1:8)</a:t>
            </a:r>
            <a:endParaRPr lang="en-SG" sz="28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987425" indent="-454025">
              <a:spcBef>
                <a:spcPts val="1800"/>
              </a:spcBef>
              <a:buNone/>
            </a:pPr>
            <a:r>
              <a:rPr lang="en-US" sz="3000" b="1" dirty="0">
                <a:solidFill>
                  <a:schemeClr val="bg1"/>
                </a:solidFill>
              </a:rPr>
              <a:t>2) 	</a:t>
            </a:r>
            <a:r>
              <a:rPr lang="en-SG" sz="3000" b="1" dirty="0">
                <a:solidFill>
                  <a:schemeClr val="bg1"/>
                </a:solidFill>
              </a:rPr>
              <a:t>Gain God’s perspective in life.</a:t>
            </a:r>
          </a:p>
          <a:p>
            <a:pPr marL="987425" indent="-454025">
              <a:spcBef>
                <a:spcPts val="1800"/>
              </a:spcBef>
              <a:buNone/>
              <a:tabLst>
                <a:tab pos="987425" algn="l"/>
              </a:tabLst>
            </a:pPr>
            <a:r>
              <a:rPr lang="en-SG" sz="3000" b="1" dirty="0">
                <a:solidFill>
                  <a:srgbClr val="00B0F0"/>
                </a:solidFill>
              </a:rPr>
              <a:t>	Master</a:t>
            </a:r>
            <a:r>
              <a:rPr lang="en-SG" sz="3000" b="1" dirty="0">
                <a:solidFill>
                  <a:schemeClr val="bg1"/>
                </a:solidFill>
              </a:rPr>
              <a:t>:</a:t>
            </a:r>
            <a:r>
              <a:rPr lang="en-SG" sz="3000" b="1" dirty="0">
                <a:solidFill>
                  <a:srgbClr val="00B0F0"/>
                </a:solidFill>
              </a:rPr>
              <a:t>  </a:t>
            </a:r>
            <a:r>
              <a:rPr lang="en-SG" sz="3000" b="1" dirty="0">
                <a:solidFill>
                  <a:schemeClr val="bg1"/>
                </a:solidFill>
              </a:rPr>
              <a:t>Who am I living for?</a:t>
            </a:r>
          </a:p>
          <a:p>
            <a:pPr marL="987425" indent="-454025">
              <a:buNone/>
              <a:tabLst>
                <a:tab pos="987425" algn="l"/>
              </a:tabLst>
            </a:pPr>
            <a:r>
              <a:rPr lang="en-SG" sz="3000" b="1" dirty="0">
                <a:solidFill>
                  <a:srgbClr val="00B0F0"/>
                </a:solidFill>
              </a:rPr>
              <a:t>	Mission</a:t>
            </a:r>
            <a:r>
              <a:rPr lang="en-SG" sz="3000" b="1" dirty="0">
                <a:solidFill>
                  <a:schemeClr val="bg1"/>
                </a:solidFill>
              </a:rPr>
              <a:t>: What does God want me to do?</a:t>
            </a:r>
          </a:p>
          <a:p>
            <a:pPr marL="987425" indent="-454025">
              <a:buNone/>
              <a:tabLst>
                <a:tab pos="987425" algn="l"/>
              </a:tabLst>
            </a:pPr>
            <a:r>
              <a:rPr lang="en-SG" sz="3000" b="1" dirty="0">
                <a:solidFill>
                  <a:srgbClr val="00B0F0"/>
                </a:solidFill>
              </a:rPr>
              <a:t>	Method</a:t>
            </a:r>
            <a:r>
              <a:rPr lang="en-SG" sz="3000" b="1" dirty="0">
                <a:solidFill>
                  <a:schemeClr val="bg1"/>
                </a:solidFill>
              </a:rPr>
              <a:t>: How will I fulfil His purpose?</a:t>
            </a:r>
          </a:p>
          <a:p>
            <a:pPr marL="987425" indent="-454025">
              <a:buNone/>
              <a:tabLst>
                <a:tab pos="987425" algn="l"/>
              </a:tabLst>
            </a:pPr>
            <a:r>
              <a:rPr lang="en-SG" sz="3000" b="1" dirty="0">
                <a:solidFill>
                  <a:srgbClr val="00B0F0"/>
                </a:solidFill>
              </a:rPr>
              <a:t>	Maintenance</a:t>
            </a:r>
            <a:r>
              <a:rPr lang="en-SG" sz="3000" b="1" dirty="0">
                <a:solidFill>
                  <a:schemeClr val="bg1"/>
                </a:solidFill>
              </a:rPr>
              <a:t>: Are my methods still effective?</a:t>
            </a:r>
          </a:p>
        </p:txBody>
      </p:sp>
    </p:spTree>
    <p:extLst>
      <p:ext uri="{BB962C8B-B14F-4D97-AF65-F5344CB8AC3E}">
        <p14:creationId xmlns:p14="http://schemas.microsoft.com/office/powerpoint/2010/main" val="400566151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29600" cy="792088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V.   </a:t>
            </a:r>
            <a:r>
              <a:rPr lang="en-US" b="1" i="1" u="sng" dirty="0">
                <a:solidFill>
                  <a:schemeClr val="accent6">
                    <a:lumMod val="75000"/>
                  </a:schemeClr>
                </a:solidFill>
              </a:rPr>
              <a:t>BE GIVING … FOR HIS PROVISION!</a:t>
            </a: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1340768"/>
            <a:ext cx="7488832" cy="4032448"/>
          </a:xfrm>
        </p:spPr>
        <p:txBody>
          <a:bodyPr>
            <a:normAutofit/>
          </a:bodyPr>
          <a:lstStyle/>
          <a:p>
            <a:pPr marL="447675" indent="-447675">
              <a:buNone/>
            </a:pPr>
            <a:r>
              <a:rPr lang="en-SG" b="1" dirty="0">
                <a:solidFill>
                  <a:schemeClr val="bg1"/>
                </a:solidFill>
              </a:rPr>
              <a:t>3) </a:t>
            </a:r>
            <a:r>
              <a:rPr lang="en-SG" sz="2800" dirty="0">
                <a:solidFill>
                  <a:schemeClr val="bg1"/>
                </a:solidFill>
              </a:rPr>
              <a:t>(Luke 8:2)  And </a:t>
            </a:r>
            <a:r>
              <a:rPr lang="en-SG" sz="2800" b="1" i="1" u="sng" dirty="0">
                <a:solidFill>
                  <a:schemeClr val="accent6">
                    <a:lumMod val="75000"/>
                  </a:schemeClr>
                </a:solidFill>
              </a:rPr>
              <a:t>certain women</a:t>
            </a:r>
            <a:r>
              <a:rPr lang="en-SG" sz="2800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SG" sz="2800" dirty="0">
                <a:solidFill>
                  <a:schemeClr val="bg1"/>
                </a:solidFill>
              </a:rPr>
              <a:t>which had been healed of evil spirits and infirmities, Mary called Magdalene, out of whom went seven devils,</a:t>
            </a:r>
          </a:p>
          <a:p>
            <a:pPr marL="444500" indent="0">
              <a:spcBef>
                <a:spcPts val="1800"/>
              </a:spcBef>
              <a:buNone/>
            </a:pPr>
            <a:r>
              <a:rPr lang="en-SG" sz="2800" dirty="0">
                <a:solidFill>
                  <a:schemeClr val="bg1"/>
                </a:solidFill>
              </a:rPr>
              <a:t>(Luke 8:3)  And Joanna the wife of </a:t>
            </a:r>
            <a:r>
              <a:rPr lang="en-SG" sz="2800" dirty="0" err="1">
                <a:solidFill>
                  <a:schemeClr val="bg1"/>
                </a:solidFill>
              </a:rPr>
              <a:t>Chuza</a:t>
            </a:r>
            <a:r>
              <a:rPr lang="en-SG" sz="2800" dirty="0">
                <a:solidFill>
                  <a:schemeClr val="bg1"/>
                </a:solidFill>
              </a:rPr>
              <a:t> Herod's steward, and Susanna, and </a:t>
            </a:r>
            <a:r>
              <a:rPr lang="en-SG" sz="2800" b="1" i="1" u="sng" dirty="0">
                <a:solidFill>
                  <a:schemeClr val="accent6">
                    <a:lumMod val="75000"/>
                  </a:schemeClr>
                </a:solidFill>
              </a:rPr>
              <a:t>many others, which ministered unto Him of their substance</a:t>
            </a:r>
            <a:r>
              <a:rPr lang="en-SG" sz="2800" dirty="0">
                <a:solidFill>
                  <a:schemeClr val="accent6">
                    <a:lumMod val="75000"/>
                  </a:schemeClr>
                </a:solidFill>
              </a:rPr>
              <a:t>.</a:t>
            </a:r>
            <a:endParaRPr lang="en-SG" sz="2800" b="1" dirty="0"/>
          </a:p>
        </p:txBody>
      </p:sp>
    </p:spTree>
    <p:extLst>
      <p:ext uri="{BB962C8B-B14F-4D97-AF65-F5344CB8AC3E}">
        <p14:creationId xmlns:p14="http://schemas.microsoft.com/office/powerpoint/2010/main" val="199917929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06090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V.  </a:t>
            </a:r>
            <a:r>
              <a:rPr lang="en-US" b="1" i="1" u="sng" dirty="0">
                <a:solidFill>
                  <a:schemeClr val="accent6">
                    <a:lumMod val="75000"/>
                  </a:schemeClr>
                </a:solidFill>
              </a:rPr>
              <a:t>BE GIVING … FOR HIS PROVISION!</a:t>
            </a: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196752"/>
            <a:ext cx="7344816" cy="473257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b="1" i="1" dirty="0">
                <a:solidFill>
                  <a:srgbClr val="00B0F0"/>
                </a:solidFill>
              </a:rPr>
              <a:t>“…ye did communicate with my affliction … But my God shall supply all your need according to His riches in glory by Christ Jesus” </a:t>
            </a:r>
            <a:br>
              <a:rPr lang="en-US" sz="2800" b="1" i="1" dirty="0">
                <a:solidFill>
                  <a:srgbClr val="00B0F0"/>
                </a:solidFill>
              </a:rPr>
            </a:br>
            <a:r>
              <a:rPr lang="en-US" sz="2800" b="1" i="1" dirty="0">
                <a:solidFill>
                  <a:srgbClr val="00B0F0"/>
                </a:solidFill>
              </a:rPr>
              <a:t>(Phil. 4:14,13). </a:t>
            </a:r>
            <a:endParaRPr lang="en-SG" sz="2800" b="1" dirty="0">
              <a:solidFill>
                <a:srgbClr val="00B0F0"/>
              </a:solidFill>
            </a:endParaRPr>
          </a:p>
          <a:p>
            <a:pPr>
              <a:buNone/>
            </a:pPr>
            <a:r>
              <a:rPr lang="en-US" sz="2800" b="1" dirty="0"/>
              <a:t> </a:t>
            </a:r>
          </a:p>
          <a:p>
            <a:pPr marL="447675" indent="-447675">
              <a:buNone/>
            </a:pPr>
            <a:r>
              <a:rPr lang="en-SG" sz="2800" b="1" dirty="0">
                <a:solidFill>
                  <a:schemeClr val="bg1"/>
                </a:solidFill>
              </a:rPr>
              <a:t>4) </a:t>
            </a:r>
            <a:r>
              <a:rPr lang="en-SG" sz="2800" dirty="0">
                <a:solidFill>
                  <a:schemeClr val="bg1"/>
                </a:solidFill>
              </a:rPr>
              <a:t>(Philippians 2:25)  Yet I supposed it necessary to send to you Epaphroditus, my brother, and companion in labour, and fellow-soldier, but your messenger, and he that ministered to my wants.</a:t>
            </a:r>
            <a:endParaRPr lang="en-SG" sz="2800" b="1" dirty="0"/>
          </a:p>
        </p:txBody>
      </p:sp>
    </p:spTree>
    <p:extLst>
      <p:ext uri="{BB962C8B-B14F-4D97-AF65-F5344CB8AC3E}">
        <p14:creationId xmlns:p14="http://schemas.microsoft.com/office/powerpoint/2010/main" val="247454067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13154"/>
            <a:ext cx="8136904" cy="1143000"/>
          </a:xfrm>
        </p:spPr>
        <p:txBody>
          <a:bodyPr>
            <a:normAutofit fontScale="90000"/>
          </a:bodyPr>
          <a:lstStyle/>
          <a:p>
            <a:pPr marL="625475" indent="-625475" algn="l"/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V. 	</a:t>
            </a:r>
            <a:r>
              <a:rPr lang="en-US" b="1" i="1" u="sng" dirty="0">
                <a:solidFill>
                  <a:schemeClr val="accent6">
                    <a:lumMod val="75000"/>
                  </a:schemeClr>
                </a:solidFill>
              </a:rPr>
              <a:t>BE GIVING … FOR HIS PROVISION!</a:t>
            </a:r>
            <a:br>
              <a:rPr lang="en-SG" b="1" dirty="0"/>
            </a:b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599" y="1196752"/>
            <a:ext cx="7704857" cy="4896544"/>
          </a:xfrm>
        </p:spPr>
        <p:txBody>
          <a:bodyPr>
            <a:normAutofit lnSpcReduction="10000"/>
          </a:bodyPr>
          <a:lstStyle/>
          <a:p>
            <a:pPr marL="444500" indent="-444500">
              <a:buNone/>
            </a:pPr>
            <a:r>
              <a:rPr lang="en-SG" sz="2800" b="1" dirty="0">
                <a:solidFill>
                  <a:schemeClr val="bg1"/>
                </a:solidFill>
              </a:rPr>
              <a:t>5)  </a:t>
            </a:r>
            <a:r>
              <a:rPr lang="en-SG" sz="2800" dirty="0">
                <a:solidFill>
                  <a:schemeClr val="bg1"/>
                </a:solidFill>
              </a:rPr>
              <a:t>(2 Corinthians 9:6)  But this </a:t>
            </a:r>
            <a:r>
              <a:rPr lang="en-SG" sz="2800" i="1" dirty="0">
                <a:solidFill>
                  <a:schemeClr val="bg1"/>
                </a:solidFill>
              </a:rPr>
              <a:t>I say,</a:t>
            </a:r>
            <a:r>
              <a:rPr lang="en-SG" sz="2800" dirty="0">
                <a:solidFill>
                  <a:schemeClr val="bg1"/>
                </a:solidFill>
              </a:rPr>
              <a:t> He which sows sparingly shall reap also sparingly; and he which sows bountifully shall reap also bountifully.</a:t>
            </a:r>
          </a:p>
          <a:p>
            <a:pPr marL="447675" indent="0">
              <a:spcBef>
                <a:spcPts val="1800"/>
              </a:spcBef>
              <a:buNone/>
            </a:pPr>
            <a:r>
              <a:rPr lang="en-SG" sz="2800" dirty="0">
                <a:solidFill>
                  <a:schemeClr val="bg1"/>
                </a:solidFill>
              </a:rPr>
              <a:t>(2 Corinthians 9:7)  </a:t>
            </a:r>
            <a:r>
              <a:rPr lang="en-SG" sz="2800" b="1" i="1" u="sng" dirty="0">
                <a:solidFill>
                  <a:schemeClr val="accent6">
                    <a:lumMod val="75000"/>
                  </a:schemeClr>
                </a:solidFill>
              </a:rPr>
              <a:t>Every man according as he purposes in his heart, so let him give; not grudgingly, or of necessity: for God loves a cheerful giver</a:t>
            </a:r>
            <a:r>
              <a:rPr lang="en-SG" sz="2800" dirty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  <a:p>
            <a:pPr marL="447675" indent="0">
              <a:spcBef>
                <a:spcPts val="1800"/>
              </a:spcBef>
              <a:buNone/>
            </a:pPr>
            <a:r>
              <a:rPr lang="en-SG" sz="2800" dirty="0">
                <a:solidFill>
                  <a:schemeClr val="bg1"/>
                </a:solidFill>
              </a:rPr>
              <a:t>(2 Corinthians 9:8)  </a:t>
            </a:r>
            <a:r>
              <a:rPr lang="en-SG" sz="2800" b="1" i="1" u="sng" dirty="0">
                <a:solidFill>
                  <a:schemeClr val="accent6">
                    <a:lumMod val="75000"/>
                  </a:schemeClr>
                </a:solidFill>
              </a:rPr>
              <a:t>And God is able to make all grace abound toward you</a:t>
            </a:r>
            <a:r>
              <a:rPr lang="en-SG" sz="2800" dirty="0">
                <a:solidFill>
                  <a:schemeClr val="accent6">
                    <a:lumMod val="75000"/>
                  </a:schemeClr>
                </a:solidFill>
              </a:rPr>
              <a:t>; </a:t>
            </a:r>
            <a:r>
              <a:rPr lang="en-SG" sz="2800" dirty="0">
                <a:solidFill>
                  <a:schemeClr val="bg1"/>
                </a:solidFill>
              </a:rPr>
              <a:t>that you, always having all sufficiency in all </a:t>
            </a:r>
            <a:r>
              <a:rPr lang="en-SG" sz="2800" i="1" dirty="0">
                <a:solidFill>
                  <a:schemeClr val="bg1"/>
                </a:solidFill>
              </a:rPr>
              <a:t>things,</a:t>
            </a:r>
            <a:r>
              <a:rPr lang="en-SG" sz="2800" dirty="0">
                <a:solidFill>
                  <a:schemeClr val="bg1"/>
                </a:solidFill>
              </a:rPr>
              <a:t> may abound to every good work:</a:t>
            </a:r>
            <a:endParaRPr lang="en-SG" b="1" dirty="0"/>
          </a:p>
        </p:txBody>
      </p:sp>
    </p:spTree>
    <p:extLst>
      <p:ext uri="{BB962C8B-B14F-4D97-AF65-F5344CB8AC3E}">
        <p14:creationId xmlns:p14="http://schemas.microsoft.com/office/powerpoint/2010/main" val="205816880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357167"/>
            <a:ext cx="8929718" cy="314384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D.  MORE BLESSED TO GIVE (Acts 10:35)</a:t>
            </a:r>
            <a:endParaRPr lang="en-US" b="1" i="1" u="sng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073150" indent="-447675">
              <a:spcBef>
                <a:spcPts val="1800"/>
              </a:spcBef>
              <a:buAutoNum type="arabicPeriod"/>
            </a:pPr>
            <a:r>
              <a:rPr lang="en-US" sz="2800" dirty="0">
                <a:solidFill>
                  <a:schemeClr val="bg1"/>
                </a:solidFill>
              </a:rPr>
              <a:t>Tithes and offerings (Mal. 3:10)</a:t>
            </a:r>
          </a:p>
          <a:p>
            <a:pPr marL="1073150" indent="-447675">
              <a:spcBef>
                <a:spcPts val="1200"/>
              </a:spcBef>
              <a:buAutoNum type="arabicPeriod"/>
            </a:pPr>
            <a:r>
              <a:rPr lang="en-US" sz="2800" dirty="0" err="1">
                <a:solidFill>
                  <a:schemeClr val="bg1"/>
                </a:solidFill>
              </a:rPr>
              <a:t>Reme</a:t>
            </a:r>
            <a:r>
              <a:rPr lang="en-SG" sz="2800" dirty="0" err="1">
                <a:solidFill>
                  <a:schemeClr val="bg1"/>
                </a:solidFill>
              </a:rPr>
              <a:t>mber</a:t>
            </a:r>
            <a:r>
              <a:rPr lang="en-SG" sz="2800" dirty="0">
                <a:solidFill>
                  <a:schemeClr val="bg1"/>
                </a:solidFill>
              </a:rPr>
              <a:t> the poor (Gal. 2:10)</a:t>
            </a:r>
          </a:p>
          <a:p>
            <a:pPr marL="1073150" indent="-447675">
              <a:spcBef>
                <a:spcPts val="1200"/>
              </a:spcBef>
              <a:buAutoNum type="arabicPeriod"/>
            </a:pPr>
            <a:r>
              <a:rPr lang="en-SG" sz="2800" dirty="0">
                <a:solidFill>
                  <a:schemeClr val="bg1"/>
                </a:solidFill>
              </a:rPr>
              <a:t>Mission offering (Phil. 4:14)</a:t>
            </a:r>
          </a:p>
          <a:p>
            <a:pPr marL="1073150" indent="-447675">
              <a:spcBef>
                <a:spcPts val="1200"/>
              </a:spcBef>
              <a:buAutoNum type="arabicPeriod"/>
            </a:pPr>
            <a:r>
              <a:rPr lang="en-SG" sz="2800" dirty="0">
                <a:solidFill>
                  <a:schemeClr val="bg1"/>
                </a:solidFill>
              </a:rPr>
              <a:t>Faith Offerings (2 Cor. 8:2-4)</a:t>
            </a:r>
          </a:p>
        </p:txBody>
      </p:sp>
    </p:spTree>
    <p:extLst>
      <p:ext uri="{BB962C8B-B14F-4D97-AF65-F5344CB8AC3E}">
        <p14:creationId xmlns:p14="http://schemas.microsoft.com/office/powerpoint/2010/main" val="2018885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VI. </a:t>
            </a:r>
            <a:r>
              <a:rPr lang="en-US" b="1" i="1" u="sng" dirty="0">
                <a:solidFill>
                  <a:schemeClr val="accent6">
                    <a:lumMod val="75000"/>
                  </a:schemeClr>
                </a:solidFill>
              </a:rPr>
              <a:t>BE GRACIOUS … TO HIS PEOPLE!</a:t>
            </a:r>
            <a:br>
              <a:rPr lang="en-SG" b="1" dirty="0"/>
            </a:b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928670"/>
            <a:ext cx="7931224" cy="54526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i="1" dirty="0">
                <a:solidFill>
                  <a:srgbClr val="00B0F0"/>
                </a:solidFill>
              </a:rPr>
              <a:t>“Salute every saint in Christ Jesus… All the saints salute you …The grace of our Lord Jesus Christ be with you all. Amen” (Phil. 4:21,23).</a:t>
            </a:r>
          </a:p>
          <a:p>
            <a:pPr marL="893763" indent="-536575">
              <a:spcBef>
                <a:spcPts val="1800"/>
              </a:spcBef>
              <a:buNone/>
            </a:pPr>
            <a:r>
              <a:rPr lang="en-US" sz="2800" b="1" dirty="0">
                <a:solidFill>
                  <a:schemeClr val="bg1"/>
                </a:solidFill>
              </a:rPr>
              <a:t>A.  The Church as </a:t>
            </a:r>
            <a:r>
              <a:rPr lang="en-US" sz="2800" b="1" i="1" u="sng" dirty="0">
                <a:solidFill>
                  <a:schemeClr val="accent6">
                    <a:lumMod val="75000"/>
                  </a:schemeClr>
                </a:solidFill>
              </a:rPr>
              <a:t>Community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b="1" dirty="0">
                <a:solidFill>
                  <a:schemeClr val="bg1"/>
                </a:solidFill>
              </a:rPr>
              <a:t>as against being a crowd – “one-another-ness”</a:t>
            </a:r>
          </a:p>
          <a:p>
            <a:pPr marL="893763" indent="0">
              <a:buNone/>
            </a:pPr>
            <a:r>
              <a:rPr lang="en-US" sz="2800" b="1" dirty="0">
                <a:solidFill>
                  <a:schemeClr val="bg1"/>
                </a:solidFill>
              </a:rPr>
              <a:t>Love, Edify, Exhort, Admonish, Comfort, Forgive, Forbear, Serve, Bear one another’s burden.</a:t>
            </a:r>
            <a:endParaRPr lang="en-SG" sz="2800" b="1" dirty="0">
              <a:solidFill>
                <a:schemeClr val="bg1"/>
              </a:solidFill>
            </a:endParaRPr>
          </a:p>
          <a:p>
            <a:pPr marL="893763" indent="-536575">
              <a:spcBef>
                <a:spcPts val="1800"/>
              </a:spcBef>
              <a:buNone/>
            </a:pPr>
            <a:r>
              <a:rPr lang="en-US" sz="2800" b="1" dirty="0">
                <a:solidFill>
                  <a:schemeClr val="bg1"/>
                </a:solidFill>
              </a:rPr>
              <a:t>B.  Submit one to another (Eph. 5:21) – “to be under in ranks” – military word of levels.</a:t>
            </a:r>
            <a:endParaRPr lang="en-SG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7941568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VI. </a:t>
            </a:r>
            <a:r>
              <a:rPr lang="en-US" b="1" i="1" u="sng" dirty="0">
                <a:solidFill>
                  <a:schemeClr val="accent6">
                    <a:lumMod val="75000"/>
                  </a:schemeClr>
                </a:solidFill>
              </a:rPr>
              <a:t>BE GRACIOUS … TO HIS PEOPLE!</a:t>
            </a:r>
            <a:br>
              <a:rPr lang="en-SG" b="1" dirty="0"/>
            </a:b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0730" y="1340768"/>
            <a:ext cx="8064896" cy="3451522"/>
          </a:xfrm>
        </p:spPr>
        <p:txBody>
          <a:bodyPr>
            <a:normAutofit/>
          </a:bodyPr>
          <a:lstStyle/>
          <a:p>
            <a:pPr marL="893763" indent="-536575">
              <a:buNone/>
            </a:pPr>
            <a:r>
              <a:rPr lang="en-US" sz="2800" b="1" dirty="0">
                <a:solidFill>
                  <a:schemeClr val="bg1"/>
                </a:solidFill>
              </a:rPr>
              <a:t>C.  In home, husband, wife, children (Eph. 5)</a:t>
            </a:r>
            <a:endParaRPr lang="en-SG" sz="2800" b="1" dirty="0">
              <a:solidFill>
                <a:schemeClr val="bg1"/>
              </a:solidFill>
            </a:endParaRPr>
          </a:p>
          <a:p>
            <a:pPr marL="893763" indent="-536575">
              <a:buNone/>
            </a:pPr>
            <a:r>
              <a:rPr lang="en-US" sz="2800" b="1" dirty="0">
                <a:solidFill>
                  <a:schemeClr val="bg1"/>
                </a:solidFill>
              </a:rPr>
              <a:t>D.  Respect for </a:t>
            </a:r>
            <a:r>
              <a:rPr lang="en-US" sz="2800" b="1" i="1" u="sng" dirty="0">
                <a:solidFill>
                  <a:schemeClr val="accent6">
                    <a:lumMod val="75000"/>
                  </a:schemeClr>
                </a:solidFill>
              </a:rPr>
              <a:t>leaders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: </a:t>
            </a:r>
            <a:r>
              <a:rPr lang="en-US" sz="2800" b="1" dirty="0"/>
              <a:t>“</a:t>
            </a:r>
            <a:r>
              <a:rPr lang="en-US" sz="2800" b="1" dirty="0">
                <a:solidFill>
                  <a:schemeClr val="bg1"/>
                </a:solidFill>
              </a:rPr>
              <a:t>Salute all them that have the rule over you”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(Heb. 13:24, 17).</a:t>
            </a:r>
            <a:endParaRPr lang="en-SG" sz="28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893763" indent="-536575">
              <a:buNone/>
            </a:pPr>
            <a:r>
              <a:rPr lang="en-US" sz="2800" b="1" dirty="0">
                <a:solidFill>
                  <a:schemeClr val="bg1"/>
                </a:solidFill>
              </a:rPr>
              <a:t>E. 	</a:t>
            </a:r>
            <a:r>
              <a:rPr lang="en-SG" sz="2800" b="1" dirty="0">
                <a:solidFill>
                  <a:schemeClr val="bg1"/>
                </a:solidFill>
              </a:rPr>
              <a:t>(1 Thessalonians 5:14)  Now we exhort you, brethren, warn them that are unruly, comfort the feebleminded, support the weak, be patient toward all men.</a:t>
            </a:r>
            <a:endParaRPr lang="en-SG" b="1" dirty="0"/>
          </a:p>
        </p:txBody>
      </p:sp>
    </p:spTree>
    <p:extLst>
      <p:ext uri="{BB962C8B-B14F-4D97-AF65-F5344CB8AC3E}">
        <p14:creationId xmlns:p14="http://schemas.microsoft.com/office/powerpoint/2010/main" val="2954210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1554" y="260648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VI.  </a:t>
            </a:r>
            <a:r>
              <a:rPr lang="en-US" b="1" i="1" u="sng" dirty="0">
                <a:solidFill>
                  <a:schemeClr val="accent6">
                    <a:lumMod val="75000"/>
                  </a:schemeClr>
                </a:solidFill>
              </a:rPr>
              <a:t>BE GRACIOUS … TO HIS PEOPLE!</a:t>
            </a:r>
            <a:br>
              <a:rPr lang="en-SG" b="1" dirty="0"/>
            </a:b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7166" y="1052736"/>
            <a:ext cx="8343306" cy="41044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i="1" dirty="0">
                <a:solidFill>
                  <a:srgbClr val="00B0F0"/>
                </a:solidFill>
              </a:rPr>
              <a:t>“</a:t>
            </a:r>
            <a:r>
              <a:rPr lang="en-US" sz="2600" b="1" i="1" dirty="0">
                <a:solidFill>
                  <a:srgbClr val="00B0F0"/>
                </a:solidFill>
              </a:rPr>
              <a:t>Salute every saint in Christ Jesus… All the saints salute you …The grace of our Lord Jesus Christ be with you all. Amen” (Phil. 4:21,23).</a:t>
            </a:r>
          </a:p>
          <a:p>
            <a:pPr marL="1077913" indent="-544513">
              <a:spcBef>
                <a:spcPts val="1800"/>
              </a:spcBef>
              <a:buNone/>
              <a:tabLst>
                <a:tab pos="442913" algn="l"/>
              </a:tabLst>
            </a:pPr>
            <a:r>
              <a:rPr lang="en-US" sz="2800" b="1" dirty="0">
                <a:solidFill>
                  <a:schemeClr val="bg1"/>
                </a:solidFill>
              </a:rPr>
              <a:t>F.  	</a:t>
            </a:r>
            <a:r>
              <a:rPr lang="en-US" sz="2800" b="1" i="1" u="sng" dirty="0">
                <a:solidFill>
                  <a:schemeClr val="accent6">
                    <a:lumMod val="75000"/>
                  </a:schemeClr>
                </a:solidFill>
              </a:rPr>
              <a:t>Esteem others better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b="1" dirty="0">
                <a:solidFill>
                  <a:schemeClr val="bg1"/>
                </a:solidFill>
              </a:rPr>
              <a:t>than ourselves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(Phil. 2:3).</a:t>
            </a:r>
            <a:endParaRPr lang="en-SG" sz="28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1077913" indent="-544513">
              <a:buNone/>
              <a:tabLst>
                <a:tab pos="442913" algn="l"/>
              </a:tabLst>
            </a:pPr>
            <a:r>
              <a:rPr lang="en-US" sz="2800" b="1" dirty="0">
                <a:solidFill>
                  <a:schemeClr val="bg1"/>
                </a:solidFill>
              </a:rPr>
              <a:t>G. 	</a:t>
            </a:r>
            <a:r>
              <a:rPr lang="en-US" sz="2800" b="1" i="1" u="sng" dirty="0">
                <a:solidFill>
                  <a:schemeClr val="accent6">
                    <a:lumMod val="75000"/>
                  </a:schemeClr>
                </a:solidFill>
              </a:rPr>
              <a:t>Look also on the things of others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 (Phil. 2:4).</a:t>
            </a:r>
            <a:endParaRPr lang="en-SG" sz="28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1077913" indent="-544513">
              <a:buNone/>
              <a:tabLst>
                <a:tab pos="442913" algn="l"/>
              </a:tabLst>
            </a:pPr>
            <a:r>
              <a:rPr lang="en-US" sz="2800" b="1" dirty="0">
                <a:solidFill>
                  <a:schemeClr val="bg1"/>
                </a:solidFill>
              </a:rPr>
              <a:t>H. 	</a:t>
            </a:r>
            <a:r>
              <a:rPr lang="en-US" sz="2800" b="1" i="1" u="sng" dirty="0">
                <a:solidFill>
                  <a:schemeClr val="accent6">
                    <a:lumMod val="75000"/>
                  </a:schemeClr>
                </a:solidFill>
              </a:rPr>
              <a:t>Live peaceably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b="1" dirty="0">
                <a:solidFill>
                  <a:schemeClr val="bg1"/>
                </a:solidFill>
              </a:rPr>
              <a:t>with all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(Rom. 12:18).</a:t>
            </a:r>
            <a:endParaRPr lang="en-SG" sz="28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1077913" indent="-544513">
              <a:buNone/>
              <a:tabLst>
                <a:tab pos="442913" algn="l"/>
              </a:tabLst>
            </a:pPr>
            <a:r>
              <a:rPr lang="en-US" sz="2800" b="1" dirty="0">
                <a:solidFill>
                  <a:schemeClr val="bg1"/>
                </a:solidFill>
              </a:rPr>
              <a:t>	</a:t>
            </a:r>
            <a:r>
              <a:rPr lang="en-SG" sz="2800" dirty="0">
                <a:solidFill>
                  <a:schemeClr val="bg1"/>
                </a:solidFill>
              </a:rPr>
              <a:t>(Romans 12:18)  If it be possible, as much as lieth in you, live peaceably with all men.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330178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90842"/>
            <a:ext cx="8013576" cy="761894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VI. </a:t>
            </a:r>
            <a:r>
              <a:rPr lang="en-US" b="1" i="1" u="sng" dirty="0">
                <a:solidFill>
                  <a:schemeClr val="accent6">
                    <a:lumMod val="75000"/>
                  </a:schemeClr>
                </a:solidFill>
              </a:rPr>
              <a:t>BE GRACIOUS … TO HIS PEOPLE!</a:t>
            </a:r>
            <a:endParaRPr lang="en-S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68760"/>
            <a:ext cx="8424936" cy="4387626"/>
          </a:xfrm>
        </p:spPr>
        <p:txBody>
          <a:bodyPr>
            <a:noAutofit/>
          </a:bodyPr>
          <a:lstStyle/>
          <a:p>
            <a:pPr marL="1258888" indent="-361950">
              <a:buNone/>
            </a:pPr>
            <a:r>
              <a:rPr lang="en-US" sz="2800" b="1" dirty="0">
                <a:solidFill>
                  <a:schemeClr val="bg1"/>
                </a:solidFill>
              </a:rPr>
              <a:t>F.  </a:t>
            </a:r>
            <a:r>
              <a:rPr lang="en-US" sz="2800" b="1" i="1" u="sng" dirty="0">
                <a:solidFill>
                  <a:schemeClr val="accent6">
                    <a:lumMod val="75000"/>
                  </a:schemeClr>
                </a:solidFill>
              </a:rPr>
              <a:t>Love our enemies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 (Matt. 5:44,45; Luke 23:34).</a:t>
            </a:r>
            <a:endParaRPr lang="en-SG" sz="28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1258888" indent="-361950">
              <a:buNone/>
            </a:pPr>
            <a:r>
              <a:rPr lang="en-SG" sz="2800" dirty="0">
                <a:solidFill>
                  <a:schemeClr val="bg1"/>
                </a:solidFill>
              </a:rPr>
              <a:t>	(Matthew 5:44)  But I say unto you, </a:t>
            </a:r>
            <a:r>
              <a:rPr lang="en-SG" sz="2800" b="1" u="sng" dirty="0">
                <a:solidFill>
                  <a:schemeClr val="accent6">
                    <a:lumMod val="75000"/>
                  </a:schemeClr>
                </a:solidFill>
              </a:rPr>
              <a:t>Love your enemies</a:t>
            </a:r>
            <a:r>
              <a:rPr lang="en-SG" sz="2800" b="1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SG" sz="2800" dirty="0">
                <a:solidFill>
                  <a:schemeClr val="bg1"/>
                </a:solidFill>
              </a:rPr>
              <a:t>bless them that curse you, do good to them that hate you, and pray for them which despitefully use you, and persecute you;</a:t>
            </a:r>
          </a:p>
          <a:p>
            <a:pPr marL="1258888" indent="-361950">
              <a:spcBef>
                <a:spcPts val="1800"/>
              </a:spcBef>
              <a:buNone/>
            </a:pPr>
            <a:r>
              <a:rPr lang="en-SG" sz="2800" dirty="0">
                <a:solidFill>
                  <a:schemeClr val="bg1"/>
                </a:solidFill>
              </a:rPr>
              <a:t>	(Matthew 5:45)  That you may be the </a:t>
            </a:r>
            <a:r>
              <a:rPr lang="en-SG" sz="2800" b="1" u="sng" dirty="0">
                <a:solidFill>
                  <a:schemeClr val="accent6">
                    <a:lumMod val="75000"/>
                  </a:schemeClr>
                </a:solidFill>
              </a:rPr>
              <a:t>children of your</a:t>
            </a:r>
            <a:r>
              <a:rPr lang="en-SG" sz="2800" b="1" u="sng" dirty="0">
                <a:solidFill>
                  <a:srgbClr val="FFFF00"/>
                </a:solidFill>
              </a:rPr>
              <a:t> </a:t>
            </a:r>
            <a:r>
              <a:rPr lang="en-SG" sz="2800" b="1" u="sng" dirty="0">
                <a:solidFill>
                  <a:schemeClr val="accent6">
                    <a:lumMod val="75000"/>
                  </a:schemeClr>
                </a:solidFill>
              </a:rPr>
              <a:t>Father</a:t>
            </a:r>
            <a:r>
              <a:rPr lang="en-SG" sz="28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SG" sz="2800" dirty="0">
                <a:solidFill>
                  <a:schemeClr val="bg1"/>
                </a:solidFill>
              </a:rPr>
              <a:t>who is in Heaven: for He makes His sun to rise on the evil and on the good, and sends rain on the just and on the unjust.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597751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u="sng" dirty="0">
                <a:solidFill>
                  <a:schemeClr val="accent6">
                    <a:lumMod val="75000"/>
                  </a:schemeClr>
                </a:solidFill>
              </a:rPr>
              <a:t>CHALLENGES</a:t>
            </a:r>
            <a:endParaRPr lang="en-SG" b="1" i="1" u="sng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I AM ONLY ONE;</a:t>
            </a:r>
          </a:p>
          <a:p>
            <a:pPr marL="0" indent="0" algn="ctr">
              <a:buNone/>
            </a:pPr>
            <a:r>
              <a:rPr lang="en-SG" b="1" dirty="0">
                <a:solidFill>
                  <a:schemeClr val="bg1"/>
                </a:solidFill>
              </a:rPr>
              <a:t>BUT STILL I AM ONE.</a:t>
            </a:r>
          </a:p>
          <a:p>
            <a:pPr marL="0" indent="0" algn="ctr">
              <a:buNone/>
            </a:pPr>
            <a:r>
              <a:rPr lang="en-SG" b="1" dirty="0">
                <a:solidFill>
                  <a:schemeClr val="bg1"/>
                </a:solidFill>
              </a:rPr>
              <a:t>I CANNOT DO EVERYTHING,</a:t>
            </a:r>
          </a:p>
          <a:p>
            <a:pPr marL="0" indent="0" algn="ctr">
              <a:buNone/>
            </a:pPr>
            <a:r>
              <a:rPr lang="en-SG" b="1" dirty="0">
                <a:solidFill>
                  <a:schemeClr val="bg1"/>
                </a:solidFill>
              </a:rPr>
              <a:t>AND BECAUSE I CANNOT DO EVERYTHING,</a:t>
            </a:r>
          </a:p>
          <a:p>
            <a:pPr marL="0" indent="0" algn="ctr">
              <a:buNone/>
            </a:pPr>
            <a:r>
              <a:rPr lang="en-SG" b="1" dirty="0">
                <a:solidFill>
                  <a:schemeClr val="bg1"/>
                </a:solidFill>
              </a:rPr>
              <a:t>I WILL NOT REFUSE TO DO</a:t>
            </a:r>
          </a:p>
          <a:p>
            <a:pPr marL="0" indent="0" algn="ctr">
              <a:buNone/>
            </a:pPr>
            <a:r>
              <a:rPr lang="en-SG" b="1" dirty="0">
                <a:solidFill>
                  <a:schemeClr val="bg1"/>
                </a:solidFill>
              </a:rPr>
              <a:t>THE SOMETHING THAT I CAN DO.</a:t>
            </a:r>
          </a:p>
        </p:txBody>
      </p:sp>
    </p:spTree>
    <p:extLst>
      <p:ext uri="{BB962C8B-B14F-4D97-AF65-F5344CB8AC3E}">
        <p14:creationId xmlns:p14="http://schemas.microsoft.com/office/powerpoint/2010/main" val="187388600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u="sng" dirty="0">
                <a:solidFill>
                  <a:schemeClr val="accent6">
                    <a:lumMod val="75000"/>
                  </a:schemeClr>
                </a:solidFill>
              </a:rPr>
              <a:t>CHALLENGES</a:t>
            </a:r>
            <a:endParaRPr lang="en-SG" b="1" i="1" u="sng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600200"/>
            <a:ext cx="7931224" cy="4525963"/>
          </a:xfrm>
        </p:spPr>
        <p:txBody>
          <a:bodyPr/>
          <a:lstStyle/>
          <a:p>
            <a:pPr marL="0" indent="0">
              <a:spcBef>
                <a:spcPts val="1200"/>
              </a:spcBef>
              <a:buNone/>
            </a:pPr>
            <a:r>
              <a:rPr lang="en-US" b="1" u="sng" dirty="0">
                <a:solidFill>
                  <a:schemeClr val="accent6">
                    <a:lumMod val="75000"/>
                  </a:schemeClr>
                </a:solidFill>
              </a:rPr>
              <a:t>Forget rights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b="1" dirty="0">
                <a:solidFill>
                  <a:schemeClr val="bg1"/>
                </a:solidFill>
              </a:rPr>
              <a:t>remember responsibilities. 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b="1" u="sng" dirty="0">
                <a:solidFill>
                  <a:schemeClr val="accent6">
                    <a:lumMod val="75000"/>
                  </a:schemeClr>
                </a:solidFill>
              </a:rPr>
              <a:t>Forget inconveniences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b="1" dirty="0">
                <a:solidFill>
                  <a:schemeClr val="bg1"/>
                </a:solidFill>
              </a:rPr>
              <a:t>remember blessings.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b="1" u="sng" dirty="0">
                <a:solidFill>
                  <a:schemeClr val="accent6">
                    <a:lumMod val="75000"/>
                  </a:schemeClr>
                </a:solidFill>
              </a:rPr>
              <a:t>Forget accomplishments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b="1" dirty="0">
                <a:solidFill>
                  <a:schemeClr val="bg1"/>
                </a:solidFill>
              </a:rPr>
              <a:t>remember debts.  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b="1" u="sng" dirty="0">
                <a:solidFill>
                  <a:schemeClr val="accent6">
                    <a:lumMod val="75000"/>
                  </a:schemeClr>
                </a:solidFill>
              </a:rPr>
              <a:t>Forget myself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b="1" dirty="0">
                <a:solidFill>
                  <a:schemeClr val="bg1"/>
                </a:solidFill>
              </a:rPr>
              <a:t>into greatness.  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b="1" u="sng" dirty="0">
                <a:solidFill>
                  <a:schemeClr val="accent6">
                    <a:lumMod val="75000"/>
                  </a:schemeClr>
                </a:solidFill>
              </a:rPr>
              <a:t>Empty myself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b="1" dirty="0">
                <a:solidFill>
                  <a:schemeClr val="bg1"/>
                </a:solidFill>
              </a:rPr>
              <a:t>into God’s adventure.  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b="1" u="sng" dirty="0">
                <a:solidFill>
                  <a:schemeClr val="accent6">
                    <a:lumMod val="75000"/>
                  </a:schemeClr>
                </a:solidFill>
              </a:rPr>
              <a:t>Lose myself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b="1" dirty="0">
                <a:solidFill>
                  <a:schemeClr val="bg1"/>
                </a:solidFill>
              </a:rPr>
              <a:t>into immortality.   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b="1" u="sng" dirty="0">
                <a:solidFill>
                  <a:schemeClr val="accent6">
                    <a:lumMod val="75000"/>
                  </a:schemeClr>
                </a:solidFill>
              </a:rPr>
              <a:t>Lose myself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b="1" dirty="0">
                <a:solidFill>
                  <a:schemeClr val="bg1"/>
                </a:solidFill>
              </a:rPr>
              <a:t>to find myself and God. </a:t>
            </a:r>
            <a:endParaRPr lang="en-SG" dirty="0">
              <a:solidFill>
                <a:schemeClr val="bg1"/>
              </a:solidFill>
            </a:endParaRPr>
          </a:p>
          <a:p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411467554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420888"/>
            <a:ext cx="7886700" cy="3462959"/>
          </a:xfrm>
        </p:spPr>
        <p:txBody>
          <a:bodyPr>
            <a:noAutofit/>
          </a:bodyPr>
          <a:lstStyle/>
          <a:p>
            <a:pPr marL="385763" indent="-385763">
              <a:buAutoNum type="arabicPeriod"/>
            </a:pPr>
            <a:r>
              <a:rPr lang="en-SG" sz="3200" b="1" dirty="0">
                <a:solidFill>
                  <a:schemeClr val="bg1"/>
                </a:solidFill>
              </a:rPr>
              <a:t>WHAT ONE LESSON HAVE I LEARNT?</a:t>
            </a:r>
          </a:p>
          <a:p>
            <a:pPr marL="385763" indent="-385763">
              <a:lnSpc>
                <a:spcPct val="100000"/>
              </a:lnSpc>
              <a:spcBef>
                <a:spcPts val="5850"/>
              </a:spcBef>
              <a:buAutoNum type="arabicPeriod"/>
            </a:pPr>
            <a:r>
              <a:rPr lang="en-SG" sz="3200" b="1" dirty="0">
                <a:solidFill>
                  <a:schemeClr val="bg1"/>
                </a:solidFill>
              </a:rPr>
              <a:t>WHAT WILL BE ONE PRAYER I HAVE?     </a:t>
            </a:r>
          </a:p>
        </p:txBody>
      </p:sp>
      <p:sp>
        <p:nvSpPr>
          <p:cNvPr id="7" name="Arrow: Chevron 6">
            <a:extLst>
              <a:ext uri="{FF2B5EF4-FFF2-40B4-BE49-F238E27FC236}">
                <a16:creationId xmlns:a16="http://schemas.microsoft.com/office/drawing/2014/main" id="{DC204222-9384-464A-BC70-DBA854268744}"/>
              </a:ext>
            </a:extLst>
          </p:cNvPr>
          <p:cNvSpPr/>
          <p:nvPr/>
        </p:nvSpPr>
        <p:spPr>
          <a:xfrm>
            <a:off x="2123728" y="974153"/>
            <a:ext cx="4569737" cy="590739"/>
          </a:xfrm>
          <a:prstGeom prst="chevron">
            <a:avLst/>
          </a:prstGeom>
          <a:solidFill>
            <a:srgbClr val="92D05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2925" b="1" dirty="0">
                <a:solidFill>
                  <a:schemeClr val="bg1"/>
                </a:solidFill>
              </a:rPr>
              <a:t>ATTITUDE ON TOP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073F49-20E2-409C-8FDB-39FE6FEF5C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68344" y="5085184"/>
            <a:ext cx="1133264" cy="838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3393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87A4CD-A627-494F-9542-8D7D9B987B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72754" y1="34545" x2="72754" y2="34545"/>
                        <a14:foregroundMark x1="64970" y1="49231" x2="64970" y2="49231"/>
                        <a14:foregroundMark x1="74102" y1="37063" x2="74102" y2="37063"/>
                        <a14:foregroundMark x1="75150" y1="35245" x2="75150" y2="3524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22475" y="946489"/>
            <a:ext cx="2639660" cy="2825384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A217BD6-271A-48BD-AB03-C7041572BCA2}"/>
              </a:ext>
            </a:extLst>
          </p:cNvPr>
          <p:cNvSpPr/>
          <p:nvPr/>
        </p:nvSpPr>
        <p:spPr>
          <a:xfrm>
            <a:off x="860336" y="3771873"/>
            <a:ext cx="7563938" cy="1988847"/>
          </a:xfrm>
          <a:prstGeom prst="roundRect">
            <a:avLst/>
          </a:prstGeom>
          <a:solidFill>
            <a:srgbClr val="FFFF00"/>
          </a:solidFill>
          <a:ln>
            <a:solidFill>
              <a:srgbClr val="FFFF00"/>
            </a:solidFill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35731" lvl="1" defTabSz="685800">
              <a:lnSpc>
                <a:spcPct val="120000"/>
              </a:lnSpc>
              <a:defRPr/>
            </a:pPr>
            <a:r>
              <a:rPr lang="en-SG" sz="3300" dirty="0">
                <a:solidFill>
                  <a:prstClr val="black"/>
                </a:solidFill>
                <a:latin typeface="Calibri" panose="020F0502020204030204"/>
              </a:rPr>
              <a:t>Email: </a:t>
            </a:r>
            <a:r>
              <a:rPr lang="en-SG" sz="3300" dirty="0">
                <a:solidFill>
                  <a:prstClr val="black"/>
                </a:solidFill>
                <a:latin typeface="Calibri" panose="020F0502020204030204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gohsengfong@hotmail.com</a:t>
            </a:r>
            <a:endParaRPr lang="en-SG" sz="3300" dirty="0">
              <a:solidFill>
                <a:prstClr val="black"/>
              </a:solidFill>
              <a:latin typeface="Calibri" panose="020F0502020204030204"/>
            </a:endParaRPr>
          </a:p>
          <a:p>
            <a:pPr marL="135731" lvl="1" defTabSz="685800">
              <a:lnSpc>
                <a:spcPct val="120000"/>
              </a:lnSpc>
              <a:defRPr/>
            </a:pPr>
            <a:r>
              <a:rPr lang="en-SG" sz="3300" dirty="0">
                <a:solidFill>
                  <a:prstClr val="black"/>
                </a:solidFill>
                <a:latin typeface="Calibri" panose="020F0502020204030204"/>
              </a:rPr>
              <a:t>WhatsApp: </a:t>
            </a:r>
            <a:r>
              <a:rPr lang="en-SG" sz="3300" dirty="0">
                <a:solidFill>
                  <a:srgbClr val="5B9BD5">
                    <a:lumMod val="75000"/>
                  </a:srgbClr>
                </a:solidFill>
                <a:latin typeface="Calibri" panose="020F0502020204030204"/>
              </a:rPr>
              <a:t>+65-98207783</a:t>
            </a:r>
          </a:p>
          <a:p>
            <a:pPr marL="135731" lvl="1" defTabSz="685800">
              <a:lnSpc>
                <a:spcPct val="120000"/>
              </a:lnSpc>
              <a:defRPr/>
            </a:pPr>
            <a:r>
              <a:rPr lang="en-SG" sz="3300" dirty="0">
                <a:solidFill>
                  <a:prstClr val="black"/>
                </a:solidFill>
                <a:latin typeface="Calibri" panose="020F0502020204030204"/>
              </a:rPr>
              <a:t>Website: </a:t>
            </a:r>
            <a:r>
              <a:rPr lang="en-SG" sz="3300" dirty="0">
                <a:solidFill>
                  <a:prstClr val="black"/>
                </a:solidFill>
                <a:latin typeface="Calibri" panose="020F0502020204030204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www.faithatworkfellowship.org</a:t>
            </a:r>
            <a:endParaRPr lang="en-SG" sz="240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960750478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11994</TotalTime>
  <Words>5156</Words>
  <Application>Microsoft Office PowerPoint</Application>
  <PresentationFormat>On-screen Show (4:3)</PresentationFormat>
  <Paragraphs>477</Paragraphs>
  <Slides>79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79</vt:i4>
      </vt:variant>
    </vt:vector>
  </HeadingPairs>
  <TitlesOfParts>
    <vt:vector size="88" baseType="lpstr">
      <vt:lpstr>Arial</vt:lpstr>
      <vt:lpstr>Bernard MT Condensed</vt:lpstr>
      <vt:lpstr>Calibri</vt:lpstr>
      <vt:lpstr>Constantia</vt:lpstr>
      <vt:lpstr>Noto Sans Symbols</vt:lpstr>
      <vt:lpstr>Wingdings</vt:lpstr>
      <vt:lpstr>Wingdings 2</vt:lpstr>
      <vt:lpstr>Office Theme</vt:lpstr>
      <vt:lpstr>Flow</vt:lpstr>
      <vt:lpstr>MY ATTITUDE  ON TOP  </vt:lpstr>
      <vt:lpstr>ATTITUDE FORMATION</vt:lpstr>
      <vt:lpstr>Introduction</vt:lpstr>
      <vt:lpstr>ATTITUDE</vt:lpstr>
      <vt:lpstr>HORMONES</vt:lpstr>
      <vt:lpstr>ATTITUDE</vt:lpstr>
      <vt:lpstr>ATTITUDE OF JESUS</vt:lpstr>
      <vt:lpstr>NOTHING TO PROVE</vt:lpstr>
      <vt:lpstr>NOTHING TO PROVE</vt:lpstr>
      <vt:lpstr>NOTHING TO PROVE</vt:lpstr>
      <vt:lpstr>NOTHING TO LOSE</vt:lpstr>
      <vt:lpstr>NOTHING TO HIDE</vt:lpstr>
      <vt:lpstr>SELF-GIVING LOVE</vt:lpstr>
      <vt:lpstr>SELF-GIVING LOVE</vt:lpstr>
      <vt:lpstr>ATTITUDE OF JESUS</vt:lpstr>
      <vt:lpstr>MIND OF CHRIST IN DEMONSTRATION  Let this mind be in you,  which was also in Christ Jesus. Php 2:5  “Himself, He emptied … Himself, He humbled.”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WHY ATTITUDE SAGS</vt:lpstr>
      <vt:lpstr>WHY ATTITUDE SAGS</vt:lpstr>
      <vt:lpstr>WHY ATTITUDE SAGS</vt:lpstr>
      <vt:lpstr>WORRY/FEAR</vt:lpstr>
      <vt:lpstr> WHY ATTITUDE SAGS</vt:lpstr>
      <vt:lpstr>CRITICISM</vt:lpstr>
      <vt:lpstr>CRITICISM</vt:lpstr>
      <vt:lpstr>WHY ATTITUDE SAGS</vt:lpstr>
      <vt:lpstr>FAILURE</vt:lpstr>
      <vt:lpstr>REJOICE !</vt:lpstr>
      <vt:lpstr>I.   BE REJOICING … IN HIS PRESENCE! </vt:lpstr>
      <vt:lpstr>I. BE REJOICING … IN HIS PRESENCE! </vt:lpstr>
      <vt:lpstr>I.  BE REJOICING … IN HIS PRESENCE! </vt:lpstr>
      <vt:lpstr>I. BE REJOICING … IN HIS PRESENCE! </vt:lpstr>
      <vt:lpstr>I.  BE REJOICING … IN HIS PRESENCE! </vt:lpstr>
      <vt:lpstr>I. BE REJOICING … IN HIS PRESENCE! </vt:lpstr>
      <vt:lpstr>PowerPoint Presentation</vt:lpstr>
      <vt:lpstr>II. BE PRAYING !</vt:lpstr>
      <vt:lpstr>II. BE PRAYING … FOR HIS PROTECTION! </vt:lpstr>
      <vt:lpstr>II. BE PRAYING … FOR HIS PROTECTION! </vt:lpstr>
      <vt:lpstr>II. BE PRAYING … FOR HIS PROTECTION! </vt:lpstr>
      <vt:lpstr>PowerPoint Presentation</vt:lpstr>
      <vt:lpstr>BE PRAYING - PEACE</vt:lpstr>
      <vt:lpstr>BE PRAYING - PEACE</vt:lpstr>
      <vt:lpstr>BE THINKING !</vt:lpstr>
      <vt:lpstr>III. BE THINKING &amp; DOING… FOR HIS PEACE!</vt:lpstr>
      <vt:lpstr>PowerPoint Presentation</vt:lpstr>
      <vt:lpstr>PowerPoint Presentation</vt:lpstr>
      <vt:lpstr>PowerPoint Presentation</vt:lpstr>
      <vt:lpstr>RIGHT THINKING - PEACE</vt:lpstr>
      <vt:lpstr>CHALLENGE</vt:lpstr>
      <vt:lpstr>  IV. BE LEARNING … FOR HIS POWER! </vt:lpstr>
      <vt:lpstr>PowerPoint Presentation</vt:lpstr>
      <vt:lpstr>PowerPoint Presentation</vt:lpstr>
      <vt:lpstr>PowerPoint Presentation</vt:lpstr>
      <vt:lpstr>V.   BE GIVING … FOR HIS PROVISION! </vt:lpstr>
      <vt:lpstr>V.   BE GIVING … FOR HIS PROVISION! </vt:lpstr>
      <vt:lpstr>PowerPoint Presentation</vt:lpstr>
      <vt:lpstr>PowerPoint Presentation</vt:lpstr>
      <vt:lpstr>V.   BE GIVING … FOR HIS PROVISION!</vt:lpstr>
      <vt:lpstr>V.  BE GIVING … FOR HIS PROVISION!</vt:lpstr>
      <vt:lpstr>V.  BE GIVING … FOR HIS PROVISION! </vt:lpstr>
      <vt:lpstr>PowerPoint Presentation</vt:lpstr>
      <vt:lpstr>VI. BE GRACIOUS … TO HIS PEOPLE! </vt:lpstr>
      <vt:lpstr>VI. BE GRACIOUS … TO HIS PEOPLE! </vt:lpstr>
      <vt:lpstr>VI.  BE GRACIOUS … TO HIS PEOPLE! </vt:lpstr>
      <vt:lpstr>VI. BE GRACIOUS … TO HIS PEOPLE!</vt:lpstr>
      <vt:lpstr>CHALLENGES</vt:lpstr>
      <vt:lpstr>CHALLENGES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KEEPING MY ATTITUDE ON TOP (Phil. 4)</dc:title>
  <dc:creator>gmyctan</dc:creator>
  <cp:lastModifiedBy>User</cp:lastModifiedBy>
  <cp:revision>178</cp:revision>
  <dcterms:created xsi:type="dcterms:W3CDTF">2011-01-11T14:13:34Z</dcterms:created>
  <dcterms:modified xsi:type="dcterms:W3CDTF">2020-08-19T09:40:03Z</dcterms:modified>
</cp:coreProperties>
</file>