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68" r:id="rId2"/>
    <p:sldId id="269" r:id="rId3"/>
    <p:sldId id="270" r:id="rId4"/>
    <p:sldId id="271" r:id="rId5"/>
    <p:sldId id="272" r:id="rId6"/>
    <p:sldId id="273" r:id="rId7"/>
    <p:sldId id="275" r:id="rId8"/>
    <p:sldId id="276" r:id="rId9"/>
    <p:sldId id="277" r:id="rId10"/>
    <p:sldId id="278" r:id="rId11"/>
    <p:sldId id="482" r:id="rId12"/>
    <p:sldId id="470" r:id="rId13"/>
    <p:sldId id="471" r:id="rId14"/>
    <p:sldId id="473" r:id="rId15"/>
    <p:sldId id="475" r:id="rId16"/>
    <p:sldId id="488" r:id="rId17"/>
    <p:sldId id="478" r:id="rId18"/>
    <p:sldId id="477" r:id="rId19"/>
    <p:sldId id="479" r:id="rId20"/>
    <p:sldId id="280" r:id="rId21"/>
    <p:sldId id="281" r:id="rId22"/>
    <p:sldId id="293" r:id="rId23"/>
    <p:sldId id="480" r:id="rId24"/>
    <p:sldId id="484" r:id="rId25"/>
    <p:sldId id="485" r:id="rId26"/>
    <p:sldId id="486" r:id="rId27"/>
    <p:sldId id="487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48"/>
    <p:restoredTop sz="94698"/>
  </p:normalViewPr>
  <p:slideViewPr>
    <p:cSldViewPr snapToGrid="0" snapToObjects="1">
      <p:cViewPr varScale="1">
        <p:scale>
          <a:sx n="90" d="100"/>
          <a:sy n="90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84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81045-0AF7-7D40-BD56-D405ABCEB5ED}" type="datetimeFigureOut">
              <a:rPr lang="en-GB" smtClean="0"/>
              <a:t>23/07/2021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44FEE-907A-8B4A-B4B9-736C71EB1E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4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149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277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3299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632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061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8062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538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5192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6101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7961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49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4034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2839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7647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7602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7374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54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874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962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136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8046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405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854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B44FEE-907A-8B4A-B4B9-736C71EB1E5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835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49D7B-290F-4147-9F0E-0EF3FAE72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0160" y="4622800"/>
            <a:ext cx="5567680" cy="1143000"/>
          </a:xfrm>
        </p:spPr>
        <p:txBody>
          <a:bodyPr anchor="b">
            <a:noAutofit/>
          </a:bodyPr>
          <a:lstStyle>
            <a:lvl1pPr algn="l">
              <a:defRPr sz="48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03C6C-342D-CF4A-BDA3-D422CD015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2EF01-66ED-0447-A2B0-19FA925D6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49091-74E2-1745-8BC3-D3356DA9D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68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B9EC4-5197-F245-BE13-FBC02703A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C930EB-CBC6-764F-916C-9C2F7CA7C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E45F84-F4E3-F84E-8F7F-A28799E1A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0D5A8-779B-7946-931E-2FFEDAE4B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D1A69-92BB-0047-B795-5AC4EDF76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9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42A12-720E-4C4C-8793-B6C0122CB4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2BED53-3463-A743-AA14-F71C916A9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AFDEC-ADEB-0F4B-AB8A-D0D016979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D49AB-7365-784B-BA2E-4BB846C57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9DCB1-593E-F742-B18D-EFF3C3DF5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6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16293-C67E-3242-90C2-AD4FD01E2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725488"/>
          </a:xfrm>
        </p:spPr>
        <p:txBody>
          <a:bodyPr/>
          <a:lstStyle>
            <a:lvl1pPr algn="ctr">
              <a:defRPr b="1">
                <a:solidFill>
                  <a:schemeClr val="accent4">
                    <a:lumMod val="75000"/>
                  </a:schemeClr>
                </a:solidFill>
                <a:latin typeface="Abadi MT Condensed Light" panose="020B0306030101010103" pitchFamily="34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930EA-79CD-1E45-B737-26D58A829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>
            <a:normAutofit/>
          </a:bodyPr>
          <a:lstStyle>
            <a:lvl1pPr>
              <a:defRPr sz="3200">
                <a:latin typeface="Abadi MT Condensed Light" panose="020B0306030101010103" pitchFamily="34" charset="77"/>
              </a:defRPr>
            </a:lvl1pPr>
            <a:lvl2pPr>
              <a:defRPr sz="3200">
                <a:latin typeface="Abadi MT Condensed Light" panose="020B0306030101010103" pitchFamily="34" charset="77"/>
              </a:defRPr>
            </a:lvl2pPr>
            <a:lvl3pPr>
              <a:defRPr sz="3200">
                <a:latin typeface="Abadi MT Condensed Light" panose="020B0306030101010103" pitchFamily="34" charset="77"/>
              </a:defRPr>
            </a:lvl3pPr>
            <a:lvl4pPr>
              <a:defRPr sz="3200">
                <a:latin typeface="Abadi MT Condensed Light" panose="020B0306030101010103" pitchFamily="34" charset="77"/>
              </a:defRPr>
            </a:lvl4pPr>
            <a:lvl5pPr>
              <a:defRPr sz="3200">
                <a:latin typeface="Abadi MT Condensed Light" panose="020B0306030101010103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CFF33-9B9C-9741-B8A2-82F7DFCB0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badi MT Condensed Light" panose="020B0306030101010103" pitchFamily="34" charset="77"/>
              </a:defRPr>
            </a:lvl1pPr>
          </a:lstStyle>
          <a:p>
            <a:fld id="{68472E4C-5BE9-FE4C-A91A-E26205E2E3A3}" type="datetimeFigureOut">
              <a:rPr lang="en-US" smtClean="0"/>
              <a:pPr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9C086-7F0A-4B4C-97E2-565DD676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badi MT Condensed Light" panose="020B0306030101010103" pitchFamily="34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C3230-FC60-5B43-881E-B4E8B64F1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badi MT Condensed Light" panose="020B0306030101010103" pitchFamily="34" charset="77"/>
              </a:defRPr>
            </a:lvl1pPr>
          </a:lstStyle>
          <a:p>
            <a:fld id="{EC0D83B3-4188-604E-90B2-6D014E4635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3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B2F38-0B06-B04B-9EC9-5B8F4B520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8560" y="1150938"/>
            <a:ext cx="5363210" cy="2852737"/>
          </a:xfrm>
        </p:spPr>
        <p:txBody>
          <a:bodyPr anchor="b"/>
          <a:lstStyle>
            <a:lvl1pPr>
              <a:defRPr sz="6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8989A1-F65A-2E41-92D5-9B45A1548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58560" y="4030663"/>
            <a:ext cx="5363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12D48-43AF-AD4F-A1BE-110474B54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97CB7-2026-D845-B37C-D214BAB49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BE991-F018-774C-9266-13B6D258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65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C9ACD-0C3F-3443-9BA5-4EB4D7BB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B613C-DE35-FD4C-9A00-96A9182C5B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5FDD3-82C3-464E-9859-1D8B27CE8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6B77E-2F6E-9F45-B461-F6634065A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95D19-F25F-3F47-B732-4D5221B2F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2CA6C-76B8-4C49-836F-09A6D19D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2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E96B7-6AAD-F946-854B-C5398A977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7B2D8-62D6-A64C-939A-37615029C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386740-0129-FD4F-8D3F-BDB19202A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51535E-06F9-B349-887F-E8BB8564B6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CD731-310B-CC47-99BF-44DD2C69F1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A6CFF-D819-BD43-A534-502DFEC27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793CE7-5882-B349-BC69-9E85C4FA6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128158-E0BE-D14D-8CCD-25EF05F2E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7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69297-ADCC-554E-AF44-F78734109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E4E3C5-A0FC-9E4A-9A0E-BA63DEA8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55517F-E66E-6346-AB1F-F084AE114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9C4924-D783-0D47-996F-286077D0C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28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AD6C62-2A51-1944-88FB-7AB9D43A9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98BFBA-4ABD-0A4A-91DB-4DB94000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39FC3-21A0-534D-B72C-82EC39817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057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4170F-E987-0E40-8B2F-8DDB4761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F8B67-093E-D648-9729-F5D2A11F0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3E1B47-7205-B644-B9D5-7716676DE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75A5A-6288-CF41-AB65-622395562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DAB0C-7F9C-F644-A23B-38F6D632A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0466AE-B7B5-5247-BA60-96FF3ED27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6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1A72D-0238-E94E-B93C-F36AE1450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66C33-1E1F-5A40-B0B5-35D3ED865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E8B115-FB91-4448-97B6-1A5EF53B2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F96D0-80C6-3540-8E3D-9AAE70F20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72E4C-5BE9-FE4C-A91A-E26205E2E3A3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85EF7-6999-FF43-8A53-3691B383C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958A2-AFF3-374C-9728-51202FD23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D83B3-4188-604E-90B2-6D014E463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2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9FB77F-1224-EB42-9182-AC9FF6BF4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9BA4A-9BAD-5D43-B24D-14BB7FE10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4A10D-F275-C74A-AD02-7B0EDFAE55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badi MT Condensed Light" panose="020B0306030101010103" pitchFamily="34" charset="77"/>
              </a:defRPr>
            </a:lvl1pPr>
          </a:lstStyle>
          <a:p>
            <a:fld id="{68472E4C-5BE9-FE4C-A91A-E26205E2E3A3}" type="datetimeFigureOut">
              <a:rPr lang="en-US" smtClean="0"/>
              <a:pPr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81EEA-C34F-8E41-B6C1-CFADFC1C05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badi MT Condensed Light" panose="020B0306030101010103" pitchFamily="34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A6E66-4D58-AF4C-AF43-508F703C8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badi MT Condensed Light" panose="020B0306030101010103" pitchFamily="34" charset="77"/>
              </a:defRPr>
            </a:lvl1pPr>
          </a:lstStyle>
          <a:p>
            <a:fld id="{EC0D83B3-4188-604E-90B2-6D014E4635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7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badi MT Condensed Light" panose="020B03060301010101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badi MT Condensed Light" panose="020B03060301010101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badi MT Condensed Light" panose="020B03060301010101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badi MT Condensed Light" panose="020B03060301010101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badi MT Condensed Light" panose="020B03060301010101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badi MT Condensed Light" panose="020B03060301010101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E07D14B-4058-D24B-B5FC-E2449897E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  <a:endParaRPr lang="en-US" altLang="en-US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1ACDB00-9092-CC45-BC68-36C012458A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 altLang="en-US" dirty="0"/>
          </a:p>
          <a:p>
            <a:pPr>
              <a:buFont typeface="Wingdings" pitchFamily="2" charset="2"/>
              <a:buNone/>
            </a:pPr>
            <a:r>
              <a:rPr lang="en-GB" altLang="en-US" dirty="0"/>
              <a:t>A. Love as the </a:t>
            </a:r>
            <a:r>
              <a:rPr lang="en-GB" altLang="en-US" u="sng" dirty="0"/>
              <a:t>world</a:t>
            </a:r>
            <a:r>
              <a:rPr lang="en-GB" altLang="en-US" dirty="0"/>
              <a:t> understands it</a:t>
            </a:r>
          </a:p>
          <a:p>
            <a:pPr>
              <a:buFont typeface="Wingdings" pitchFamily="2" charset="2"/>
              <a:buNone/>
            </a:pPr>
            <a:r>
              <a:rPr lang="en-GB" altLang="en-US" dirty="0"/>
              <a:t>   </a:t>
            </a:r>
          </a:p>
          <a:p>
            <a:pPr>
              <a:buFont typeface="Wingdings" pitchFamily="2" charset="2"/>
              <a:buNone/>
            </a:pPr>
            <a:r>
              <a:rPr lang="en-GB" altLang="en-US" dirty="0"/>
              <a:t>   Love is primarily </a:t>
            </a:r>
            <a:r>
              <a:rPr lang="en-GB" altLang="en-US" u="sng" dirty="0"/>
              <a:t>feelings</a:t>
            </a:r>
            <a:r>
              <a:rPr lang="en-GB" altLang="en-US" dirty="0"/>
              <a:t> of </a:t>
            </a:r>
            <a:r>
              <a:rPr lang="en-GB" altLang="en-US" u="sng" dirty="0"/>
              <a:t>attraction</a:t>
            </a:r>
            <a:r>
              <a:rPr lang="en-GB" altLang="en-US" dirty="0"/>
              <a:t>, </a:t>
            </a:r>
            <a:r>
              <a:rPr lang="en-GB" altLang="en-US" u="sng" dirty="0"/>
              <a:t>sexual</a:t>
            </a:r>
            <a:r>
              <a:rPr lang="en-GB" altLang="en-US" dirty="0"/>
              <a:t> </a:t>
            </a:r>
            <a:r>
              <a:rPr lang="en-GB" altLang="en-US" u="sng" dirty="0"/>
              <a:t>feelings</a:t>
            </a:r>
            <a:r>
              <a:rPr lang="en-GB" altLang="en-US" dirty="0"/>
              <a:t>; </a:t>
            </a:r>
            <a:br>
              <a:rPr lang="en-GB" altLang="en-US" dirty="0"/>
            </a:br>
            <a:r>
              <a:rPr lang="en-GB" altLang="en-US" dirty="0"/>
              <a:t>a desire to have the </a:t>
            </a:r>
            <a:r>
              <a:rPr lang="en-GB" altLang="en-US" u="sng" dirty="0"/>
              <a:t>other</a:t>
            </a:r>
            <a:r>
              <a:rPr lang="en-GB" altLang="en-US" dirty="0"/>
              <a:t> person </a:t>
            </a:r>
            <a:r>
              <a:rPr lang="en-GB" altLang="en-US" u="sng" dirty="0"/>
              <a:t>satisfy</a:t>
            </a:r>
            <a:r>
              <a:rPr lang="en-GB" altLang="en-US" dirty="0"/>
              <a:t> a personal </a:t>
            </a:r>
            <a:r>
              <a:rPr lang="en-GB" altLang="en-US" u="sng" dirty="0"/>
              <a:t>need</a:t>
            </a:r>
            <a:r>
              <a:rPr lang="en-GB" alt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BEB99BC-85F5-B347-8AA9-9CD552A045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US" altLang="en-US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376ED2F-DEEF-4E4E-B966-3D3254CE57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117601"/>
            <a:ext cx="10515600" cy="23114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SG" dirty="0"/>
              <a:t>Likewise, ye husbands, dwell with them according to knowledge, </a:t>
            </a:r>
            <a:br>
              <a:rPr lang="en-SG" dirty="0"/>
            </a:br>
            <a:r>
              <a:rPr lang="en-SG" dirty="0"/>
              <a:t>giving honour unto the wife, as unto the weaker vessel, </a:t>
            </a:r>
            <a:br>
              <a:rPr lang="en-SG" dirty="0"/>
            </a:br>
            <a:r>
              <a:rPr lang="en-SG" dirty="0"/>
              <a:t>and as being heirs together of the grace of life; </a:t>
            </a:r>
            <a:br>
              <a:rPr lang="en-SG" dirty="0"/>
            </a:br>
            <a:r>
              <a:rPr lang="en-SG" dirty="0"/>
              <a:t>that your prayers be not hindered.</a:t>
            </a:r>
          </a:p>
          <a:p>
            <a:r>
              <a:rPr lang="en-SG" dirty="0"/>
              <a:t>The husband is to be a </a:t>
            </a:r>
            <a:r>
              <a:rPr lang="en-SG" u="sng" dirty="0"/>
              <a:t>student</a:t>
            </a:r>
            <a:r>
              <a:rPr lang="en-SG" dirty="0"/>
              <a:t> of his wife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BEB99BC-85F5-B347-8AA9-9CD552A045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US" alt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30EEE6D-1C32-174D-BE1A-BCE11A00B1FB}"/>
              </a:ext>
            </a:extLst>
          </p:cNvPr>
          <p:cNvGrpSpPr/>
          <p:nvPr/>
        </p:nvGrpSpPr>
        <p:grpSpPr>
          <a:xfrm>
            <a:off x="9052786" y="4087766"/>
            <a:ext cx="2313956" cy="2704624"/>
            <a:chOff x="836225" y="3604439"/>
            <a:chExt cx="2313956" cy="270462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36225" y="3604439"/>
              <a:ext cx="2313956" cy="2704624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1520043" y="3803943"/>
              <a:ext cx="1531916" cy="52322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28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28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8" name="Rectangle 3">
            <a:extLst>
              <a:ext uri="{FF2B5EF4-FFF2-40B4-BE49-F238E27FC236}">
                <a16:creationId xmlns:a16="http://schemas.microsoft.com/office/drawing/2014/main" id="{D30E81E1-7E72-0A4F-9EF4-A593FAC8B54E}"/>
              </a:ext>
            </a:extLst>
          </p:cNvPr>
          <p:cNvSpPr txBox="1">
            <a:spLocks noChangeArrowheads="1"/>
          </p:cNvSpPr>
          <p:nvPr/>
        </p:nvSpPr>
        <p:spPr>
          <a:xfrm>
            <a:off x="919352" y="1115626"/>
            <a:ext cx="10515600" cy="2311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SG" dirty="0">
                <a:highlight>
                  <a:srgbClr val="FFFF00"/>
                </a:highlight>
              </a:rPr>
              <a:t>Likewise</a:t>
            </a:r>
            <a:r>
              <a:rPr lang="en-SG" dirty="0"/>
              <a:t>, ye husbands, dwell with them according to knowledge, </a:t>
            </a:r>
            <a:br>
              <a:rPr lang="en-SG" dirty="0"/>
            </a:br>
            <a:r>
              <a:rPr lang="en-SG" dirty="0"/>
              <a:t>giving honour unto the wife, as unto the weaker vessel, </a:t>
            </a:r>
            <a:br>
              <a:rPr lang="en-SG" dirty="0"/>
            </a:br>
            <a:r>
              <a:rPr lang="en-SG" dirty="0"/>
              <a:t>and as being heirs together of the grace of life; </a:t>
            </a:r>
            <a:br>
              <a:rPr lang="en-SG" dirty="0"/>
            </a:br>
            <a:r>
              <a:rPr lang="en-SG" dirty="0"/>
              <a:t>that your prayers be not hindered.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260038E8-420F-A342-916F-ACCFCA9AD979}"/>
              </a:ext>
            </a:extLst>
          </p:cNvPr>
          <p:cNvSpPr txBox="1">
            <a:spLocks noChangeArrowheads="1"/>
          </p:cNvSpPr>
          <p:nvPr/>
        </p:nvSpPr>
        <p:spPr>
          <a:xfrm>
            <a:off x="852643" y="3441754"/>
            <a:ext cx="8787740" cy="257252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SG" dirty="0">
                <a:highlight>
                  <a:srgbClr val="FFFF00"/>
                </a:highlight>
              </a:rPr>
              <a:t>Likewise</a:t>
            </a:r>
            <a:r>
              <a:rPr lang="en-SG" dirty="0"/>
              <a:t> or </a:t>
            </a:r>
            <a:r>
              <a:rPr lang="en-SG" i="1" dirty="0"/>
              <a:t>in the same way – </a:t>
            </a:r>
            <a:r>
              <a:rPr lang="en-SG" dirty="0"/>
              <a:t>as who or what? </a:t>
            </a:r>
          </a:p>
          <a:p>
            <a:r>
              <a:rPr lang="en-SG" baseline="30000" dirty="0"/>
              <a:t>1 Pet 2:21-23 </a:t>
            </a:r>
            <a:r>
              <a:rPr lang="en-SG" dirty="0"/>
              <a:t>As how Christ responded to unjust treatment</a:t>
            </a:r>
          </a:p>
          <a:p>
            <a:r>
              <a:rPr lang="en-SG" dirty="0"/>
              <a:t>Christ </a:t>
            </a:r>
            <a:r>
              <a:rPr lang="en-SG" u="sng" dirty="0"/>
              <a:t>denied</a:t>
            </a:r>
            <a:r>
              <a:rPr lang="en-SG" dirty="0"/>
              <a:t> </a:t>
            </a:r>
            <a:r>
              <a:rPr lang="en-SG" u="sng" dirty="0"/>
              <a:t>Himself</a:t>
            </a:r>
            <a:r>
              <a:rPr lang="en-SG" dirty="0"/>
              <a:t> without grumbling, without retaliating, without threatening and without doubting.</a:t>
            </a:r>
          </a:p>
          <a:p>
            <a:r>
              <a:rPr lang="en-SG" dirty="0">
                <a:highlight>
                  <a:srgbClr val="00FFFF"/>
                </a:highlight>
              </a:rPr>
              <a:t>#1: Learn to follow Christ’s example</a:t>
            </a:r>
          </a:p>
        </p:txBody>
      </p:sp>
    </p:spTree>
    <p:extLst>
      <p:ext uri="{BB962C8B-B14F-4D97-AF65-F5344CB8AC3E}">
        <p14:creationId xmlns:p14="http://schemas.microsoft.com/office/powerpoint/2010/main" val="99419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BF74B14-6431-6D48-9625-F5209F156DE5}"/>
              </a:ext>
            </a:extLst>
          </p:cNvPr>
          <p:cNvGrpSpPr/>
          <p:nvPr/>
        </p:nvGrpSpPr>
        <p:grpSpPr>
          <a:xfrm>
            <a:off x="9134537" y="91440"/>
            <a:ext cx="3027011" cy="2521130"/>
            <a:chOff x="8013617" y="2747963"/>
            <a:chExt cx="29337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013617" y="2747963"/>
              <a:ext cx="2933700" cy="3429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8895403" y="2866163"/>
              <a:ext cx="1935525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36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36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3B76744F-9BCF-C04B-B567-F50BF4F2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F5814DA-C62C-FA40-914C-CE3BB962D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/>
          <a:lstStyle/>
          <a:p>
            <a:pPr marL="0" indent="0">
              <a:buNone/>
            </a:pPr>
            <a:r>
              <a:rPr lang="en-SG" dirty="0">
                <a:highlight>
                  <a:srgbClr val="00FFFF"/>
                </a:highlight>
              </a:rPr>
              <a:t>#2 Learn to </a:t>
            </a:r>
            <a:r>
              <a:rPr lang="en-SG" u="sng" dirty="0">
                <a:highlight>
                  <a:srgbClr val="00FFFF"/>
                </a:highlight>
              </a:rPr>
              <a:t>share</a:t>
            </a:r>
            <a:r>
              <a:rPr lang="en-SG" dirty="0">
                <a:highlight>
                  <a:srgbClr val="00FFFF"/>
                </a:highlight>
              </a:rPr>
              <a:t> lives together.</a:t>
            </a:r>
            <a:r>
              <a:rPr lang="en-SG" dirty="0"/>
              <a:t> </a:t>
            </a:r>
          </a:p>
          <a:p>
            <a:pPr marL="0" indent="0">
              <a:buNone/>
            </a:pPr>
            <a:r>
              <a:rPr lang="en-SG" dirty="0"/>
              <a:t>Likewise, ye husbands, </a:t>
            </a:r>
            <a:r>
              <a:rPr lang="en-SG" dirty="0">
                <a:highlight>
                  <a:srgbClr val="FFFF00"/>
                </a:highlight>
              </a:rPr>
              <a:t>dwell with them</a:t>
            </a:r>
            <a:r>
              <a:rPr lang="en-SG" dirty="0"/>
              <a:t> according to knowledge, </a:t>
            </a:r>
            <a:br>
              <a:rPr lang="en-SG" dirty="0"/>
            </a:br>
            <a:r>
              <a:rPr lang="en-SG" dirty="0"/>
              <a:t>giving honour unto the wife, as unto the weaker vessel, </a:t>
            </a:r>
            <a:br>
              <a:rPr lang="en-SG" dirty="0"/>
            </a:br>
            <a:r>
              <a:rPr lang="en-SG" dirty="0"/>
              <a:t>and as being heirs together of the grace of life; </a:t>
            </a:r>
            <a:br>
              <a:rPr lang="en-SG" dirty="0"/>
            </a:br>
            <a:r>
              <a:rPr lang="en-SG" dirty="0"/>
              <a:t>that your prayers be not hindered.</a:t>
            </a:r>
          </a:p>
          <a:p>
            <a:r>
              <a:rPr lang="en-US" i="1" dirty="0"/>
              <a:t>Mistresses we have for pleasure, concubines for daily service to our bodies, but wives for the procreation of legitimate children and to be faithful guardians of the household.</a:t>
            </a:r>
            <a:endParaRPr lang="en-SG" i="1" dirty="0"/>
          </a:p>
          <a:p>
            <a:r>
              <a:rPr lang="en-SG" dirty="0"/>
              <a:t>Consider wife as true </a:t>
            </a:r>
            <a:r>
              <a:rPr lang="en-SG" u="sng" dirty="0"/>
              <a:t>companion</a:t>
            </a:r>
            <a:r>
              <a:rPr lang="en-SG" dirty="0"/>
              <a:t> and </a:t>
            </a:r>
            <a:r>
              <a:rPr lang="en-SG" u="sng" dirty="0"/>
              <a:t>partner</a:t>
            </a:r>
            <a:r>
              <a:rPr lang="en-SG" dirty="0"/>
              <a:t> in life.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15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BF74B14-6431-6D48-9625-F5209F156DE5}"/>
              </a:ext>
            </a:extLst>
          </p:cNvPr>
          <p:cNvGrpSpPr/>
          <p:nvPr/>
        </p:nvGrpSpPr>
        <p:grpSpPr>
          <a:xfrm>
            <a:off x="9134537" y="91440"/>
            <a:ext cx="3027011" cy="2521130"/>
            <a:chOff x="8013617" y="2747963"/>
            <a:chExt cx="29337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013617" y="2747963"/>
              <a:ext cx="2933700" cy="3429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8895403" y="2866163"/>
              <a:ext cx="1935525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36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36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3B76744F-9BCF-C04B-B567-F50BF4F2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F5814DA-C62C-FA40-914C-CE3BB962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>
                <a:highlight>
                  <a:srgbClr val="00FFFF"/>
                </a:highlight>
              </a:rPr>
              <a:t>#3 Learn to </a:t>
            </a:r>
            <a:r>
              <a:rPr lang="en-SG" u="sng" dirty="0">
                <a:highlight>
                  <a:srgbClr val="00FFFF"/>
                </a:highlight>
              </a:rPr>
              <a:t>grow</a:t>
            </a:r>
            <a:r>
              <a:rPr lang="en-SG" dirty="0">
                <a:highlight>
                  <a:srgbClr val="00FFFF"/>
                </a:highlight>
              </a:rPr>
              <a:t> in your knowledge your wife .</a:t>
            </a:r>
            <a:r>
              <a:rPr lang="en-SG" dirty="0"/>
              <a:t> </a:t>
            </a:r>
          </a:p>
          <a:p>
            <a:pPr marL="0" indent="0">
              <a:buNone/>
            </a:pPr>
            <a:r>
              <a:rPr lang="en-SG" dirty="0"/>
              <a:t>Likewise, ye husbands, dwell with them </a:t>
            </a:r>
            <a:r>
              <a:rPr lang="en-SG" dirty="0">
                <a:highlight>
                  <a:srgbClr val="FFFF00"/>
                </a:highlight>
              </a:rPr>
              <a:t>according to knowledge</a:t>
            </a:r>
            <a:r>
              <a:rPr lang="en-SG" dirty="0"/>
              <a:t>, </a:t>
            </a:r>
            <a:br>
              <a:rPr lang="en-SG" dirty="0"/>
            </a:br>
            <a:r>
              <a:rPr lang="en-SG" dirty="0"/>
              <a:t>giving honour unto the wife, as unto the weaker vessel, </a:t>
            </a:r>
            <a:br>
              <a:rPr lang="en-SG" dirty="0"/>
            </a:br>
            <a:r>
              <a:rPr lang="en-SG" dirty="0"/>
              <a:t>and as being heirs together of the grace of life; </a:t>
            </a:r>
            <a:br>
              <a:rPr lang="en-SG" dirty="0"/>
            </a:br>
            <a:r>
              <a:rPr lang="en-SG" dirty="0"/>
              <a:t>that your prayers be not hindered.</a:t>
            </a:r>
          </a:p>
          <a:p>
            <a:pPr fontAlgn="base"/>
            <a:r>
              <a:rPr lang="en-SG" dirty="0"/>
              <a:t>“Husbands … get to </a:t>
            </a:r>
            <a:r>
              <a:rPr lang="en-SG" u="sng" dirty="0"/>
              <a:t>know</a:t>
            </a:r>
            <a:r>
              <a:rPr lang="en-SG" dirty="0"/>
              <a:t> her, </a:t>
            </a:r>
            <a:r>
              <a:rPr lang="en-SG" u="sng" dirty="0"/>
              <a:t>talk</a:t>
            </a:r>
            <a:r>
              <a:rPr lang="en-SG" dirty="0"/>
              <a:t> to her, </a:t>
            </a:r>
            <a:r>
              <a:rPr lang="en-SG" u="sng" dirty="0"/>
              <a:t>understand</a:t>
            </a:r>
            <a:r>
              <a:rPr lang="en-SG" dirty="0"/>
              <a:t> how she ticks and use this knowledge you gain to </a:t>
            </a:r>
            <a:r>
              <a:rPr lang="en-SG" u="sng" dirty="0"/>
              <a:t>love</a:t>
            </a:r>
            <a:r>
              <a:rPr lang="en-SG" dirty="0"/>
              <a:t> her better.”</a:t>
            </a:r>
          </a:p>
          <a:p>
            <a:pPr fontAlgn="base"/>
            <a:r>
              <a:rPr lang="en-GB" dirty="0"/>
              <a:t>Know her </a:t>
            </a:r>
            <a:r>
              <a:rPr lang="en-GB" u="sng" dirty="0"/>
              <a:t>needs</a:t>
            </a:r>
            <a:r>
              <a:rPr lang="en-GB" dirty="0"/>
              <a:t>, </a:t>
            </a:r>
            <a:r>
              <a:rPr lang="en-GB" u="sng" dirty="0"/>
              <a:t>desires</a:t>
            </a:r>
            <a:r>
              <a:rPr lang="en-GB" dirty="0"/>
              <a:t>, </a:t>
            </a:r>
            <a:r>
              <a:rPr lang="en-GB" u="sng" dirty="0"/>
              <a:t>goals</a:t>
            </a:r>
            <a:r>
              <a:rPr lang="en-GB" dirty="0"/>
              <a:t>, </a:t>
            </a:r>
            <a:r>
              <a:rPr lang="en-GB" u="sng" dirty="0"/>
              <a:t>particular uniqueness</a:t>
            </a:r>
          </a:p>
        </p:txBody>
      </p:sp>
    </p:spTree>
    <p:extLst>
      <p:ext uri="{BB962C8B-B14F-4D97-AF65-F5344CB8AC3E}">
        <p14:creationId xmlns:p14="http://schemas.microsoft.com/office/powerpoint/2010/main" val="170933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BF74B14-6431-6D48-9625-F5209F156DE5}"/>
              </a:ext>
            </a:extLst>
          </p:cNvPr>
          <p:cNvGrpSpPr/>
          <p:nvPr/>
        </p:nvGrpSpPr>
        <p:grpSpPr>
          <a:xfrm>
            <a:off x="9134537" y="91440"/>
            <a:ext cx="3027011" cy="2521130"/>
            <a:chOff x="8013617" y="2747963"/>
            <a:chExt cx="29337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013617" y="2747963"/>
              <a:ext cx="2933700" cy="3429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8895403" y="2866163"/>
              <a:ext cx="1935525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36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36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3B76744F-9BCF-C04B-B567-F50BF4F2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F5814DA-C62C-FA40-914C-CE3BB962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SG" dirty="0">
                <a:highlight>
                  <a:srgbClr val="00FFFF"/>
                </a:highlight>
              </a:rPr>
              <a:t>#4 Learn to </a:t>
            </a:r>
            <a:r>
              <a:rPr lang="en-SG" u="sng" dirty="0">
                <a:highlight>
                  <a:srgbClr val="00FFFF"/>
                </a:highlight>
              </a:rPr>
              <a:t>value</a:t>
            </a:r>
            <a:r>
              <a:rPr lang="en-SG" dirty="0">
                <a:highlight>
                  <a:srgbClr val="00FFFF"/>
                </a:highlight>
              </a:rPr>
              <a:t> your wife.</a:t>
            </a:r>
            <a:r>
              <a:rPr lang="en-SG" dirty="0"/>
              <a:t> </a:t>
            </a:r>
          </a:p>
          <a:p>
            <a:pPr marL="0" indent="0">
              <a:buNone/>
            </a:pPr>
            <a:r>
              <a:rPr lang="en-SG" dirty="0"/>
              <a:t>Likewise, ye husbands, dwell with them according to knowledge, </a:t>
            </a:r>
            <a:br>
              <a:rPr lang="en-SG" dirty="0"/>
            </a:br>
            <a:r>
              <a:rPr lang="en-SG" dirty="0">
                <a:highlight>
                  <a:srgbClr val="FFFF00"/>
                </a:highlight>
              </a:rPr>
              <a:t>giving honour</a:t>
            </a:r>
            <a:r>
              <a:rPr lang="en-SG" dirty="0"/>
              <a:t> unto the wife, as unto the weaker vessel, </a:t>
            </a:r>
            <a:br>
              <a:rPr lang="en-SG" dirty="0"/>
            </a:br>
            <a:r>
              <a:rPr lang="en-SG" dirty="0"/>
              <a:t>and as being heirs together of the grace of life; </a:t>
            </a:r>
            <a:br>
              <a:rPr lang="en-SG" dirty="0"/>
            </a:br>
            <a:r>
              <a:rPr lang="en-SG" dirty="0"/>
              <a:t>that your prayers be not hindered.</a:t>
            </a:r>
          </a:p>
          <a:p>
            <a:pPr fontAlgn="base"/>
            <a:r>
              <a:rPr lang="en-SG" dirty="0"/>
              <a:t>Treat her as if she is the most valuable </a:t>
            </a:r>
            <a:r>
              <a:rPr lang="en-SG" u="sng" dirty="0"/>
              <a:t>gift</a:t>
            </a:r>
            <a:r>
              <a:rPr lang="en-SG" dirty="0"/>
              <a:t> you’ve ever received.</a:t>
            </a:r>
          </a:p>
          <a:p>
            <a:pPr marL="0" indent="0" fontAlgn="base">
              <a:buNone/>
            </a:pPr>
            <a:br>
              <a:rPr lang="en-SG" dirty="0"/>
            </a:br>
            <a:r>
              <a:rPr lang="en-SG" dirty="0"/>
              <a:t>	</a:t>
            </a:r>
            <a:r>
              <a:rPr lang="en-SG" baseline="30000" dirty="0"/>
              <a:t>Prov. 31:10 </a:t>
            </a:r>
            <a:r>
              <a:rPr lang="en-SG" dirty="0"/>
              <a:t>Who can find a virtuous woman? </a:t>
            </a:r>
            <a:br>
              <a:rPr lang="en-SG" dirty="0"/>
            </a:br>
            <a:r>
              <a:rPr lang="en-SG" dirty="0"/>
              <a:t>	for her price (worth</a:t>
            </a:r>
            <a:r>
              <a:rPr lang="en-US" dirty="0"/>
              <a:t>)</a:t>
            </a:r>
            <a:r>
              <a:rPr lang="en-SG" dirty="0"/>
              <a:t> is far above rubies</a:t>
            </a:r>
          </a:p>
        </p:txBody>
      </p:sp>
    </p:spTree>
    <p:extLst>
      <p:ext uri="{BB962C8B-B14F-4D97-AF65-F5344CB8AC3E}">
        <p14:creationId xmlns:p14="http://schemas.microsoft.com/office/powerpoint/2010/main" val="215371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BF74B14-6431-6D48-9625-F5209F156DE5}"/>
              </a:ext>
            </a:extLst>
          </p:cNvPr>
          <p:cNvGrpSpPr/>
          <p:nvPr/>
        </p:nvGrpSpPr>
        <p:grpSpPr>
          <a:xfrm>
            <a:off x="9134537" y="91440"/>
            <a:ext cx="3027011" cy="2521130"/>
            <a:chOff x="8013617" y="2747963"/>
            <a:chExt cx="29337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013617" y="2747963"/>
              <a:ext cx="2933700" cy="3429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8895403" y="2866163"/>
              <a:ext cx="1935525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36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36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3B76744F-9BCF-C04B-B567-F50BF4F2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F5814DA-C62C-FA40-914C-CE3BB962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>
                <a:highlight>
                  <a:srgbClr val="00FFFF"/>
                </a:highlight>
              </a:rPr>
              <a:t>#5 Learn </a:t>
            </a:r>
            <a:r>
              <a:rPr lang="en-GB" altLang="en-US" dirty="0">
                <a:highlight>
                  <a:srgbClr val="00FFFF"/>
                </a:highlight>
              </a:rPr>
              <a:t>that the </a:t>
            </a:r>
            <a:r>
              <a:rPr lang="en-GB" altLang="en-US" u="sng" dirty="0">
                <a:highlight>
                  <a:srgbClr val="00FFFF"/>
                </a:highlight>
              </a:rPr>
              <a:t>male</a:t>
            </a:r>
            <a:r>
              <a:rPr lang="en-GB" altLang="en-US" dirty="0">
                <a:highlight>
                  <a:srgbClr val="00FFFF"/>
                </a:highlight>
              </a:rPr>
              <a:t> is different from the </a:t>
            </a:r>
            <a:r>
              <a:rPr lang="en-GB" altLang="en-US" u="sng" dirty="0">
                <a:highlight>
                  <a:srgbClr val="00FFFF"/>
                </a:highlight>
              </a:rPr>
              <a:t>female!</a:t>
            </a:r>
            <a:r>
              <a:rPr lang="en-SG" dirty="0"/>
              <a:t> </a:t>
            </a:r>
          </a:p>
          <a:p>
            <a:pPr marL="0" indent="0">
              <a:buNone/>
            </a:pPr>
            <a:r>
              <a:rPr lang="en-SG" dirty="0"/>
              <a:t>Likewise, ye husbands, dwell with them according to knowledge, </a:t>
            </a:r>
            <a:br>
              <a:rPr lang="en-SG" dirty="0"/>
            </a:br>
            <a:r>
              <a:rPr lang="en-SG" dirty="0"/>
              <a:t>giving honour </a:t>
            </a:r>
            <a:r>
              <a:rPr lang="en-SG" dirty="0">
                <a:highlight>
                  <a:srgbClr val="FFFF00"/>
                </a:highlight>
              </a:rPr>
              <a:t>unto the wife</a:t>
            </a:r>
            <a:r>
              <a:rPr lang="en-SG" dirty="0"/>
              <a:t>, as unto the weaker vessel, </a:t>
            </a:r>
            <a:br>
              <a:rPr lang="en-SG" dirty="0"/>
            </a:br>
            <a:r>
              <a:rPr lang="en-SG" dirty="0"/>
              <a:t>and as being heirs together of the grace of life; </a:t>
            </a:r>
            <a:br>
              <a:rPr lang="en-SG" dirty="0"/>
            </a:br>
            <a:r>
              <a:rPr lang="en-SG" dirty="0"/>
              <a:t>that your prayers be not hindered.</a:t>
            </a:r>
          </a:p>
          <a:p>
            <a:pPr fontAlgn="base"/>
            <a:r>
              <a:rPr lang="en-SG" dirty="0">
                <a:highlight>
                  <a:srgbClr val="FFFF00"/>
                </a:highlight>
              </a:rPr>
              <a:t>wife</a:t>
            </a:r>
            <a:r>
              <a:rPr lang="zh-CN" altLang="en-US" dirty="0"/>
              <a:t> </a:t>
            </a:r>
            <a:r>
              <a:rPr lang="en-US" altLang="zh-CN" dirty="0"/>
              <a:t>may be understood as actually “the </a:t>
            </a:r>
            <a:r>
              <a:rPr lang="en-US" altLang="zh-CN" u="sng" dirty="0"/>
              <a:t>feminine</a:t>
            </a:r>
            <a:r>
              <a:rPr lang="en-US" altLang="zh-CN" dirty="0"/>
              <a:t> one”</a:t>
            </a:r>
          </a:p>
          <a:p>
            <a:pPr fontAlgn="base"/>
            <a:r>
              <a:rPr lang="en-US" altLang="zh-CN" dirty="0"/>
              <a:t>Appreciate your wife’s </a:t>
            </a:r>
            <a:r>
              <a:rPr lang="en-US" altLang="zh-CN" u="sng" dirty="0"/>
              <a:t>femininity</a:t>
            </a:r>
            <a:endParaRPr lang="en-US" altLang="zh-CN" dirty="0"/>
          </a:p>
          <a:p>
            <a:pPr fontAlgn="base"/>
            <a:r>
              <a:rPr lang="en-GB" altLang="en-US" dirty="0"/>
              <a:t>Treat her as </a:t>
            </a:r>
            <a:r>
              <a:rPr lang="en-GB" altLang="en-US" u="sng" dirty="0"/>
              <a:t>fragile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3402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BF74B14-6431-6D48-9625-F5209F156DE5}"/>
              </a:ext>
            </a:extLst>
          </p:cNvPr>
          <p:cNvGrpSpPr/>
          <p:nvPr/>
        </p:nvGrpSpPr>
        <p:grpSpPr>
          <a:xfrm>
            <a:off x="9134537" y="91440"/>
            <a:ext cx="3027011" cy="2521130"/>
            <a:chOff x="8013617" y="2747963"/>
            <a:chExt cx="29337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013617" y="2747963"/>
              <a:ext cx="2933700" cy="3429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8895403" y="2866163"/>
              <a:ext cx="1935525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36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36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3B76744F-9BCF-C04B-B567-F50BF4F2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F5814DA-C62C-FA40-914C-CE3BB962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>
                <a:highlight>
                  <a:srgbClr val="00FFFF"/>
                </a:highlight>
              </a:rPr>
              <a:t>#6a Learn </a:t>
            </a:r>
            <a:r>
              <a:rPr lang="en-GB" altLang="en-US" dirty="0">
                <a:highlight>
                  <a:srgbClr val="00FFFF"/>
                </a:highlight>
              </a:rPr>
              <a:t>that the </a:t>
            </a:r>
            <a:r>
              <a:rPr lang="en-GB" altLang="en-US" u="sng" dirty="0">
                <a:highlight>
                  <a:srgbClr val="00FFFF"/>
                </a:highlight>
              </a:rPr>
              <a:t>wife</a:t>
            </a:r>
            <a:r>
              <a:rPr lang="en-GB" altLang="en-US" dirty="0">
                <a:highlight>
                  <a:srgbClr val="00FFFF"/>
                </a:highlight>
              </a:rPr>
              <a:t> is is the </a:t>
            </a:r>
            <a:r>
              <a:rPr lang="en-GB" altLang="en-US" u="sng" dirty="0">
                <a:highlight>
                  <a:srgbClr val="00FFFF"/>
                </a:highlight>
              </a:rPr>
              <a:t>weaker</a:t>
            </a:r>
            <a:r>
              <a:rPr lang="en-GB" altLang="en-US" dirty="0">
                <a:highlight>
                  <a:srgbClr val="00FFFF"/>
                </a:highlight>
              </a:rPr>
              <a:t> vessel!</a:t>
            </a:r>
            <a:r>
              <a:rPr lang="en-SG" dirty="0"/>
              <a:t> </a:t>
            </a:r>
          </a:p>
          <a:p>
            <a:pPr marL="0" indent="0">
              <a:buNone/>
            </a:pPr>
            <a:endParaRPr lang="en-SG" dirty="0"/>
          </a:p>
          <a:p>
            <a:r>
              <a:rPr lang="en-SG" dirty="0">
                <a:highlight>
                  <a:srgbClr val="FFFF00"/>
                </a:highlight>
              </a:rPr>
              <a:t>weaker </a:t>
            </a:r>
            <a:r>
              <a:rPr lang="en-SG" dirty="0"/>
              <a:t> = weak, sick and infirm</a:t>
            </a:r>
          </a:p>
          <a:p>
            <a:r>
              <a:rPr lang="en-SG" dirty="0"/>
              <a:t>Paul </a:t>
            </a:r>
            <a:r>
              <a:rPr lang="en-SG" baseline="30000" dirty="0"/>
              <a:t>1 Cor 12:22</a:t>
            </a:r>
            <a:r>
              <a:rPr lang="en-SG" dirty="0"/>
              <a:t>Nay, much more those members of the body, which seem to be more feeble (</a:t>
            </a:r>
            <a:r>
              <a:rPr lang="en-SG" dirty="0">
                <a:highlight>
                  <a:srgbClr val="FFFF00"/>
                </a:highlight>
              </a:rPr>
              <a:t>weaker</a:t>
            </a:r>
            <a:r>
              <a:rPr lang="en-SG" dirty="0"/>
              <a:t>), are necessary</a:t>
            </a:r>
          </a:p>
          <a:p>
            <a:r>
              <a:rPr lang="en-SG" dirty="0"/>
              <a:t>Physical weakness is not a </a:t>
            </a:r>
            <a:r>
              <a:rPr lang="en-SG" u="sng" dirty="0"/>
              <a:t>disadvantage</a:t>
            </a:r>
            <a:r>
              <a:rPr lang="en-SG" dirty="0"/>
              <a:t> in the body of Christ and in </a:t>
            </a:r>
            <a:r>
              <a:rPr lang="en-SG" u="sng" dirty="0"/>
              <a:t>marriage</a:t>
            </a:r>
            <a:r>
              <a:rPr lang="en-S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600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BF74B14-6431-6D48-9625-F5209F156DE5}"/>
              </a:ext>
            </a:extLst>
          </p:cNvPr>
          <p:cNvGrpSpPr/>
          <p:nvPr/>
        </p:nvGrpSpPr>
        <p:grpSpPr>
          <a:xfrm>
            <a:off x="9134537" y="91440"/>
            <a:ext cx="3027011" cy="2521130"/>
            <a:chOff x="8013617" y="2747963"/>
            <a:chExt cx="29337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013617" y="2747963"/>
              <a:ext cx="2933700" cy="3429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8895403" y="2866163"/>
              <a:ext cx="1935525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36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36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3B76744F-9BCF-C04B-B567-F50BF4F2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F5814DA-C62C-FA40-914C-CE3BB962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SG" dirty="0">
                <a:highlight>
                  <a:srgbClr val="00FFFF"/>
                </a:highlight>
              </a:rPr>
              <a:t>#6b Learn </a:t>
            </a:r>
            <a:r>
              <a:rPr lang="en-GB" altLang="en-US" dirty="0">
                <a:highlight>
                  <a:srgbClr val="00FFFF"/>
                </a:highlight>
              </a:rPr>
              <a:t>that the </a:t>
            </a:r>
            <a:r>
              <a:rPr lang="en-GB" altLang="en-US" u="sng" dirty="0">
                <a:highlight>
                  <a:srgbClr val="00FFFF"/>
                </a:highlight>
              </a:rPr>
              <a:t>wife</a:t>
            </a:r>
            <a:r>
              <a:rPr lang="en-GB" altLang="en-US" dirty="0">
                <a:highlight>
                  <a:srgbClr val="00FFFF"/>
                </a:highlight>
              </a:rPr>
              <a:t> is is the </a:t>
            </a:r>
            <a:r>
              <a:rPr lang="en-GB" altLang="en-US" u="sng" dirty="0">
                <a:highlight>
                  <a:srgbClr val="00FFFF"/>
                </a:highlight>
              </a:rPr>
              <a:t>weaker</a:t>
            </a:r>
            <a:r>
              <a:rPr lang="en-GB" altLang="en-US" dirty="0">
                <a:highlight>
                  <a:srgbClr val="00FFFF"/>
                </a:highlight>
              </a:rPr>
              <a:t> vessel!</a:t>
            </a:r>
            <a:r>
              <a:rPr lang="en-SG" dirty="0"/>
              <a:t> </a:t>
            </a:r>
          </a:p>
          <a:p>
            <a:pPr marL="0" indent="0">
              <a:buNone/>
            </a:pPr>
            <a:r>
              <a:rPr lang="en-SG" dirty="0"/>
              <a:t>Likewise, ye husbands, dwell with them according to knowledge, </a:t>
            </a:r>
            <a:br>
              <a:rPr lang="en-SG" dirty="0"/>
            </a:br>
            <a:r>
              <a:rPr lang="en-SG" dirty="0"/>
              <a:t>giving honour unto the wife, as unto </a:t>
            </a:r>
            <a:r>
              <a:rPr lang="en-SG" dirty="0">
                <a:highlight>
                  <a:srgbClr val="FFFF00"/>
                </a:highlight>
              </a:rPr>
              <a:t>the weaker vessel</a:t>
            </a:r>
            <a:r>
              <a:rPr lang="en-SG" dirty="0"/>
              <a:t>, </a:t>
            </a:r>
            <a:br>
              <a:rPr lang="en-SG" dirty="0"/>
            </a:br>
            <a:r>
              <a:rPr lang="en-SG" dirty="0"/>
              <a:t>and as being heirs together of the grace of life; </a:t>
            </a:r>
            <a:br>
              <a:rPr lang="en-SG" dirty="0"/>
            </a:br>
            <a:r>
              <a:rPr lang="en-SG" dirty="0"/>
              <a:t>that your prayers be not hindered.</a:t>
            </a:r>
          </a:p>
          <a:p>
            <a:r>
              <a:rPr lang="en-SG" dirty="0"/>
              <a:t>Ancient women were disadvantaged </a:t>
            </a:r>
            <a:r>
              <a:rPr lang="en-SG" u="sng" dirty="0"/>
              <a:t>economically</a:t>
            </a:r>
            <a:r>
              <a:rPr lang="en-SG" dirty="0"/>
              <a:t>, </a:t>
            </a:r>
            <a:r>
              <a:rPr lang="en-SG" u="sng" dirty="0"/>
              <a:t>legally</a:t>
            </a:r>
            <a:r>
              <a:rPr lang="en-SG" dirty="0"/>
              <a:t>, and </a:t>
            </a:r>
            <a:r>
              <a:rPr lang="en-SG" u="sng" dirty="0"/>
              <a:t>politically</a:t>
            </a:r>
            <a:endParaRPr lang="en-SG" dirty="0"/>
          </a:p>
          <a:p>
            <a:r>
              <a:rPr lang="en-SG" dirty="0"/>
              <a:t>Husbands must be more </a:t>
            </a:r>
            <a:r>
              <a:rPr lang="en-SG" u="sng" dirty="0"/>
              <a:t>considerate</a:t>
            </a:r>
            <a:r>
              <a:rPr lang="en-SG" dirty="0"/>
              <a:t> and </a:t>
            </a:r>
            <a:r>
              <a:rPr lang="en-SG" u="sng" dirty="0"/>
              <a:t>understanding</a:t>
            </a:r>
            <a:r>
              <a:rPr lang="en-SG" dirty="0"/>
              <a:t> with their wives</a:t>
            </a:r>
          </a:p>
          <a:p>
            <a:r>
              <a:rPr lang="en-SG" dirty="0"/>
              <a:t>Husbands not to </a:t>
            </a:r>
            <a:r>
              <a:rPr lang="en-SG" u="sng" dirty="0"/>
              <a:t>exploit</a:t>
            </a:r>
            <a:r>
              <a:rPr lang="en-SG" dirty="0"/>
              <a:t> them coz of wives’ more </a:t>
            </a:r>
            <a:r>
              <a:rPr lang="en-SG" u="sng" dirty="0"/>
              <a:t>vulnerable</a:t>
            </a:r>
            <a:r>
              <a:rPr lang="en-SG" dirty="0"/>
              <a:t> situation</a:t>
            </a:r>
          </a:p>
        </p:txBody>
      </p:sp>
    </p:spTree>
    <p:extLst>
      <p:ext uri="{BB962C8B-B14F-4D97-AF65-F5344CB8AC3E}">
        <p14:creationId xmlns:p14="http://schemas.microsoft.com/office/powerpoint/2010/main" val="392733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BF74B14-6431-6D48-9625-F5209F156DE5}"/>
              </a:ext>
            </a:extLst>
          </p:cNvPr>
          <p:cNvGrpSpPr/>
          <p:nvPr/>
        </p:nvGrpSpPr>
        <p:grpSpPr>
          <a:xfrm>
            <a:off x="9134537" y="91440"/>
            <a:ext cx="3027011" cy="2521130"/>
            <a:chOff x="8013617" y="2747963"/>
            <a:chExt cx="29337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013617" y="2747963"/>
              <a:ext cx="2933700" cy="3429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8895403" y="2866163"/>
              <a:ext cx="1935525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36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36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3B76744F-9BCF-C04B-B567-F50BF4F2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F5814DA-C62C-FA40-914C-CE3BB962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dirty="0">
                <a:highlight>
                  <a:srgbClr val="00FFFF"/>
                </a:highlight>
              </a:rPr>
              <a:t>#7 Learn </a:t>
            </a:r>
            <a:r>
              <a:rPr lang="en-GB" altLang="en-US" dirty="0">
                <a:highlight>
                  <a:srgbClr val="00FFFF"/>
                </a:highlight>
              </a:rPr>
              <a:t>that the </a:t>
            </a:r>
            <a:r>
              <a:rPr lang="en-GB" altLang="en-US" u="sng" dirty="0">
                <a:highlight>
                  <a:srgbClr val="00FFFF"/>
                </a:highlight>
              </a:rPr>
              <a:t>wife</a:t>
            </a:r>
            <a:r>
              <a:rPr lang="en-GB" altLang="en-US" dirty="0">
                <a:highlight>
                  <a:srgbClr val="00FFFF"/>
                </a:highlight>
              </a:rPr>
              <a:t> is a </a:t>
            </a:r>
            <a:r>
              <a:rPr lang="en-GB" altLang="en-US" u="sng" dirty="0">
                <a:highlight>
                  <a:srgbClr val="00FFFF"/>
                </a:highlight>
              </a:rPr>
              <a:t>co-heir</a:t>
            </a:r>
            <a:r>
              <a:rPr lang="en-GB" altLang="en-US" dirty="0">
                <a:highlight>
                  <a:srgbClr val="00FFFF"/>
                </a:highlight>
              </a:rPr>
              <a:t>!</a:t>
            </a:r>
            <a:r>
              <a:rPr lang="en-SG" dirty="0"/>
              <a:t> </a:t>
            </a:r>
          </a:p>
          <a:p>
            <a:pPr marL="0" indent="0">
              <a:buNone/>
            </a:pPr>
            <a:r>
              <a:rPr lang="en-SG" dirty="0"/>
              <a:t>Likewise, ye husbands, dwell with them according to knowledge, </a:t>
            </a:r>
            <a:br>
              <a:rPr lang="en-SG" dirty="0"/>
            </a:br>
            <a:r>
              <a:rPr lang="en-SG" dirty="0"/>
              <a:t>giving honour unto the wife, as unto the weaker vessel, </a:t>
            </a:r>
            <a:br>
              <a:rPr lang="en-SG" dirty="0"/>
            </a:br>
            <a:r>
              <a:rPr lang="en-SG" dirty="0"/>
              <a:t>and as being </a:t>
            </a:r>
            <a:r>
              <a:rPr lang="en-SG" dirty="0">
                <a:highlight>
                  <a:srgbClr val="FFFF00"/>
                </a:highlight>
              </a:rPr>
              <a:t>heirs together</a:t>
            </a:r>
            <a:r>
              <a:rPr lang="en-SG" dirty="0"/>
              <a:t> of the grace of life; </a:t>
            </a:r>
            <a:br>
              <a:rPr lang="en-SG" dirty="0"/>
            </a:br>
            <a:r>
              <a:rPr lang="en-SG" dirty="0"/>
              <a:t>that your prayers be not hindered.</a:t>
            </a:r>
          </a:p>
          <a:p>
            <a:pPr fontAlgn="base"/>
            <a:r>
              <a:rPr lang="en-SG" dirty="0"/>
              <a:t>She </a:t>
            </a:r>
            <a:r>
              <a:rPr lang="en-SG" u="sng" dirty="0"/>
              <a:t>receives</a:t>
            </a:r>
            <a:r>
              <a:rPr lang="en-SG" dirty="0"/>
              <a:t> all the same amazing inheritance that a believing man receives</a:t>
            </a:r>
          </a:p>
        </p:txBody>
      </p:sp>
    </p:spTree>
    <p:extLst>
      <p:ext uri="{BB962C8B-B14F-4D97-AF65-F5344CB8AC3E}">
        <p14:creationId xmlns:p14="http://schemas.microsoft.com/office/powerpoint/2010/main" val="49640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BF74B14-6431-6D48-9625-F5209F156DE5}"/>
              </a:ext>
            </a:extLst>
          </p:cNvPr>
          <p:cNvGrpSpPr/>
          <p:nvPr/>
        </p:nvGrpSpPr>
        <p:grpSpPr>
          <a:xfrm>
            <a:off x="9134537" y="91440"/>
            <a:ext cx="3027011" cy="2521130"/>
            <a:chOff x="8013617" y="2747963"/>
            <a:chExt cx="29337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E96A523-9774-D645-AAC3-88822FB915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013617" y="2747963"/>
              <a:ext cx="2933700" cy="3429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A177311-29ED-BE42-8813-DB87EF9B38EC}"/>
                </a:ext>
              </a:extLst>
            </p:cNvPr>
            <p:cNvSpPr/>
            <p:nvPr/>
          </p:nvSpPr>
          <p:spPr>
            <a:xfrm>
              <a:off x="8895403" y="2866163"/>
              <a:ext cx="1935525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SG" sz="3600" b="1" cap="none" spc="0" dirty="0">
                  <a:ln w="12700">
                    <a:solidFill>
                      <a:srgbClr val="FF0000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Raleway"/>
                </a:rPr>
                <a:t>Syllabus</a:t>
              </a:r>
              <a:endParaRPr lang="en-GB" sz="36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3B76744F-9BCF-C04B-B567-F50BF4F2C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II. The Husband is a Learner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F5814DA-C62C-FA40-914C-CE3BB962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en-SG" dirty="0">
                <a:highlight>
                  <a:srgbClr val="00FFFF"/>
                </a:highlight>
              </a:rPr>
              <a:t>#8 Learn </a:t>
            </a:r>
            <a:r>
              <a:rPr lang="en-GB" altLang="en-US" dirty="0">
                <a:highlight>
                  <a:srgbClr val="00FFFF"/>
                </a:highlight>
              </a:rPr>
              <a:t>that his marriage </a:t>
            </a:r>
            <a:r>
              <a:rPr lang="en-GB" altLang="en-US" u="sng" dirty="0">
                <a:highlight>
                  <a:srgbClr val="00FFFF"/>
                </a:highlight>
              </a:rPr>
              <a:t>impacts</a:t>
            </a:r>
            <a:r>
              <a:rPr lang="en-GB" altLang="en-US" dirty="0">
                <a:highlight>
                  <a:srgbClr val="00FFFF"/>
                </a:highlight>
              </a:rPr>
              <a:t> his </a:t>
            </a:r>
            <a:r>
              <a:rPr lang="en-GB" altLang="en-US" u="sng" dirty="0">
                <a:highlight>
                  <a:srgbClr val="00FFFF"/>
                </a:highlight>
              </a:rPr>
              <a:t>spiritual</a:t>
            </a:r>
            <a:r>
              <a:rPr lang="en-GB" altLang="en-US" dirty="0">
                <a:highlight>
                  <a:srgbClr val="00FFFF"/>
                </a:highlight>
              </a:rPr>
              <a:t> life</a:t>
            </a:r>
            <a:r>
              <a:rPr lang="en-SG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SG" dirty="0"/>
              <a:t>Likewise, ye husbands, dwell with them according to knowledge, </a:t>
            </a:r>
            <a:br>
              <a:rPr lang="en-SG" dirty="0"/>
            </a:br>
            <a:r>
              <a:rPr lang="en-SG" dirty="0"/>
              <a:t>giving honour unto the wife, as unto the weaker vessel, </a:t>
            </a:r>
            <a:br>
              <a:rPr lang="en-SG" dirty="0"/>
            </a:br>
            <a:r>
              <a:rPr lang="en-SG" dirty="0"/>
              <a:t>and as being heirs together of the grace of life; </a:t>
            </a:r>
            <a:br>
              <a:rPr lang="en-SG" dirty="0"/>
            </a:br>
            <a:r>
              <a:rPr lang="en-SG" dirty="0"/>
              <a:t>that </a:t>
            </a:r>
            <a:r>
              <a:rPr lang="en-SG" dirty="0">
                <a:highlight>
                  <a:srgbClr val="FFFF00"/>
                </a:highlight>
              </a:rPr>
              <a:t>your prayers be not hindered</a:t>
            </a:r>
            <a:r>
              <a:rPr lang="en-SG" dirty="0"/>
              <a:t>.</a:t>
            </a:r>
            <a:endParaRPr lang="en-GB" dirty="0"/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GB" altLang="en-US" dirty="0"/>
              <a:t>You cannot be right your with </a:t>
            </a:r>
            <a:r>
              <a:rPr lang="en-GB" altLang="en-US" u="sng" dirty="0"/>
              <a:t>God</a:t>
            </a:r>
            <a:r>
              <a:rPr lang="en-GB" altLang="en-US" dirty="0"/>
              <a:t>, and be at odds with </a:t>
            </a:r>
            <a:r>
              <a:rPr lang="en-GB" altLang="en-US" u="sng" dirty="0"/>
              <a:t>wife</a:t>
            </a:r>
            <a:endParaRPr lang="en-US" altLang="en-US" u="sng" dirty="0"/>
          </a:p>
          <a:p>
            <a:pPr marL="609600" indent="-609600">
              <a:lnSpc>
                <a:spcPct val="110000"/>
              </a:lnSpc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061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CD9F8DF-1052-ED45-B4E6-FCEAD35A8A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  <a:endParaRPr lang="en-US" altLang="en-US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F2D76BA-2337-454C-A633-9B95349CE1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None/>
            </a:pPr>
            <a:endParaRPr lang="en-GB" altLang="en-US" sz="2400" dirty="0"/>
          </a:p>
          <a:p>
            <a:pPr marL="533400" indent="-533400">
              <a:buNone/>
            </a:pPr>
            <a:r>
              <a:rPr lang="en-GB" altLang="en-US" dirty="0"/>
              <a:t>B. Love as the </a:t>
            </a:r>
            <a:r>
              <a:rPr lang="en-GB" altLang="en-US" u="sng" dirty="0"/>
              <a:t>Christian</a:t>
            </a:r>
            <a:r>
              <a:rPr lang="en-GB" altLang="en-US" dirty="0"/>
              <a:t> understands it</a:t>
            </a:r>
          </a:p>
          <a:p>
            <a:pPr marL="533400" indent="-533400">
              <a:buNone/>
            </a:pPr>
            <a:endParaRPr lang="en-GB" altLang="en-US" dirty="0"/>
          </a:p>
          <a:p>
            <a:pPr marL="990600" lvl="1" indent="-533400">
              <a:buNone/>
            </a:pPr>
            <a:r>
              <a:rPr lang="en-GB" altLang="en-US" dirty="0"/>
              <a:t>1.	General: </a:t>
            </a:r>
            <a:br>
              <a:rPr lang="en-GB" altLang="en-US" dirty="0"/>
            </a:br>
            <a:r>
              <a:rPr lang="en-GB" altLang="en-US" dirty="0"/>
              <a:t>"An </a:t>
            </a:r>
            <a:r>
              <a:rPr lang="en-GB" altLang="en-US" u="sng" dirty="0"/>
              <a:t>earnest</a:t>
            </a:r>
            <a:r>
              <a:rPr lang="en-GB" altLang="en-US" dirty="0"/>
              <a:t> and anxious </a:t>
            </a:r>
            <a:r>
              <a:rPr lang="en-GB" altLang="en-US" u="sng" dirty="0"/>
              <a:t>desire</a:t>
            </a:r>
            <a:r>
              <a:rPr lang="en-GB" altLang="en-US" dirty="0"/>
              <a:t> for, and an </a:t>
            </a:r>
            <a:r>
              <a:rPr lang="en-GB" altLang="en-US" u="sng" dirty="0"/>
              <a:t>active</a:t>
            </a:r>
            <a:r>
              <a:rPr lang="en-GB" altLang="en-US" dirty="0"/>
              <a:t> and beneficial interest in, the </a:t>
            </a:r>
            <a:r>
              <a:rPr lang="en-GB" altLang="en-US" u="sng" dirty="0"/>
              <a:t>well-being</a:t>
            </a:r>
            <a:r>
              <a:rPr lang="en-GB" altLang="en-US" dirty="0"/>
              <a:t> of the one </a:t>
            </a:r>
            <a:r>
              <a:rPr lang="en-GB" altLang="en-US" u="sng" dirty="0"/>
              <a:t>loved</a:t>
            </a:r>
            <a:r>
              <a:rPr lang="en-GB" altLang="en-US" dirty="0"/>
              <a:t>" (ISBE)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96611E6-0270-E547-A6A2-ACD6DA249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III. The Husband is a Leader</a:t>
            </a:r>
            <a:endParaRPr lang="en-US" alt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FDDBED8-1488-8642-8457-1291B6D60B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GB" altLang="en-US" dirty="0"/>
              <a:t>A.   Verses: Eph. 5:22, 23; I Cor. 11:3; I Tim. 3:4, 3:12.</a:t>
            </a:r>
          </a:p>
          <a:p>
            <a:pPr marL="609600" indent="-609600">
              <a:buNone/>
            </a:pPr>
            <a:endParaRPr lang="en-GB" altLang="en-US" dirty="0"/>
          </a:p>
          <a:p>
            <a:pPr marL="609600" indent="-609600">
              <a:buNone/>
            </a:pPr>
            <a:r>
              <a:rPr lang="en-GB" altLang="en-US" dirty="0"/>
              <a:t>B. This does NOT mean </a:t>
            </a:r>
          </a:p>
          <a:p>
            <a:pPr marL="609600" indent="-609600">
              <a:buNone/>
            </a:pPr>
            <a:endParaRPr lang="en-GB" altLang="en-US" dirty="0"/>
          </a:p>
          <a:p>
            <a:pPr marL="1009650" lvl="1" indent="-609600">
              <a:buFont typeface="Calibri" panose="020F0502020204030204" pitchFamily="34" charset="0"/>
              <a:buAutoNum type="arabicPeriod"/>
            </a:pPr>
            <a:r>
              <a:rPr lang="en-GB" altLang="en-US" dirty="0"/>
              <a:t>He leads as a </a:t>
            </a:r>
            <a:r>
              <a:rPr lang="en-GB" altLang="en-US" u="sng" dirty="0"/>
              <a:t>dictator</a:t>
            </a:r>
          </a:p>
          <a:p>
            <a:pPr marL="1009650" lvl="1" indent="-609600">
              <a:buFont typeface="Calibri" panose="020F0502020204030204" pitchFamily="34" charset="0"/>
              <a:buAutoNum type="arabicPeriod"/>
            </a:pPr>
            <a:endParaRPr lang="en-GB" altLang="en-US" dirty="0"/>
          </a:p>
          <a:p>
            <a:pPr marL="1009650" lvl="1" indent="-609600">
              <a:buFont typeface="Calibri" panose="020F0502020204030204" pitchFamily="34" charset="0"/>
              <a:buAutoNum type="arabicPeriod"/>
            </a:pPr>
            <a:r>
              <a:rPr lang="en-GB" altLang="en-US" dirty="0"/>
              <a:t>He makes all the </a:t>
            </a:r>
            <a:r>
              <a:rPr lang="en-GB" altLang="en-US" u="sng" dirty="0"/>
              <a:t>decisions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7BA9B6A-27F9-F647-82C4-40C70A1FA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III. The Husband is a Leader</a:t>
            </a:r>
            <a:endParaRPr lang="en-US" altLang="en-US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1E4A6E0-0293-DA4C-8ECF-4452162987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altLang="en-US" dirty="0"/>
              <a:t>C. It means that he follows the </a:t>
            </a:r>
            <a:r>
              <a:rPr lang="en-GB" altLang="en-US" u="sng" dirty="0"/>
              <a:t>example</a:t>
            </a:r>
            <a:r>
              <a:rPr lang="en-GB" altLang="en-US" dirty="0"/>
              <a:t> of Christ in: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endParaRPr lang="en-GB" altLang="en-US" dirty="0"/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GB" altLang="en-US" u="sng" dirty="0"/>
              <a:t>Leading</a:t>
            </a:r>
            <a:r>
              <a:rPr lang="en-GB" altLang="en-US" i="1" dirty="0"/>
              <a:t> </a:t>
            </a:r>
            <a:r>
              <a:rPr lang="en-GB" altLang="en-US" dirty="0"/>
              <a:t>(Eph. 5:23).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GB" altLang="en-US" u="sng" dirty="0"/>
              <a:t>Serving</a:t>
            </a:r>
            <a:r>
              <a:rPr lang="en-GB" altLang="en-US" dirty="0"/>
              <a:t> (Mk. 10:45).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GB" altLang="en-US" u="sng" dirty="0"/>
              <a:t>Teaching</a:t>
            </a:r>
            <a:r>
              <a:rPr lang="en-GB" altLang="en-US" i="1" dirty="0"/>
              <a:t> </a:t>
            </a:r>
            <a:r>
              <a:rPr lang="en-GB" altLang="en-US" dirty="0"/>
              <a:t>(I Cor. 14:35).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GB" altLang="en-US" u="sng" dirty="0"/>
              <a:t>Spending time</a:t>
            </a:r>
            <a:r>
              <a:rPr lang="en-GB" altLang="en-US" i="1" dirty="0"/>
              <a:t> </a:t>
            </a:r>
            <a:r>
              <a:rPr lang="en-GB" altLang="en-US" dirty="0"/>
              <a:t>(I Pet. 3:7).</a:t>
            </a:r>
            <a:br>
              <a:rPr lang="en-GB" altLang="en-US" dirty="0"/>
            </a:br>
            <a:endParaRPr lang="en-GB" dirty="0"/>
          </a:p>
          <a:p>
            <a:pPr marL="514350" indent="-514350">
              <a:buFont typeface="+mj-lt"/>
              <a:buAutoNum type="alphaUcPeriod" startAt="4"/>
              <a:defRPr/>
            </a:pPr>
            <a:r>
              <a:rPr lang="en-GB" dirty="0"/>
              <a:t>The husband is the one </a:t>
            </a:r>
            <a:r>
              <a:rPr lang="en-GB" u="sng" dirty="0"/>
              <a:t>responsible</a:t>
            </a:r>
            <a:r>
              <a:rPr lang="en-GB" dirty="0"/>
              <a:t> before God for </a:t>
            </a:r>
            <a:br>
              <a:rPr lang="en-GB" dirty="0"/>
            </a:br>
            <a:r>
              <a:rPr lang="en-GB" dirty="0"/>
              <a:t>the </a:t>
            </a:r>
            <a:r>
              <a:rPr lang="en-GB" u="sng" dirty="0"/>
              <a:t>direction</a:t>
            </a:r>
            <a:r>
              <a:rPr lang="en-GB" dirty="0"/>
              <a:t> in which the family moves.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/>
              <a:t>Conclusion </a:t>
            </a:r>
            <a:endParaRPr lang="en-US" b="1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None/>
              <a:defRPr/>
            </a:pPr>
            <a:endParaRPr lang="en-GB" dirty="0"/>
          </a:p>
          <a:p>
            <a:pPr>
              <a:buNone/>
              <a:defRPr/>
            </a:pPr>
            <a:endParaRPr lang="en-GB" dirty="0"/>
          </a:p>
          <a:p>
            <a:pPr marL="514350" indent="-514350">
              <a:buNone/>
              <a:defRPr/>
            </a:pPr>
            <a:r>
              <a:rPr lang="en-GB" dirty="0"/>
              <a:t>The husband is to …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r>
              <a:rPr lang="en-US" dirty="0">
                <a:latin typeface="Eras Demi ITC" pitchFamily="34" charset="0"/>
              </a:rPr>
              <a:t>	love your wives, </a:t>
            </a:r>
            <a:br>
              <a:rPr lang="en-US" dirty="0">
                <a:latin typeface="Eras Demi ITC" pitchFamily="34" charset="0"/>
              </a:rPr>
            </a:br>
            <a:r>
              <a:rPr lang="en-US" dirty="0">
                <a:latin typeface="Eras Demi ITC" pitchFamily="34" charset="0"/>
              </a:rPr>
              <a:t>and do not be harsh with them </a:t>
            </a:r>
            <a:br>
              <a:rPr lang="en-US" dirty="0">
                <a:latin typeface="Eras Demi ITC" pitchFamily="34" charset="0"/>
              </a:rPr>
            </a:br>
            <a:r>
              <a:rPr lang="en-US" dirty="0">
                <a:latin typeface="Eras Demi ITC" pitchFamily="34" charset="0"/>
              </a:rPr>
              <a:t>(Col. 3:19).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1A172-B2FE-5845-A936-E1FA4755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Memory verses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87689-DD56-8445-9305-68FFBEA9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SG" dirty="0"/>
              <a:t>Wherefore putting away lying, speak every man truth with his neighbour: for we are members one of another.</a:t>
            </a:r>
            <a:r>
              <a:rPr lang="zh-CN" altLang="en-US" dirty="0"/>
              <a:t> </a:t>
            </a:r>
            <a:r>
              <a:rPr lang="en-GB" dirty="0"/>
              <a:t>(</a:t>
            </a:r>
            <a:r>
              <a:rPr lang="en-GB" dirty="0" err="1"/>
              <a:t>Eph</a:t>
            </a:r>
            <a:r>
              <a:rPr lang="en-GB" dirty="0"/>
              <a:t> 4:25</a:t>
            </a:r>
            <a:r>
              <a:rPr lang="en-GB" sz="3200" dirty="0"/>
              <a:t>)</a:t>
            </a:r>
          </a:p>
          <a:p>
            <a:pPr>
              <a:lnSpc>
                <a:spcPct val="110000"/>
              </a:lnSpc>
            </a:pPr>
            <a:r>
              <a:rPr lang="en-GB" baseline="30000" dirty="0"/>
              <a:t>29</a:t>
            </a:r>
            <a:r>
              <a:rPr lang="en-GB" dirty="0"/>
              <a:t>Let no corrupt communication proceed out of your mouth, but that which is good to the use of edifying, that it may minister grace unto the hearers.</a:t>
            </a:r>
            <a:r>
              <a:rPr lang="en-GB" baseline="30000" dirty="0"/>
              <a:t>30</a:t>
            </a:r>
            <a:r>
              <a:rPr lang="en-GB" dirty="0"/>
              <a:t>And grieve not the holy Spirit of God, whereby ye are sealed unto the day of redemption.</a:t>
            </a:r>
            <a:r>
              <a:rPr lang="en-GB" baseline="30000" dirty="0"/>
              <a:t>31</a:t>
            </a:r>
            <a:r>
              <a:rPr lang="en-GB" dirty="0"/>
              <a:t>Let all bitterness, and wrath, and anger, and clamour, and evil speaking, be put away from you, with all malice:</a:t>
            </a:r>
            <a:r>
              <a:rPr lang="zh-CN" altLang="en-US" dirty="0"/>
              <a:t> </a:t>
            </a:r>
            <a:r>
              <a:rPr lang="en-GB" baseline="30000" dirty="0"/>
              <a:t>32</a:t>
            </a:r>
            <a:r>
              <a:rPr lang="en-GB" dirty="0"/>
              <a:t>And be ye kind one to another, </a:t>
            </a:r>
            <a:r>
              <a:rPr lang="en-GB" dirty="0" err="1"/>
              <a:t>tenderhearted</a:t>
            </a:r>
            <a:r>
              <a:rPr lang="en-GB" dirty="0"/>
              <a:t>, forgiving one another, even as God for Christ‘s sake hath forgiven you.</a:t>
            </a:r>
            <a:r>
              <a:rPr lang="zh-CN" altLang="en-US" dirty="0"/>
              <a:t> </a:t>
            </a:r>
            <a:r>
              <a:rPr lang="en-GB" dirty="0"/>
              <a:t>(</a:t>
            </a:r>
            <a:r>
              <a:rPr lang="en-GB" dirty="0" err="1"/>
              <a:t>Eph</a:t>
            </a:r>
            <a:r>
              <a:rPr lang="en-GB" dirty="0"/>
              <a:t> 4:25, 29-32)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861A2C3-3DC4-B14C-BF65-7AF492E06C3D}"/>
              </a:ext>
            </a:extLst>
          </p:cNvPr>
          <p:cNvSpPr txBox="1">
            <a:spLocks/>
          </p:cNvSpPr>
          <p:nvPr/>
        </p:nvSpPr>
        <p:spPr>
          <a:xfrm>
            <a:off x="7156140" y="6166227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just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/>
              <a:t>Rev (Dr) Jonathan 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92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1A172-B2FE-5845-A936-E1FA4755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Assignments due July 2</a:t>
            </a:r>
            <a:r>
              <a:rPr lang="en-US" altLang="zh-CN" dirty="0">
                <a:solidFill>
                  <a:srgbClr val="C00000"/>
                </a:solidFill>
              </a:rPr>
              <a:t>9</a:t>
            </a:r>
            <a:r>
              <a:rPr lang="en-US" altLang="zh-CN" baseline="30000" dirty="0">
                <a:solidFill>
                  <a:srgbClr val="C00000"/>
                </a:solidFill>
              </a:rPr>
              <a:t>th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87689-DD56-8445-9305-68FFBEA9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During this past week, what were some issues you have conflicts over?</a:t>
            </a:r>
            <a:endParaRPr lang="en-SG" sz="36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Difference of opinion</a:t>
            </a:r>
            <a:endParaRPr lang="en-SG" sz="36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Time spent on ministry</a:t>
            </a:r>
            <a:endParaRPr lang="en-SG" sz="36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Interactions with members of the opposite sex</a:t>
            </a:r>
            <a:endParaRPr lang="en-SG" sz="3600" dirty="0"/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Haven’t had any disputes or quarrels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3600" dirty="0"/>
              <a:t>Others: _______________________</a:t>
            </a:r>
            <a:endParaRPr lang="en-SG" sz="3600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54F0888-1695-1B4D-9A7B-2E82605B652B}"/>
              </a:ext>
            </a:extLst>
          </p:cNvPr>
          <p:cNvSpPr txBox="1">
            <a:spLocks/>
          </p:cNvSpPr>
          <p:nvPr/>
        </p:nvSpPr>
        <p:spPr>
          <a:xfrm>
            <a:off x="7156140" y="6166227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just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Rev (Dr) Jonathan Ang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10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1A172-B2FE-5845-A936-E1FA4755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Assignments due July 2</a:t>
            </a:r>
            <a:r>
              <a:rPr lang="en-US" altLang="zh-CN" dirty="0">
                <a:solidFill>
                  <a:srgbClr val="C00000"/>
                </a:solidFill>
              </a:rPr>
              <a:t>9</a:t>
            </a:r>
            <a:r>
              <a:rPr lang="en-US" altLang="zh-CN" baseline="30000" dirty="0">
                <a:solidFill>
                  <a:srgbClr val="C00000"/>
                </a:solidFill>
              </a:rPr>
              <a:t>th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87689-DD56-8445-9305-68FFBEA9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 startAt="2"/>
            </a:pPr>
            <a:r>
              <a:rPr lang="en-US" dirty="0"/>
              <a:t>When you/spouse talk, the purpose is often to:</a:t>
            </a:r>
            <a:endParaRPr lang="en-SG" dirty="0"/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Solve a problem</a:t>
            </a:r>
            <a:endParaRPr lang="en-SG" dirty="0"/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Show his/her insight, opinions, ideas</a:t>
            </a:r>
            <a:endParaRPr lang="en-SG" dirty="0"/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Express his/her emotions</a:t>
            </a:r>
            <a:endParaRPr lang="en-SG" dirty="0"/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Have you as his/her quiet listener</a:t>
            </a:r>
            <a:endParaRPr lang="en-SG" dirty="0"/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Others: _______________________</a:t>
            </a:r>
            <a:endParaRPr lang="en-SG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54F0888-1695-1B4D-9A7B-2E82605B652B}"/>
              </a:ext>
            </a:extLst>
          </p:cNvPr>
          <p:cNvSpPr txBox="1">
            <a:spLocks/>
          </p:cNvSpPr>
          <p:nvPr/>
        </p:nvSpPr>
        <p:spPr>
          <a:xfrm>
            <a:off x="7156140" y="6166227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just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Rev (Dr) Jonathan Ang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240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1A172-B2FE-5845-A936-E1FA4755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Assignments due July 2</a:t>
            </a:r>
            <a:r>
              <a:rPr lang="en-US" altLang="zh-CN" dirty="0">
                <a:solidFill>
                  <a:srgbClr val="C00000"/>
                </a:solidFill>
              </a:rPr>
              <a:t>9</a:t>
            </a:r>
            <a:r>
              <a:rPr lang="en-US" altLang="zh-CN" baseline="30000" dirty="0">
                <a:solidFill>
                  <a:srgbClr val="C00000"/>
                </a:solidFill>
              </a:rPr>
              <a:t>th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87689-DD56-8445-9305-68FFBEA9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 startAt="3"/>
            </a:pPr>
            <a:r>
              <a:rPr lang="en-US" dirty="0"/>
              <a:t>When your spouse does something that upsets you, you will:</a:t>
            </a:r>
            <a:endParaRPr lang="zh-CN" altLang="en-US" dirty="0"/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Speak out directly</a:t>
            </a:r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Keep quiet about it</a:t>
            </a:r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Use </a:t>
            </a:r>
            <a:r>
              <a:rPr lang="en-US" dirty="0" err="1"/>
              <a:t>humour</a:t>
            </a:r>
            <a:r>
              <a:rPr lang="en-US" dirty="0"/>
              <a:t> to tell him/her a story</a:t>
            </a:r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Have a big fight with him/her </a:t>
            </a:r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Others: _______________________ </a:t>
            </a:r>
            <a:endParaRPr lang="en-SG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54F0888-1695-1B4D-9A7B-2E82605B652B}"/>
              </a:ext>
            </a:extLst>
          </p:cNvPr>
          <p:cNvSpPr txBox="1">
            <a:spLocks/>
          </p:cNvSpPr>
          <p:nvPr/>
        </p:nvSpPr>
        <p:spPr>
          <a:xfrm>
            <a:off x="7156140" y="6166227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just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Rev (Dr) Jonathan Ang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144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1A172-B2FE-5845-A936-E1FA4755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Assignments due July 2</a:t>
            </a:r>
            <a:r>
              <a:rPr lang="en-US" altLang="zh-CN" dirty="0">
                <a:solidFill>
                  <a:srgbClr val="C00000"/>
                </a:solidFill>
              </a:rPr>
              <a:t>9</a:t>
            </a:r>
            <a:r>
              <a:rPr lang="en-US" altLang="zh-CN" baseline="30000" dirty="0">
                <a:solidFill>
                  <a:srgbClr val="C00000"/>
                </a:solidFill>
              </a:rPr>
              <a:t>th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87689-DD56-8445-9305-68FFBEA9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 startAt="4"/>
            </a:pPr>
            <a:r>
              <a:rPr lang="en-US" dirty="0"/>
              <a:t>When your spouse seems to be in a foul mood, what would you do?</a:t>
            </a:r>
            <a:endParaRPr lang="zh-CN" altLang="en-US" dirty="0"/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Go to talk to him/her</a:t>
            </a:r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Encourage him/her </a:t>
            </a:r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Give him/her some space</a:t>
            </a:r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Get some delicious foods for him/her</a:t>
            </a:r>
          </a:p>
          <a:p>
            <a:pPr marL="1428750" lvl="2" indent="-514350">
              <a:buFont typeface="+mj-lt"/>
              <a:buAutoNum type="alphaLcParenR"/>
            </a:pPr>
            <a:r>
              <a:rPr lang="en-US" dirty="0"/>
              <a:t>Others: _______________________ </a:t>
            </a:r>
            <a:endParaRPr lang="en-SG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54F0888-1695-1B4D-9A7B-2E82605B652B}"/>
              </a:ext>
            </a:extLst>
          </p:cNvPr>
          <p:cNvSpPr txBox="1">
            <a:spLocks/>
          </p:cNvSpPr>
          <p:nvPr/>
        </p:nvSpPr>
        <p:spPr>
          <a:xfrm>
            <a:off x="7156140" y="6166227"/>
            <a:ext cx="49739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just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Rev (Dr) Jonathan Ang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761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1BCE8AB-2117-FB42-AFD6-D043F1BDB6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  <a:endParaRPr lang="en-US" altLang="en-US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AF3BB74-3F2E-314F-B0A7-8DA82C9084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33400" indent="-533400">
              <a:buFont typeface="Wingdings" pitchFamily="2" charset="2"/>
              <a:buAutoNum type="arabicPeriod" startAt="2"/>
            </a:pPr>
            <a:r>
              <a:rPr lang="en-GB" altLang="en-US" dirty="0"/>
              <a:t>New Testament terminology</a:t>
            </a:r>
          </a:p>
          <a:p>
            <a:pPr marL="933450" lvl="1" indent="-533400">
              <a:buFont typeface="Calibri" panose="020F0502020204030204" pitchFamily="34" charset="0"/>
              <a:buAutoNum type="alphaLcPeriod"/>
            </a:pPr>
            <a:r>
              <a:rPr lang="en-GB" altLang="en-US" dirty="0"/>
              <a:t>AGAPE LOVE </a:t>
            </a:r>
            <a:r>
              <a:rPr lang="en-GB" altLang="en-US" dirty="0">
                <a:sym typeface="Symbol" pitchFamily="2" charset="2"/>
              </a:rPr>
              <a:t> A </a:t>
            </a:r>
            <a:r>
              <a:rPr lang="en-SG" dirty="0"/>
              <a:t>steadfast, </a:t>
            </a:r>
            <a:r>
              <a:rPr lang="en-SG" u="sng" dirty="0"/>
              <a:t>sacrificial</a:t>
            </a:r>
            <a:r>
              <a:rPr lang="en-SG" dirty="0"/>
              <a:t> zeal for the true </a:t>
            </a:r>
            <a:r>
              <a:rPr lang="en-SG" u="sng" dirty="0"/>
              <a:t>good</a:t>
            </a:r>
            <a:r>
              <a:rPr lang="en-SG" dirty="0"/>
              <a:t> of another. It is the </a:t>
            </a:r>
            <a:r>
              <a:rPr lang="en-SG" u="sng" dirty="0"/>
              <a:t>deepest</a:t>
            </a:r>
            <a:r>
              <a:rPr lang="en-SG" dirty="0"/>
              <a:t>, </a:t>
            </a:r>
            <a:r>
              <a:rPr lang="en-SG" u="sng" dirty="0"/>
              <a:t>purest</a:t>
            </a:r>
            <a:r>
              <a:rPr lang="en-SG" dirty="0"/>
              <a:t> kind of love, </a:t>
            </a:r>
            <a:r>
              <a:rPr lang="en-SG" u="sng" dirty="0"/>
              <a:t>unconcerned</a:t>
            </a:r>
            <a:r>
              <a:rPr lang="en-SG" dirty="0"/>
              <a:t> for self. </a:t>
            </a:r>
            <a:endParaRPr lang="en-GB" altLang="en-US" dirty="0"/>
          </a:p>
          <a:p>
            <a:pPr marL="400050" lvl="1" indent="0">
              <a:buNone/>
            </a:pPr>
            <a:r>
              <a:rPr lang="en-GB" altLang="en-US" dirty="0"/>
              <a:t> 	</a:t>
            </a:r>
            <a:r>
              <a:rPr lang="en-GB" altLang="en-US" dirty="0">
                <a:sym typeface="Symbol" pitchFamily="2" charset="2"/>
              </a:rPr>
              <a:t> </a:t>
            </a:r>
            <a:r>
              <a:rPr lang="en-GB" altLang="en-US" u="sng" dirty="0">
                <a:sym typeface="Symbol" pitchFamily="2" charset="2"/>
              </a:rPr>
              <a:t>B</a:t>
            </a:r>
            <a:r>
              <a:rPr lang="en-GB" u="sng" dirty="0"/>
              <a:t>ehaving</a:t>
            </a:r>
            <a:r>
              <a:rPr lang="en-GB" dirty="0"/>
              <a:t> in certain ways because it is the </a:t>
            </a:r>
            <a:r>
              <a:rPr lang="en-GB" i="1" u="sng" dirty="0"/>
              <a:t>right thing</a:t>
            </a:r>
            <a:r>
              <a:rPr lang="en-GB" dirty="0"/>
              <a:t> to do.</a:t>
            </a:r>
            <a:endParaRPr lang="en-SG" dirty="0"/>
          </a:p>
          <a:p>
            <a:pPr marL="400050" lvl="1" indent="0">
              <a:buNone/>
            </a:pPr>
            <a:r>
              <a:rPr lang="en-GB" altLang="en-US" dirty="0"/>
              <a:t>	</a:t>
            </a:r>
            <a:r>
              <a:rPr lang="en-GB" altLang="en-US" dirty="0">
                <a:sym typeface="Symbol" pitchFamily="2" charset="2"/>
              </a:rPr>
              <a:t> </a:t>
            </a:r>
            <a:r>
              <a:rPr lang="en-GB" dirty="0"/>
              <a:t>Perform your duties in spite of your </a:t>
            </a:r>
            <a:r>
              <a:rPr lang="en-GB" u="sng" dirty="0"/>
              <a:t>negative</a:t>
            </a:r>
            <a:r>
              <a:rPr lang="en-GB" dirty="0"/>
              <a:t> feelings!</a:t>
            </a:r>
            <a:r>
              <a:rPr lang="en-SG" dirty="0"/>
              <a:t> </a:t>
            </a:r>
            <a:endParaRPr lang="en-GB" altLang="en-US" dirty="0"/>
          </a:p>
          <a:p>
            <a:pPr marL="933450" lvl="1" indent="-533400">
              <a:buFont typeface="+mj-lt"/>
              <a:buAutoNum type="alphaLcPeriod" startAt="2"/>
            </a:pPr>
            <a:r>
              <a:rPr lang="en-GB" altLang="en-US" dirty="0"/>
              <a:t>PHILEO LOVE </a:t>
            </a:r>
            <a:r>
              <a:rPr lang="en-GB" altLang="en-US" dirty="0">
                <a:sym typeface="Symbol" pitchFamily="2" charset="2"/>
              </a:rPr>
              <a:t> T</a:t>
            </a:r>
            <a:r>
              <a:rPr lang="en-SG" dirty="0"/>
              <a:t>he love of </a:t>
            </a:r>
            <a:r>
              <a:rPr lang="en-SG" u="sng" dirty="0"/>
              <a:t>friendship</a:t>
            </a:r>
            <a:r>
              <a:rPr lang="en-SG" dirty="0"/>
              <a:t>, often called </a:t>
            </a:r>
            <a:r>
              <a:rPr lang="en-SG" u="sng" dirty="0"/>
              <a:t>brotherly</a:t>
            </a:r>
            <a:r>
              <a:rPr lang="en-SG" dirty="0"/>
              <a:t> love.</a:t>
            </a:r>
            <a:endParaRPr lang="en-GB" altLang="en-US" dirty="0"/>
          </a:p>
          <a:p>
            <a:pPr marL="1333500" lvl="2" indent="-533400"/>
            <a:r>
              <a:rPr lang="en-GB" altLang="en-US" dirty="0"/>
              <a:t>Titus 2:3, 4 </a:t>
            </a:r>
            <a:r>
              <a:rPr lang="en-GB" altLang="en-US" dirty="0">
                <a:sym typeface="Symbol" pitchFamily="2" charset="2"/>
              </a:rPr>
              <a:t></a:t>
            </a:r>
            <a:r>
              <a:rPr lang="en-GB" altLang="en-US" dirty="0"/>
              <a:t> </a:t>
            </a:r>
            <a:r>
              <a:rPr lang="en-GB" altLang="en-US" baseline="30000" dirty="0"/>
              <a:t>3</a:t>
            </a:r>
            <a:r>
              <a:rPr lang="en-GB" altLang="en-US" dirty="0"/>
              <a:t>Older women … are to </a:t>
            </a:r>
            <a:r>
              <a:rPr lang="en-GB" altLang="en-US" dirty="0">
                <a:highlight>
                  <a:srgbClr val="FFFF00"/>
                </a:highlight>
              </a:rPr>
              <a:t>teach</a:t>
            </a:r>
            <a:r>
              <a:rPr lang="en-GB" altLang="en-US" dirty="0"/>
              <a:t> … </a:t>
            </a:r>
            <a:r>
              <a:rPr lang="en-GB" altLang="en-US" baseline="30000" dirty="0"/>
              <a:t>4</a:t>
            </a:r>
            <a:r>
              <a:rPr lang="en-GB" altLang="en-US" dirty="0"/>
              <a:t>and so train the young women to love their husbands and children,</a:t>
            </a:r>
          </a:p>
          <a:p>
            <a:pPr marL="1333500" lvl="2" indent="-533400"/>
            <a:r>
              <a:rPr lang="en-GB" altLang="en-US" dirty="0"/>
              <a:t>Can be </a:t>
            </a:r>
            <a:r>
              <a:rPr lang="en-GB" altLang="en-US" u="sng" dirty="0">
                <a:highlight>
                  <a:srgbClr val="FFFF00"/>
                </a:highlight>
              </a:rPr>
              <a:t>learned</a:t>
            </a:r>
            <a:endParaRPr lang="en-GB" altLang="en-US" dirty="0"/>
          </a:p>
          <a:p>
            <a:pPr marL="533400" indent="-533400">
              <a:buNone/>
            </a:pPr>
            <a:r>
              <a:rPr lang="en-GB" altLang="en-US" dirty="0"/>
              <a:t>3. Elements of love: Love – I Corinthians Style</a:t>
            </a:r>
          </a:p>
          <a:p>
            <a:pPr marL="533400" indent="-533400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0FC0B69-BF25-0B47-8493-3EB6FC96D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4DD3A-0832-8441-87FB-1D312167D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GB" altLang="en-US" dirty="0"/>
              <a:t>Love – I Corinthians Style</a:t>
            </a:r>
          </a:p>
          <a:p>
            <a:pPr marL="514350" indent="-514350">
              <a:defRPr/>
            </a:pPr>
            <a:r>
              <a:rPr lang="en-GB" dirty="0"/>
              <a:t>... is </a:t>
            </a:r>
            <a:r>
              <a:rPr lang="en-GB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patient/</a:t>
            </a:r>
            <a:r>
              <a:rPr lang="en-SG" dirty="0" err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suffereth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long</a:t>
            </a:r>
            <a:r>
              <a:rPr lang="en-GB" dirty="0"/>
              <a:t> (4) ... is steady, not hasty </a:t>
            </a:r>
          </a:p>
          <a:p>
            <a:pPr marL="514350" indent="-514350">
              <a:defRPr/>
            </a:pPr>
            <a:r>
              <a:rPr lang="en-GB" dirty="0"/>
              <a:t>... is </a:t>
            </a:r>
            <a:r>
              <a:rPr lang="en-GB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kind</a:t>
            </a:r>
            <a:r>
              <a:rPr lang="en-GB" dirty="0"/>
              <a:t> (4) ... is sympathetic and generous</a:t>
            </a:r>
          </a:p>
          <a:p>
            <a:pPr marL="514350" indent="-514350">
              <a:defRPr/>
            </a:pPr>
            <a:r>
              <a:rPr lang="en-GB" dirty="0"/>
              <a:t>... is </a:t>
            </a:r>
            <a:r>
              <a:rPr lang="en-GB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envious</a:t>
            </a:r>
            <a:r>
              <a:rPr lang="en-GB" dirty="0">
                <a:solidFill>
                  <a:srgbClr val="FF0000"/>
                </a:solidFill>
              </a:rPr>
              <a:t>/</a:t>
            </a:r>
            <a:r>
              <a:rPr lang="en-SG" dirty="0" err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envieth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not</a:t>
            </a:r>
            <a:r>
              <a:rPr lang="en-GB" dirty="0"/>
              <a:t> (4) ... does not compete for attention</a:t>
            </a:r>
          </a:p>
          <a:p>
            <a:pPr marL="514350" indent="-514350">
              <a:defRPr/>
            </a:pPr>
            <a:r>
              <a:rPr lang="en-GB" dirty="0"/>
              <a:t>... is </a:t>
            </a:r>
            <a:r>
              <a:rPr lang="en-GB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boastful/</a:t>
            </a:r>
            <a:r>
              <a:rPr lang="en-SG" dirty="0" err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vaunteth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not itself</a:t>
            </a:r>
            <a:r>
              <a:rPr lang="en-GB" dirty="0"/>
              <a:t> (4) ... does not brag on itself, or strut about</a:t>
            </a:r>
          </a:p>
          <a:p>
            <a:pPr marL="514350" indent="-514350">
              <a:defRPr/>
            </a:pPr>
            <a:r>
              <a:rPr lang="en-GB" dirty="0"/>
              <a:t>... is </a:t>
            </a:r>
            <a:r>
              <a:rPr lang="en-GB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arrogant</a:t>
            </a:r>
            <a:r>
              <a:rPr lang="en-GB" dirty="0">
                <a:solidFill>
                  <a:srgbClr val="FF0000"/>
                </a:solidFill>
              </a:rPr>
              <a:t>/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puffed up</a:t>
            </a:r>
            <a:r>
              <a:rPr lang="en-GB" dirty="0"/>
              <a:t> (4) ... does not inflate its self-view</a:t>
            </a:r>
          </a:p>
          <a:p>
            <a:pPr marL="514350" indent="-514350"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C070E6-A7E5-8542-9D30-CDE6E7B2206C}"/>
              </a:ext>
            </a:extLst>
          </p:cNvPr>
          <p:cNvSpPr txBox="1">
            <a:spLocks noChangeArrowheads="1"/>
          </p:cNvSpPr>
          <p:nvPr/>
        </p:nvSpPr>
        <p:spPr>
          <a:xfrm>
            <a:off x="838200" y="212725"/>
            <a:ext cx="10515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4">
                    <a:lumMod val="75000"/>
                  </a:schemeClr>
                </a:solidFill>
                <a:latin typeface="Abadi MT Condensed Light" panose="020B0306030101010103" pitchFamily="34" charset="77"/>
                <a:ea typeface="+mj-ea"/>
                <a:cs typeface="+mj-cs"/>
              </a:defRPr>
            </a:lvl1pPr>
          </a:lstStyle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692FAA80-E077-0D41-8D9D-9875D9769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CD100-74F8-A947-9751-B42A1829B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GB" altLang="en-US" dirty="0"/>
              <a:t>Love – I Corinthians Style</a:t>
            </a:r>
            <a:endParaRPr lang="en-GB" dirty="0"/>
          </a:p>
          <a:p>
            <a:pPr marL="514350" indent="-514350">
              <a:defRPr/>
            </a:pPr>
            <a:r>
              <a:rPr lang="en-GB" dirty="0"/>
              <a:t>... is </a:t>
            </a:r>
            <a:r>
              <a:rPr lang="en-GB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rude/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not behave itself unseemly </a:t>
            </a:r>
            <a:r>
              <a:rPr lang="en-GB" dirty="0"/>
              <a:t>(5) ... does not tread on others feelings, or force itself on others </a:t>
            </a:r>
          </a:p>
          <a:p>
            <a:pPr marL="514350" indent="-514350">
              <a:defRPr/>
            </a:pPr>
            <a:r>
              <a:rPr lang="en-GB" dirty="0"/>
              <a:t>... </a:t>
            </a:r>
            <a:r>
              <a:rPr lang="en-GB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does not seek its own/</a:t>
            </a:r>
            <a:r>
              <a:rPr lang="en-SG" dirty="0" err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seeketh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not her own</a:t>
            </a:r>
            <a:r>
              <a:rPr lang="en-GB" dirty="0"/>
              <a:t> (5) ... does not insist on its own way, or play “me first” games</a:t>
            </a:r>
          </a:p>
          <a:p>
            <a:pPr marL="514350" indent="-514350">
              <a:defRPr/>
            </a:pPr>
            <a:r>
              <a:rPr lang="en-GB" dirty="0"/>
              <a:t>... is </a:t>
            </a:r>
            <a:r>
              <a:rPr lang="en-GB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irritable/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not easily provoked</a:t>
            </a:r>
            <a:r>
              <a:rPr lang="en-GB" dirty="0"/>
              <a:t> (5) ... is not easily provoked, or fly off the handle</a:t>
            </a:r>
          </a:p>
          <a:p>
            <a:pPr marL="514350" indent="-514350">
              <a:defRPr/>
            </a:pPr>
            <a:r>
              <a:rPr lang="en-GB" altLang="en-US" dirty="0"/>
              <a:t>... is </a:t>
            </a:r>
            <a:r>
              <a:rPr lang="en-GB" alt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resentful/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easily provoked</a:t>
            </a:r>
            <a:r>
              <a:rPr lang="en-GB" altLang="en-US" dirty="0"/>
              <a:t> (5) ... does not keep a record of wrongs suffered</a:t>
            </a:r>
            <a:endParaRPr lang="en-GB" dirty="0"/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5DFB643A-899D-2649-A35F-1E4933DE6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84155-9C83-BD49-A76A-035683D71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altLang="en-US" dirty="0"/>
              <a:t>Love – I Corinthians Style</a:t>
            </a:r>
          </a:p>
          <a:p>
            <a:pPr marL="514350" indent="-514350"/>
            <a:r>
              <a:rPr lang="en-GB" altLang="en-US" dirty="0"/>
              <a:t>... does </a:t>
            </a:r>
            <a:r>
              <a:rPr lang="en-GB" alt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not rejoice in wrongdoing/</a:t>
            </a:r>
            <a:r>
              <a:rPr lang="en-SG" dirty="0" err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Rejoiceth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not in iniquity</a:t>
            </a:r>
            <a:r>
              <a:rPr lang="en-GB" altLang="en-US" dirty="0"/>
              <a:t> (6) ... finds no joy in evil</a:t>
            </a:r>
          </a:p>
          <a:p>
            <a:pPr marL="514350" indent="-514350"/>
            <a:r>
              <a:rPr lang="en-GB" altLang="en-US" dirty="0"/>
              <a:t>... </a:t>
            </a:r>
            <a:r>
              <a:rPr lang="en-GB" alt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rejoices in the truth/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but </a:t>
            </a:r>
            <a:r>
              <a:rPr lang="en-SG" dirty="0" err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rejoiceth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in the truth</a:t>
            </a:r>
            <a:r>
              <a:rPr lang="en-GB" altLang="en-US" dirty="0"/>
              <a:t> (6) ... celebrates other’s achievements</a:t>
            </a:r>
          </a:p>
          <a:p>
            <a:pPr marL="514350" indent="-514350"/>
            <a:r>
              <a:rPr lang="en-GB" altLang="en-US" dirty="0"/>
              <a:t>... </a:t>
            </a:r>
            <a:r>
              <a:rPr lang="en-GB" alt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bears all things</a:t>
            </a:r>
            <a:r>
              <a:rPr lang="en-GB" altLang="en-US" dirty="0"/>
              <a:t> (7) ... keeps all things in confidence</a:t>
            </a:r>
          </a:p>
          <a:p>
            <a:pPr marL="514350" indent="-514350"/>
            <a:r>
              <a:rPr lang="en-GB" altLang="en-US" dirty="0"/>
              <a:t>... </a:t>
            </a:r>
            <a:r>
              <a:rPr lang="en-GB" alt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believes all things</a:t>
            </a:r>
            <a:r>
              <a:rPr lang="en-GB" altLang="en-US" dirty="0"/>
              <a:t> (7) ... trusts in what God can do</a:t>
            </a:r>
          </a:p>
          <a:p>
            <a:pPr marL="514350" indent="-514350"/>
            <a:r>
              <a:rPr lang="en-GB" altLang="en-US" dirty="0"/>
              <a:t>... </a:t>
            </a:r>
            <a:r>
              <a:rPr lang="en-GB" alt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hopes all things</a:t>
            </a:r>
            <a:r>
              <a:rPr lang="en-GB" altLang="en-US" dirty="0"/>
              <a:t> (7) ... holds out holy ambitions for others</a:t>
            </a:r>
          </a:p>
          <a:p>
            <a:pPr marL="514350" indent="-514350"/>
            <a:r>
              <a:rPr lang="en-GB" altLang="en-US" dirty="0"/>
              <a:t>... </a:t>
            </a:r>
            <a:r>
              <a:rPr lang="en-GB" alt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endures all things</a:t>
            </a:r>
            <a:r>
              <a:rPr lang="en-GB" altLang="en-US" dirty="0"/>
              <a:t> (7) ... survives and serves in all situations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38405DA6-7ED4-714F-96E0-5DBD7D86E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B18C5-802D-D742-B69E-0A883ABA0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dirty="0"/>
              <a:t>Love – I Corinthians Style</a:t>
            </a:r>
          </a:p>
          <a:p>
            <a:pPr marL="0" indent="0">
              <a:buNone/>
            </a:pPr>
            <a:endParaRPr lang="en-GB" altLang="en-US" dirty="0"/>
          </a:p>
          <a:p>
            <a:pPr marL="514350" indent="-514350"/>
            <a:r>
              <a:rPr lang="en-GB" altLang="en-US" dirty="0"/>
              <a:t>... </a:t>
            </a:r>
            <a:r>
              <a:rPr lang="en-GB" altLang="en-US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never ends/</a:t>
            </a:r>
            <a:r>
              <a:rPr lang="en-SG" dirty="0" err="1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faileth</a:t>
            </a:r>
            <a:r>
              <a:rPr lang="en-SG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GB" altLang="en-US" dirty="0"/>
              <a:t>(8) ... outlives all problems and challenges </a:t>
            </a:r>
          </a:p>
          <a:p>
            <a:pPr marL="514350" indent="-514350">
              <a:buNone/>
            </a:pPr>
            <a:endParaRPr lang="en-GB" altLang="en-US" dirty="0"/>
          </a:p>
          <a:p>
            <a:pPr marL="514350" indent="-514350">
              <a:buNone/>
            </a:pPr>
            <a:r>
              <a:rPr lang="en-GB" altLang="en-US" dirty="0"/>
              <a:t>	Note: We can love... because God first loved us! (1 John 4:19)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1EC9456-F781-A244-AB69-709475405A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  <a:endParaRPr lang="en-US" altLang="en-US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CA3AAFC-F3FC-2841-BAC2-8DD9A35DA7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GB" altLang="en-US" dirty="0"/>
              <a:t>4.   CONCLUSION = Love involves:</a:t>
            </a:r>
          </a:p>
          <a:p>
            <a:pPr marL="609600" indent="-609600">
              <a:buNone/>
            </a:pPr>
            <a:endParaRPr lang="en-GB" altLang="en-US" dirty="0"/>
          </a:p>
          <a:p>
            <a:pPr marL="1009650" lvl="1" indent="-609600">
              <a:buFont typeface="Calibri" panose="020F0502020204030204" pitchFamily="34" charset="0"/>
              <a:buAutoNum type="alphaLcPeriod"/>
            </a:pPr>
            <a:r>
              <a:rPr lang="en-GB" altLang="en-US" dirty="0"/>
              <a:t>an </a:t>
            </a:r>
            <a:r>
              <a:rPr lang="en-GB" altLang="en-US" u="sng" dirty="0"/>
              <a:t>act</a:t>
            </a:r>
            <a:r>
              <a:rPr lang="en-GB" altLang="en-US" dirty="0"/>
              <a:t> of the </a:t>
            </a:r>
            <a:r>
              <a:rPr lang="en-GB" altLang="en-US" u="sng" dirty="0"/>
              <a:t>wil</a:t>
            </a:r>
            <a:r>
              <a:rPr lang="en-GB" altLang="en-US" dirty="0"/>
              <a:t>l</a:t>
            </a:r>
          </a:p>
          <a:p>
            <a:pPr marL="1009650" lvl="1" indent="-609600">
              <a:buFont typeface="Calibri" panose="020F0502020204030204" pitchFamily="34" charset="0"/>
              <a:buAutoNum type="alphaLcPeriod"/>
            </a:pPr>
            <a:endParaRPr lang="en-GB" altLang="en-US" dirty="0"/>
          </a:p>
          <a:p>
            <a:pPr marL="1009650" lvl="1" indent="-609600">
              <a:buFont typeface="Calibri" panose="020F0502020204030204" pitchFamily="34" charset="0"/>
              <a:buAutoNum type="alphaLcPeriod"/>
            </a:pPr>
            <a:r>
              <a:rPr lang="en-GB" altLang="en-US" u="sng" dirty="0"/>
              <a:t>proper</a:t>
            </a:r>
            <a:r>
              <a:rPr lang="en-GB" altLang="en-US" dirty="0"/>
              <a:t> </a:t>
            </a:r>
            <a:r>
              <a:rPr lang="en-GB" altLang="en-US" u="sng" dirty="0"/>
              <a:t>attitudes</a:t>
            </a:r>
            <a:r>
              <a:rPr lang="en-GB" altLang="en-US" dirty="0"/>
              <a:t> and </a:t>
            </a:r>
            <a:r>
              <a:rPr lang="en-GB" altLang="en-US" u="sng" dirty="0"/>
              <a:t>actions</a:t>
            </a:r>
          </a:p>
          <a:p>
            <a:pPr marL="1009650" lvl="1" indent="-609600">
              <a:buFont typeface="Calibri" panose="020F0502020204030204" pitchFamily="34" charset="0"/>
              <a:buAutoNum type="alphaLcPeriod"/>
            </a:pPr>
            <a:endParaRPr lang="en-GB" altLang="en-US" dirty="0"/>
          </a:p>
          <a:p>
            <a:pPr marL="1009650" lvl="1" indent="-609600">
              <a:buFont typeface="Calibri" panose="020F0502020204030204" pitchFamily="34" charset="0"/>
              <a:buAutoNum type="alphaLcPeriod"/>
            </a:pPr>
            <a:r>
              <a:rPr lang="en-GB" altLang="en-US" u="sng" dirty="0"/>
              <a:t>positive</a:t>
            </a:r>
            <a:r>
              <a:rPr lang="en-GB" altLang="en-US" dirty="0"/>
              <a:t> </a:t>
            </a:r>
            <a:r>
              <a:rPr lang="en-GB" altLang="en-US" u="sng" dirty="0"/>
              <a:t>feelings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6CE5721-BFEE-6040-8613-4B159B33AB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I. The Husband is a Lover</a:t>
            </a:r>
            <a:endParaRPr lang="en-US" alt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729A320-AB99-8747-BACC-3183FBB90090}"/>
              </a:ext>
            </a:extLst>
          </p:cNvPr>
          <p:cNvSpPr txBox="1">
            <a:spLocks noChangeArrowheads="1"/>
          </p:cNvSpPr>
          <p:nvPr/>
        </p:nvSpPr>
        <p:spPr>
          <a:xfrm>
            <a:off x="1522613" y="1113244"/>
            <a:ext cx="10515600" cy="50593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badi MT Condensed Light" panose="020B03060301010101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Arial" panose="020B0604020202020204" pitchFamily="34" charset="0"/>
              <a:buNone/>
            </a:pPr>
            <a:r>
              <a:rPr lang="en-GB" altLang="en-US" dirty="0"/>
              <a:t>How to love:</a:t>
            </a:r>
          </a:p>
          <a:p>
            <a:pPr marL="609600" indent="-609600">
              <a:buNone/>
            </a:pPr>
            <a:r>
              <a:rPr lang="el-GR" dirty="0" err="1"/>
              <a:t>Αγαπατω</a:t>
            </a:r>
            <a:r>
              <a:rPr lang="zh-CN" altLang="en-US" dirty="0"/>
              <a:t> </a:t>
            </a:r>
            <a:r>
              <a:rPr lang="en-GB" altLang="en-US" dirty="0"/>
              <a:t> </a:t>
            </a:r>
            <a:r>
              <a:rPr lang="en-GB" altLang="en-US" dirty="0">
                <a:sym typeface="Symbol" pitchFamily="2" charset="2"/>
              </a:rPr>
              <a:t></a:t>
            </a:r>
            <a:r>
              <a:rPr lang="en-GB" altLang="en-US" dirty="0"/>
              <a:t> “</a:t>
            </a:r>
            <a:r>
              <a:rPr lang="en-GB" dirty="0"/>
              <a:t>targeted affection”</a:t>
            </a:r>
            <a:endParaRPr lang="en-GB" altLang="en-US" dirty="0"/>
          </a:p>
          <a:p>
            <a:pPr marL="609600" indent="-609600">
              <a:buFont typeface="Arial" panose="020B0604020202020204" pitchFamily="34" charset="0"/>
              <a:buNone/>
            </a:pPr>
            <a:r>
              <a:rPr lang="en-GB" altLang="en-US" dirty="0" err="1"/>
              <a:t>Eph</a:t>
            </a:r>
            <a:r>
              <a:rPr lang="en-GB" altLang="en-US" dirty="0"/>
              <a:t> 5:25 </a:t>
            </a:r>
            <a:r>
              <a:rPr lang="en-GB" altLang="en-US" dirty="0">
                <a:sym typeface="Symbol" pitchFamily="2" charset="2"/>
              </a:rPr>
              <a:t></a:t>
            </a:r>
            <a:r>
              <a:rPr lang="en-GB" altLang="en-US" dirty="0"/>
              <a:t> </a:t>
            </a:r>
            <a:r>
              <a:rPr lang="en-SG" dirty="0"/>
              <a:t>Husbands, love your wives, even </a:t>
            </a:r>
            <a:r>
              <a:rPr lang="en-SG" dirty="0">
                <a:highlight>
                  <a:srgbClr val="FFFF00"/>
                </a:highlight>
              </a:rPr>
              <a:t>as Christ also loved the church</a:t>
            </a:r>
            <a:r>
              <a:rPr lang="en-SG" dirty="0"/>
              <a:t>, and gave himself for it</a:t>
            </a:r>
            <a:endParaRPr lang="en-GB" altLang="en-US" i="1" dirty="0"/>
          </a:p>
          <a:p>
            <a:pPr marL="609600" indent="-609600">
              <a:buNone/>
            </a:pPr>
            <a:r>
              <a:rPr lang="en-GB" altLang="en-US" dirty="0"/>
              <a:t> </a:t>
            </a:r>
            <a:r>
              <a:rPr lang="en-GB" altLang="en-US" dirty="0">
                <a:sym typeface="Symbol" pitchFamily="2" charset="2"/>
              </a:rPr>
              <a:t></a:t>
            </a:r>
            <a:r>
              <a:rPr lang="en-GB" altLang="en-US" dirty="0"/>
              <a:t> </a:t>
            </a:r>
            <a:r>
              <a:rPr lang="en-GB" altLang="en-US" u="sng" dirty="0"/>
              <a:t>S</a:t>
            </a:r>
            <a:r>
              <a:rPr lang="en-GB" u="sng" dirty="0"/>
              <a:t>acrificial</a:t>
            </a:r>
            <a:r>
              <a:rPr lang="en-GB" dirty="0"/>
              <a:t>, </a:t>
            </a:r>
            <a:r>
              <a:rPr lang="en-GB" u="sng" dirty="0"/>
              <a:t>unselfish</a:t>
            </a:r>
            <a:r>
              <a:rPr lang="en-GB" dirty="0"/>
              <a:t> love; putting her </a:t>
            </a:r>
            <a:r>
              <a:rPr lang="en-GB" u="sng" dirty="0"/>
              <a:t>needs</a:t>
            </a:r>
            <a:r>
              <a:rPr lang="en-GB" dirty="0"/>
              <a:t> first</a:t>
            </a:r>
            <a:r>
              <a:rPr lang="en-SG" dirty="0"/>
              <a:t> </a:t>
            </a:r>
            <a:endParaRPr lang="en-GB" altLang="en-US" dirty="0"/>
          </a:p>
          <a:p>
            <a:pPr marL="609600" indent="-609600">
              <a:buFont typeface="Arial" panose="020B0604020202020204" pitchFamily="34" charset="0"/>
              <a:buNone/>
            </a:pPr>
            <a:r>
              <a:rPr lang="en-GB" altLang="en-US" dirty="0"/>
              <a:t>Eph. 5:28 </a:t>
            </a:r>
            <a:r>
              <a:rPr lang="en-GB" altLang="en-US" dirty="0">
                <a:sym typeface="Symbol" pitchFamily="2" charset="2"/>
              </a:rPr>
              <a:t></a:t>
            </a:r>
            <a:r>
              <a:rPr lang="en-GB" altLang="en-US" dirty="0"/>
              <a:t> </a:t>
            </a:r>
            <a:r>
              <a:rPr lang="en-SG" dirty="0"/>
              <a:t>So ought men to love their wives </a:t>
            </a:r>
            <a:r>
              <a:rPr lang="en-SG" dirty="0">
                <a:highlight>
                  <a:srgbClr val="FFFF00"/>
                </a:highlight>
              </a:rPr>
              <a:t>as their own bodies</a:t>
            </a:r>
            <a:r>
              <a:rPr lang="en-SG" dirty="0"/>
              <a:t>. He </a:t>
            </a:r>
            <a:br>
              <a:rPr lang="en-SG" dirty="0"/>
            </a:br>
            <a:r>
              <a:rPr lang="en-SG" dirty="0"/>
              <a:t>that loveth his wife loveth himself</a:t>
            </a:r>
            <a:endParaRPr lang="en-GB" altLang="en-US" i="1" dirty="0"/>
          </a:p>
          <a:p>
            <a:pPr marL="609600" indent="-609600">
              <a:buNone/>
            </a:pPr>
            <a:r>
              <a:rPr lang="en-GB" altLang="en-US" dirty="0"/>
              <a:t> </a:t>
            </a:r>
            <a:r>
              <a:rPr lang="en-GB" altLang="en-US" dirty="0">
                <a:sym typeface="Symbol" pitchFamily="2" charset="2"/>
              </a:rPr>
              <a:t></a:t>
            </a:r>
            <a:r>
              <a:rPr lang="en-GB" altLang="en-US" dirty="0"/>
              <a:t> </a:t>
            </a:r>
            <a:r>
              <a:rPr lang="en-GB" dirty="0"/>
              <a:t>It is a love, not merely of </a:t>
            </a:r>
            <a:r>
              <a:rPr lang="en-GB" i="1" u="sng" dirty="0"/>
              <a:t>duty</a:t>
            </a:r>
            <a:r>
              <a:rPr lang="en-GB" dirty="0"/>
              <a:t>, but of </a:t>
            </a:r>
            <a:r>
              <a:rPr lang="en-GB" i="1" u="sng" dirty="0"/>
              <a:t>nature</a:t>
            </a:r>
            <a:r>
              <a:rPr lang="en-GB" dirty="0"/>
              <a:t>.</a:t>
            </a:r>
            <a:r>
              <a:rPr lang="en-SG" dirty="0"/>
              <a:t> </a:t>
            </a:r>
            <a:endParaRPr lang="en-GB" altLang="en-US" dirty="0"/>
          </a:p>
          <a:p>
            <a:pPr marL="609600" indent="-609600">
              <a:buFont typeface="Arial" panose="020B0604020202020204" pitchFamily="34" charset="0"/>
              <a:buNone/>
            </a:pPr>
            <a:r>
              <a:rPr lang="en-GB" altLang="en-US" dirty="0"/>
              <a:t>Eph. 5:33a </a:t>
            </a:r>
            <a:r>
              <a:rPr lang="en-GB" altLang="en-US" dirty="0">
                <a:sym typeface="Symbol" pitchFamily="2" charset="2"/>
              </a:rPr>
              <a:t></a:t>
            </a:r>
            <a:r>
              <a:rPr lang="en-GB" altLang="en-US" dirty="0"/>
              <a:t> Nevertheless let every one of you in particular so love his wife even </a:t>
            </a:r>
            <a:r>
              <a:rPr lang="en-GB" altLang="en-US" dirty="0">
                <a:highlight>
                  <a:srgbClr val="FFFF00"/>
                </a:highlight>
              </a:rPr>
              <a:t>as himself</a:t>
            </a:r>
          </a:p>
          <a:p>
            <a:pPr marL="609600" indent="-609600">
              <a:buNone/>
            </a:pPr>
            <a:r>
              <a:rPr lang="en-GB" altLang="en-US" dirty="0"/>
              <a:t> </a:t>
            </a:r>
            <a:r>
              <a:rPr lang="en-GB" altLang="en-US" dirty="0">
                <a:sym typeface="Symbol" pitchFamily="2" charset="2"/>
              </a:rPr>
              <a:t></a:t>
            </a:r>
            <a:r>
              <a:rPr lang="en-GB" altLang="en-US" dirty="0"/>
              <a:t> L</a:t>
            </a:r>
            <a:r>
              <a:rPr lang="en-GB" dirty="0"/>
              <a:t>ove her as being </a:t>
            </a:r>
            <a:r>
              <a:rPr lang="en-GB" u="sng" dirty="0"/>
              <a:t>part and parcel</a:t>
            </a:r>
            <a:r>
              <a:rPr lang="en-GB" dirty="0"/>
              <a:t> of himself</a:t>
            </a:r>
            <a:r>
              <a:rPr lang="en-SG" dirty="0"/>
              <a:t> </a:t>
            </a:r>
            <a:endParaRPr lang="en-US" altLang="en-US" i="1" dirty="0">
              <a:highlight>
                <a:srgbClr val="FFFF00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6361</TotalTime>
  <Words>2068</Words>
  <Application>Microsoft Office PowerPoint</Application>
  <PresentationFormat>Widescreen</PresentationFormat>
  <Paragraphs>204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Abadi MT Condensed Light</vt:lpstr>
      <vt:lpstr>Arial</vt:lpstr>
      <vt:lpstr>Calibri</vt:lpstr>
      <vt:lpstr>Eras Demi ITC</vt:lpstr>
      <vt:lpstr>Raleway</vt:lpstr>
      <vt:lpstr>Wingdings</vt:lpstr>
      <vt:lpstr>Office Theme</vt:lpstr>
      <vt:lpstr>I. The Husband is a Lover</vt:lpstr>
      <vt:lpstr>I. The Husband is a Lover</vt:lpstr>
      <vt:lpstr>I. The Husband is a Lover</vt:lpstr>
      <vt:lpstr>I. The Husband is a Lover</vt:lpstr>
      <vt:lpstr>I. The Husband is a Lover</vt:lpstr>
      <vt:lpstr>I. The Husband is a Lover</vt:lpstr>
      <vt:lpstr>I. The Husband is a Lover</vt:lpstr>
      <vt:lpstr>I. The Husband is a Lover</vt:lpstr>
      <vt:lpstr>I. The Husband is a Lover</vt:lpstr>
      <vt:lpstr>II. The Husband is a Learner</vt:lpstr>
      <vt:lpstr>II. The Husband is a Learner</vt:lpstr>
      <vt:lpstr>II. The Husband is a Learner</vt:lpstr>
      <vt:lpstr>II. The Husband is a Learner</vt:lpstr>
      <vt:lpstr>II. The Husband is a Learner</vt:lpstr>
      <vt:lpstr>II. The Husband is a Learner</vt:lpstr>
      <vt:lpstr>II. The Husband is a Learner</vt:lpstr>
      <vt:lpstr>II. The Husband is a Learner</vt:lpstr>
      <vt:lpstr>II. The Husband is a Learner</vt:lpstr>
      <vt:lpstr>II. The Husband is a Learner</vt:lpstr>
      <vt:lpstr>III. The Husband is a Leader</vt:lpstr>
      <vt:lpstr>III. The Husband is a Leader</vt:lpstr>
      <vt:lpstr>Conclusion </vt:lpstr>
      <vt:lpstr>Memory verses</vt:lpstr>
      <vt:lpstr>Assignments due July 29th</vt:lpstr>
      <vt:lpstr>Assignments due July 29th</vt:lpstr>
      <vt:lpstr>Assignments due July 29th</vt:lpstr>
      <vt:lpstr>Assignments due July 29th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Marriage &amp; Family</dc:title>
  <dc:creator>Spencer Yap</dc:creator>
  <cp:lastModifiedBy>User</cp:lastModifiedBy>
  <cp:revision>473</cp:revision>
  <dcterms:created xsi:type="dcterms:W3CDTF">2021-06-08T13:30:02Z</dcterms:created>
  <dcterms:modified xsi:type="dcterms:W3CDTF">2021-07-22T16:19:36Z</dcterms:modified>
</cp:coreProperties>
</file>