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9"/>
  </p:notesMasterIdLst>
  <p:sldIdLst>
    <p:sldId id="256" r:id="rId2"/>
    <p:sldId id="257" r:id="rId3"/>
    <p:sldId id="267" r:id="rId4"/>
    <p:sldId id="268" r:id="rId5"/>
    <p:sldId id="258" r:id="rId6"/>
    <p:sldId id="260" r:id="rId7"/>
    <p:sldId id="262" r:id="rId8"/>
    <p:sldId id="261" r:id="rId9"/>
    <p:sldId id="263" r:id="rId10"/>
    <p:sldId id="264" r:id="rId11"/>
    <p:sldId id="259" r:id="rId12"/>
    <p:sldId id="287" r:id="rId13"/>
    <p:sldId id="265" r:id="rId14"/>
    <p:sldId id="266" r:id="rId15"/>
    <p:sldId id="270" r:id="rId16"/>
    <p:sldId id="271" r:id="rId17"/>
    <p:sldId id="275" r:id="rId18"/>
    <p:sldId id="272" r:id="rId19"/>
    <p:sldId id="277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273" r:id="rId28"/>
    <p:sldId id="288" r:id="rId29"/>
    <p:sldId id="289" r:id="rId30"/>
    <p:sldId id="296" r:id="rId31"/>
    <p:sldId id="294" r:id="rId32"/>
    <p:sldId id="295" r:id="rId33"/>
    <p:sldId id="276" r:id="rId34"/>
    <p:sldId id="278" r:id="rId35"/>
    <p:sldId id="279" r:id="rId36"/>
    <p:sldId id="282" r:id="rId37"/>
    <p:sldId id="290" r:id="rId38"/>
    <p:sldId id="326" r:id="rId39"/>
    <p:sldId id="291" r:id="rId40"/>
    <p:sldId id="292" r:id="rId41"/>
    <p:sldId id="280" r:id="rId42"/>
    <p:sldId id="281" r:id="rId43"/>
    <p:sldId id="304" r:id="rId44"/>
    <p:sldId id="284" r:id="rId45"/>
    <p:sldId id="285" r:id="rId46"/>
    <p:sldId id="286" r:id="rId47"/>
    <p:sldId id="325" r:id="rId4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FF5050"/>
    <a:srgbClr val="FF33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892" autoAdjust="0"/>
    <p:restoredTop sz="94660"/>
  </p:normalViewPr>
  <p:slideViewPr>
    <p:cSldViewPr>
      <p:cViewPr varScale="1">
        <p:scale>
          <a:sx n="100" d="100"/>
          <a:sy n="100" d="100"/>
        </p:scale>
        <p:origin x="114" y="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84F6DD-280F-4FD1-88CF-D88AF7E9116D}" type="doc">
      <dgm:prSet loTypeId="urn:microsoft.com/office/officeart/2005/8/layout/cycle5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SG"/>
        </a:p>
      </dgm:t>
    </dgm:pt>
    <dgm:pt modelId="{7B0AEE2B-B0C0-4E93-9C76-F9ADA8FC0A81}">
      <dgm:prSet phldrT="[Text]"/>
      <dgm:spPr/>
      <dgm:t>
        <a:bodyPr/>
        <a:lstStyle/>
        <a:p>
          <a:r>
            <a:rPr lang="en-US" b="1" dirty="0"/>
            <a:t>Thought</a:t>
          </a:r>
          <a:endParaRPr lang="en-SG" b="1" dirty="0"/>
        </a:p>
      </dgm:t>
    </dgm:pt>
    <dgm:pt modelId="{C95B6587-116E-46F9-A5FF-9632D650C34F}" type="parTrans" cxnId="{A86A6A02-3AF1-43D0-BBF8-C9A067B9F3CF}">
      <dgm:prSet/>
      <dgm:spPr/>
      <dgm:t>
        <a:bodyPr/>
        <a:lstStyle/>
        <a:p>
          <a:endParaRPr lang="en-SG"/>
        </a:p>
      </dgm:t>
    </dgm:pt>
    <dgm:pt modelId="{4848998D-12AE-474D-B260-32AF76E5F8BB}" type="sibTrans" cxnId="{A86A6A02-3AF1-43D0-BBF8-C9A067B9F3CF}">
      <dgm:prSet/>
      <dgm:spPr/>
      <dgm:t>
        <a:bodyPr/>
        <a:lstStyle/>
        <a:p>
          <a:endParaRPr lang="en-SG"/>
        </a:p>
      </dgm:t>
    </dgm:pt>
    <dgm:pt modelId="{624000C7-2E46-4124-BBBE-BC32ACC85CCC}">
      <dgm:prSet phldrT="[Text]"/>
      <dgm:spPr>
        <a:solidFill>
          <a:schemeClr val="accent5"/>
        </a:solidFill>
      </dgm:spPr>
      <dgm:t>
        <a:bodyPr/>
        <a:lstStyle/>
        <a:p>
          <a:r>
            <a:rPr lang="en-US" b="1" dirty="0"/>
            <a:t>Focused Thought</a:t>
          </a:r>
          <a:endParaRPr lang="en-SG" b="1" dirty="0"/>
        </a:p>
      </dgm:t>
    </dgm:pt>
    <dgm:pt modelId="{7A84122A-64F4-4FB8-AE8B-CC541CF017B8}" type="parTrans" cxnId="{0476BC11-E810-407F-B8A8-A2A91F6A61A9}">
      <dgm:prSet/>
      <dgm:spPr/>
      <dgm:t>
        <a:bodyPr/>
        <a:lstStyle/>
        <a:p>
          <a:endParaRPr lang="en-SG"/>
        </a:p>
      </dgm:t>
    </dgm:pt>
    <dgm:pt modelId="{CF56C1D3-1A98-4996-B4F2-3A8BA3170074}" type="sibTrans" cxnId="{0476BC11-E810-407F-B8A8-A2A91F6A61A9}">
      <dgm:prSet/>
      <dgm:spPr/>
      <dgm:t>
        <a:bodyPr/>
        <a:lstStyle/>
        <a:p>
          <a:endParaRPr lang="en-SG"/>
        </a:p>
      </dgm:t>
    </dgm:pt>
    <dgm:pt modelId="{F3D8EDC6-5694-4389-9EFF-29BB3C0658CC}">
      <dgm:prSet phldrT="[Text]"/>
      <dgm:spPr>
        <a:solidFill>
          <a:srgbClr val="FF3300"/>
        </a:solidFill>
      </dgm:spPr>
      <dgm:t>
        <a:bodyPr/>
        <a:lstStyle/>
        <a:p>
          <a:r>
            <a:rPr lang="en-US" b="1" dirty="0"/>
            <a:t>Decision</a:t>
          </a:r>
          <a:endParaRPr lang="en-SG" b="1" dirty="0"/>
        </a:p>
      </dgm:t>
    </dgm:pt>
    <dgm:pt modelId="{B5A5DFEA-A50A-481C-9380-46DE72F424BB}" type="parTrans" cxnId="{A0C19D68-ABB6-4CEE-8493-424724D99B53}">
      <dgm:prSet/>
      <dgm:spPr/>
      <dgm:t>
        <a:bodyPr/>
        <a:lstStyle/>
        <a:p>
          <a:endParaRPr lang="en-SG"/>
        </a:p>
      </dgm:t>
    </dgm:pt>
    <dgm:pt modelId="{A7469D4B-A6D9-471C-893B-38794C202155}" type="sibTrans" cxnId="{A0C19D68-ABB6-4CEE-8493-424724D99B53}">
      <dgm:prSet/>
      <dgm:spPr/>
      <dgm:t>
        <a:bodyPr/>
        <a:lstStyle/>
        <a:p>
          <a:endParaRPr lang="en-SG"/>
        </a:p>
      </dgm:t>
    </dgm:pt>
    <dgm:pt modelId="{CFC88EFF-67DE-4CAC-8938-5E13B502F74B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b="1" dirty="0"/>
            <a:t>Action</a:t>
          </a:r>
          <a:endParaRPr lang="en-SG" b="1" dirty="0"/>
        </a:p>
      </dgm:t>
    </dgm:pt>
    <dgm:pt modelId="{39B9962A-1D18-4C29-8B4A-19A38928C10A}" type="parTrans" cxnId="{71AD70F3-4E23-4F7C-8820-2FFEB84FAAA4}">
      <dgm:prSet/>
      <dgm:spPr/>
      <dgm:t>
        <a:bodyPr/>
        <a:lstStyle/>
        <a:p>
          <a:endParaRPr lang="en-SG"/>
        </a:p>
      </dgm:t>
    </dgm:pt>
    <dgm:pt modelId="{61244227-7A8C-44D3-8EF0-622EA235817C}" type="sibTrans" cxnId="{71AD70F3-4E23-4F7C-8820-2FFEB84FAAA4}">
      <dgm:prSet/>
      <dgm:spPr/>
      <dgm:t>
        <a:bodyPr/>
        <a:lstStyle/>
        <a:p>
          <a:endParaRPr lang="en-SG"/>
        </a:p>
      </dgm:t>
    </dgm:pt>
    <dgm:pt modelId="{0C459308-87FC-40D5-B105-2800DEB3620F}">
      <dgm:prSet phldrT="[Text]"/>
      <dgm:spPr/>
      <dgm:t>
        <a:bodyPr/>
        <a:lstStyle/>
        <a:p>
          <a:r>
            <a:rPr lang="en-US" b="1" dirty="0"/>
            <a:t>Continued Action</a:t>
          </a:r>
          <a:endParaRPr lang="en-SG" b="1" dirty="0"/>
        </a:p>
      </dgm:t>
    </dgm:pt>
    <dgm:pt modelId="{2DAC14F9-34A3-4900-AFD1-9D6A2C7E1164}" type="parTrans" cxnId="{4A948D05-7213-454B-B5E9-7F021851B3FA}">
      <dgm:prSet/>
      <dgm:spPr/>
      <dgm:t>
        <a:bodyPr/>
        <a:lstStyle/>
        <a:p>
          <a:endParaRPr lang="en-SG"/>
        </a:p>
      </dgm:t>
    </dgm:pt>
    <dgm:pt modelId="{54379299-09EA-4A28-AB88-D60B1E754B8E}" type="sibTrans" cxnId="{4A948D05-7213-454B-B5E9-7F021851B3FA}">
      <dgm:prSet/>
      <dgm:spPr/>
      <dgm:t>
        <a:bodyPr/>
        <a:lstStyle/>
        <a:p>
          <a:endParaRPr lang="en-SG"/>
        </a:p>
      </dgm:t>
    </dgm:pt>
    <dgm:pt modelId="{BD3E2C12-7488-4415-B9D5-516F290EDEB1}">
      <dgm:prSet phldrT="[Text]"/>
      <dgm:spPr>
        <a:solidFill>
          <a:srgbClr val="D6A300"/>
        </a:solidFill>
      </dgm:spPr>
      <dgm:t>
        <a:bodyPr/>
        <a:lstStyle/>
        <a:p>
          <a:r>
            <a:rPr lang="en-US" b="1" dirty="0"/>
            <a:t>Habit</a:t>
          </a:r>
          <a:endParaRPr lang="en-SG" b="1" dirty="0"/>
        </a:p>
      </dgm:t>
    </dgm:pt>
    <dgm:pt modelId="{3E74F31B-4C25-4D10-83D4-9412C697AE9F}" type="parTrans" cxnId="{91700E16-4E9C-4865-B298-58F51F7A3674}">
      <dgm:prSet/>
      <dgm:spPr/>
      <dgm:t>
        <a:bodyPr/>
        <a:lstStyle/>
        <a:p>
          <a:endParaRPr lang="en-SG"/>
        </a:p>
      </dgm:t>
    </dgm:pt>
    <dgm:pt modelId="{89D7BDCC-9765-4C7B-A753-98825D04B329}" type="sibTrans" cxnId="{91700E16-4E9C-4865-B298-58F51F7A3674}">
      <dgm:prSet/>
      <dgm:spPr/>
      <dgm:t>
        <a:bodyPr/>
        <a:lstStyle/>
        <a:p>
          <a:endParaRPr lang="en-SG"/>
        </a:p>
      </dgm:t>
    </dgm:pt>
    <dgm:pt modelId="{BC9063A3-A905-45DD-BEC4-B7315B57CBC2}" type="pres">
      <dgm:prSet presAssocID="{BB84F6DD-280F-4FD1-88CF-D88AF7E9116D}" presName="cycle" presStyleCnt="0">
        <dgm:presLayoutVars>
          <dgm:dir/>
          <dgm:resizeHandles val="exact"/>
        </dgm:presLayoutVars>
      </dgm:prSet>
      <dgm:spPr/>
    </dgm:pt>
    <dgm:pt modelId="{CA8DD8FC-7EAA-40C7-A1FA-F043B7BD4B0F}" type="pres">
      <dgm:prSet presAssocID="{7B0AEE2B-B0C0-4E93-9C76-F9ADA8FC0A81}" presName="node" presStyleLbl="node1" presStyleIdx="0" presStyleCnt="6" custRadScaleRad="107805" custRadScaleInc="0">
        <dgm:presLayoutVars>
          <dgm:bulletEnabled val="1"/>
        </dgm:presLayoutVars>
      </dgm:prSet>
      <dgm:spPr/>
    </dgm:pt>
    <dgm:pt modelId="{F8A8EFF8-DBA6-4546-93CA-5E580C4A9269}" type="pres">
      <dgm:prSet presAssocID="{7B0AEE2B-B0C0-4E93-9C76-F9ADA8FC0A81}" presName="spNode" presStyleCnt="0"/>
      <dgm:spPr/>
    </dgm:pt>
    <dgm:pt modelId="{12E8050B-41BF-49EF-9C8F-BD77D638D823}" type="pres">
      <dgm:prSet presAssocID="{4848998D-12AE-474D-B260-32AF76E5F8BB}" presName="sibTrans" presStyleLbl="sibTrans1D1" presStyleIdx="0" presStyleCnt="6"/>
      <dgm:spPr/>
    </dgm:pt>
    <dgm:pt modelId="{DBECC5B7-707E-4BE4-B18A-747F0D5521AE}" type="pres">
      <dgm:prSet presAssocID="{624000C7-2E46-4124-BBBE-BC32ACC85CCC}" presName="node" presStyleLbl="node1" presStyleIdx="1" presStyleCnt="6">
        <dgm:presLayoutVars>
          <dgm:bulletEnabled val="1"/>
        </dgm:presLayoutVars>
      </dgm:prSet>
      <dgm:spPr/>
    </dgm:pt>
    <dgm:pt modelId="{E7F80F5C-78A1-45DC-81D9-E26ADE198E4F}" type="pres">
      <dgm:prSet presAssocID="{624000C7-2E46-4124-BBBE-BC32ACC85CCC}" presName="spNode" presStyleCnt="0"/>
      <dgm:spPr/>
    </dgm:pt>
    <dgm:pt modelId="{EBE797D5-EEC7-4C33-9AD9-FA8214F11182}" type="pres">
      <dgm:prSet presAssocID="{CF56C1D3-1A98-4996-B4F2-3A8BA3170074}" presName="sibTrans" presStyleLbl="sibTrans1D1" presStyleIdx="1" presStyleCnt="6"/>
      <dgm:spPr/>
    </dgm:pt>
    <dgm:pt modelId="{F22046E8-EA98-4EF1-9796-00C325C79100}" type="pres">
      <dgm:prSet presAssocID="{F3D8EDC6-5694-4389-9EFF-29BB3C0658CC}" presName="node" presStyleLbl="node1" presStyleIdx="2" presStyleCnt="6">
        <dgm:presLayoutVars>
          <dgm:bulletEnabled val="1"/>
        </dgm:presLayoutVars>
      </dgm:prSet>
      <dgm:spPr/>
    </dgm:pt>
    <dgm:pt modelId="{A7473E15-2FE4-4A1D-BE4A-6A96EB9710AD}" type="pres">
      <dgm:prSet presAssocID="{F3D8EDC6-5694-4389-9EFF-29BB3C0658CC}" presName="spNode" presStyleCnt="0"/>
      <dgm:spPr/>
    </dgm:pt>
    <dgm:pt modelId="{A6493AA8-BFAB-443B-B5ED-F96CD40D4BE0}" type="pres">
      <dgm:prSet presAssocID="{A7469D4B-A6D9-471C-893B-38794C202155}" presName="sibTrans" presStyleLbl="sibTrans1D1" presStyleIdx="2" presStyleCnt="6"/>
      <dgm:spPr/>
    </dgm:pt>
    <dgm:pt modelId="{B2FEB479-8CC7-4151-8EE4-09ECD36CB63D}" type="pres">
      <dgm:prSet presAssocID="{CFC88EFF-67DE-4CAC-8938-5E13B502F74B}" presName="node" presStyleLbl="node1" presStyleIdx="3" presStyleCnt="6">
        <dgm:presLayoutVars>
          <dgm:bulletEnabled val="1"/>
        </dgm:presLayoutVars>
      </dgm:prSet>
      <dgm:spPr/>
    </dgm:pt>
    <dgm:pt modelId="{5C76A605-B686-4E1B-B42C-09D5BC1F4AEF}" type="pres">
      <dgm:prSet presAssocID="{CFC88EFF-67DE-4CAC-8938-5E13B502F74B}" presName="spNode" presStyleCnt="0"/>
      <dgm:spPr/>
    </dgm:pt>
    <dgm:pt modelId="{A4D79741-CC75-437D-9932-5CCF22C12EF7}" type="pres">
      <dgm:prSet presAssocID="{61244227-7A8C-44D3-8EF0-622EA235817C}" presName="sibTrans" presStyleLbl="sibTrans1D1" presStyleIdx="3" presStyleCnt="6"/>
      <dgm:spPr/>
    </dgm:pt>
    <dgm:pt modelId="{13E4F9A8-5DC6-48CB-AF41-631CF7188480}" type="pres">
      <dgm:prSet presAssocID="{0C459308-87FC-40D5-B105-2800DEB3620F}" presName="node" presStyleLbl="node1" presStyleIdx="4" presStyleCnt="6">
        <dgm:presLayoutVars>
          <dgm:bulletEnabled val="1"/>
        </dgm:presLayoutVars>
      </dgm:prSet>
      <dgm:spPr/>
    </dgm:pt>
    <dgm:pt modelId="{5118BF6A-384D-4EFF-B6BD-EB8D47B76F53}" type="pres">
      <dgm:prSet presAssocID="{0C459308-87FC-40D5-B105-2800DEB3620F}" presName="spNode" presStyleCnt="0"/>
      <dgm:spPr/>
    </dgm:pt>
    <dgm:pt modelId="{9D64108D-9E4D-4DAF-852B-1B354CA58C34}" type="pres">
      <dgm:prSet presAssocID="{54379299-09EA-4A28-AB88-D60B1E754B8E}" presName="sibTrans" presStyleLbl="sibTrans1D1" presStyleIdx="4" presStyleCnt="6"/>
      <dgm:spPr/>
    </dgm:pt>
    <dgm:pt modelId="{933CD09B-356D-4ED0-B0C8-6973A49C773B}" type="pres">
      <dgm:prSet presAssocID="{BD3E2C12-7488-4415-B9D5-516F290EDEB1}" presName="node" presStyleLbl="node1" presStyleIdx="5" presStyleCnt="6">
        <dgm:presLayoutVars>
          <dgm:bulletEnabled val="1"/>
        </dgm:presLayoutVars>
      </dgm:prSet>
      <dgm:spPr/>
    </dgm:pt>
    <dgm:pt modelId="{F77827CA-5EDE-4B2D-B78A-6A6D29E0C34C}" type="pres">
      <dgm:prSet presAssocID="{BD3E2C12-7488-4415-B9D5-516F290EDEB1}" presName="spNode" presStyleCnt="0"/>
      <dgm:spPr/>
    </dgm:pt>
    <dgm:pt modelId="{24B0D090-FD72-4A39-AB4E-CE021A44569D}" type="pres">
      <dgm:prSet presAssocID="{89D7BDCC-9765-4C7B-A753-98825D04B329}" presName="sibTrans" presStyleLbl="sibTrans1D1" presStyleIdx="5" presStyleCnt="6"/>
      <dgm:spPr/>
    </dgm:pt>
  </dgm:ptLst>
  <dgm:cxnLst>
    <dgm:cxn modelId="{A86A6A02-3AF1-43D0-BBF8-C9A067B9F3CF}" srcId="{BB84F6DD-280F-4FD1-88CF-D88AF7E9116D}" destId="{7B0AEE2B-B0C0-4E93-9C76-F9ADA8FC0A81}" srcOrd="0" destOrd="0" parTransId="{C95B6587-116E-46F9-A5FF-9632D650C34F}" sibTransId="{4848998D-12AE-474D-B260-32AF76E5F8BB}"/>
    <dgm:cxn modelId="{4A948D05-7213-454B-B5E9-7F021851B3FA}" srcId="{BB84F6DD-280F-4FD1-88CF-D88AF7E9116D}" destId="{0C459308-87FC-40D5-B105-2800DEB3620F}" srcOrd="4" destOrd="0" parTransId="{2DAC14F9-34A3-4900-AFD1-9D6A2C7E1164}" sibTransId="{54379299-09EA-4A28-AB88-D60B1E754B8E}"/>
    <dgm:cxn modelId="{2568300F-7A62-496D-B7B2-B8A13DBF7CC5}" type="presOf" srcId="{BB84F6DD-280F-4FD1-88CF-D88AF7E9116D}" destId="{BC9063A3-A905-45DD-BEC4-B7315B57CBC2}" srcOrd="0" destOrd="0" presId="urn:microsoft.com/office/officeart/2005/8/layout/cycle5"/>
    <dgm:cxn modelId="{0476BC11-E810-407F-B8A8-A2A91F6A61A9}" srcId="{BB84F6DD-280F-4FD1-88CF-D88AF7E9116D}" destId="{624000C7-2E46-4124-BBBE-BC32ACC85CCC}" srcOrd="1" destOrd="0" parTransId="{7A84122A-64F4-4FB8-AE8B-CC541CF017B8}" sibTransId="{CF56C1D3-1A98-4996-B4F2-3A8BA3170074}"/>
    <dgm:cxn modelId="{91700E16-4E9C-4865-B298-58F51F7A3674}" srcId="{BB84F6DD-280F-4FD1-88CF-D88AF7E9116D}" destId="{BD3E2C12-7488-4415-B9D5-516F290EDEB1}" srcOrd="5" destOrd="0" parTransId="{3E74F31B-4C25-4D10-83D4-9412C697AE9F}" sibTransId="{89D7BDCC-9765-4C7B-A753-98825D04B329}"/>
    <dgm:cxn modelId="{4956471A-FDFC-4C2A-8FA2-E57797BE5B13}" type="presOf" srcId="{F3D8EDC6-5694-4389-9EFF-29BB3C0658CC}" destId="{F22046E8-EA98-4EF1-9796-00C325C79100}" srcOrd="0" destOrd="0" presId="urn:microsoft.com/office/officeart/2005/8/layout/cycle5"/>
    <dgm:cxn modelId="{B94A143B-F0DA-49CF-880C-575F9BD230A0}" type="presOf" srcId="{61244227-7A8C-44D3-8EF0-622EA235817C}" destId="{A4D79741-CC75-437D-9932-5CCF22C12EF7}" srcOrd="0" destOrd="0" presId="urn:microsoft.com/office/officeart/2005/8/layout/cycle5"/>
    <dgm:cxn modelId="{1BCD0B5E-B92F-4DE2-B947-A26A9A0440A0}" type="presOf" srcId="{CF56C1D3-1A98-4996-B4F2-3A8BA3170074}" destId="{EBE797D5-EEC7-4C33-9AD9-FA8214F11182}" srcOrd="0" destOrd="0" presId="urn:microsoft.com/office/officeart/2005/8/layout/cycle5"/>
    <dgm:cxn modelId="{5AACD462-502E-4E54-BBE6-3F1D9CB41C05}" type="presOf" srcId="{4848998D-12AE-474D-B260-32AF76E5F8BB}" destId="{12E8050B-41BF-49EF-9C8F-BD77D638D823}" srcOrd="0" destOrd="0" presId="urn:microsoft.com/office/officeart/2005/8/layout/cycle5"/>
    <dgm:cxn modelId="{04296547-B5E4-4916-BD92-4843F734BE80}" type="presOf" srcId="{0C459308-87FC-40D5-B105-2800DEB3620F}" destId="{13E4F9A8-5DC6-48CB-AF41-631CF7188480}" srcOrd="0" destOrd="0" presId="urn:microsoft.com/office/officeart/2005/8/layout/cycle5"/>
    <dgm:cxn modelId="{A0C19D68-ABB6-4CEE-8493-424724D99B53}" srcId="{BB84F6DD-280F-4FD1-88CF-D88AF7E9116D}" destId="{F3D8EDC6-5694-4389-9EFF-29BB3C0658CC}" srcOrd="2" destOrd="0" parTransId="{B5A5DFEA-A50A-481C-9380-46DE72F424BB}" sibTransId="{A7469D4B-A6D9-471C-893B-38794C202155}"/>
    <dgm:cxn modelId="{C4ED1871-FCDB-417E-A25F-2CF520D0F6F8}" type="presOf" srcId="{CFC88EFF-67DE-4CAC-8938-5E13B502F74B}" destId="{B2FEB479-8CC7-4151-8EE4-09ECD36CB63D}" srcOrd="0" destOrd="0" presId="urn:microsoft.com/office/officeart/2005/8/layout/cycle5"/>
    <dgm:cxn modelId="{E2C8D674-91A4-46E4-9CEF-0AE44813F309}" type="presOf" srcId="{BD3E2C12-7488-4415-B9D5-516F290EDEB1}" destId="{933CD09B-356D-4ED0-B0C8-6973A49C773B}" srcOrd="0" destOrd="0" presId="urn:microsoft.com/office/officeart/2005/8/layout/cycle5"/>
    <dgm:cxn modelId="{376B3E93-1315-428C-8CDC-122CD0C2D384}" type="presOf" srcId="{54379299-09EA-4A28-AB88-D60B1E754B8E}" destId="{9D64108D-9E4D-4DAF-852B-1B354CA58C34}" srcOrd="0" destOrd="0" presId="urn:microsoft.com/office/officeart/2005/8/layout/cycle5"/>
    <dgm:cxn modelId="{E06A6295-BD4F-47EA-8538-6B86A7F29101}" type="presOf" srcId="{624000C7-2E46-4124-BBBE-BC32ACC85CCC}" destId="{DBECC5B7-707E-4BE4-B18A-747F0D5521AE}" srcOrd="0" destOrd="0" presId="urn:microsoft.com/office/officeart/2005/8/layout/cycle5"/>
    <dgm:cxn modelId="{DEA987C8-1140-4084-940D-9BF36F4300B4}" type="presOf" srcId="{A7469D4B-A6D9-471C-893B-38794C202155}" destId="{A6493AA8-BFAB-443B-B5ED-F96CD40D4BE0}" srcOrd="0" destOrd="0" presId="urn:microsoft.com/office/officeart/2005/8/layout/cycle5"/>
    <dgm:cxn modelId="{23C88CDA-9535-4A77-BCF2-D4F93C97DACA}" type="presOf" srcId="{7B0AEE2B-B0C0-4E93-9C76-F9ADA8FC0A81}" destId="{CA8DD8FC-7EAA-40C7-A1FA-F043B7BD4B0F}" srcOrd="0" destOrd="0" presId="urn:microsoft.com/office/officeart/2005/8/layout/cycle5"/>
    <dgm:cxn modelId="{1EB95CE8-5320-47EE-9FF3-548D0499B512}" type="presOf" srcId="{89D7BDCC-9765-4C7B-A753-98825D04B329}" destId="{24B0D090-FD72-4A39-AB4E-CE021A44569D}" srcOrd="0" destOrd="0" presId="urn:microsoft.com/office/officeart/2005/8/layout/cycle5"/>
    <dgm:cxn modelId="{71AD70F3-4E23-4F7C-8820-2FFEB84FAAA4}" srcId="{BB84F6DD-280F-4FD1-88CF-D88AF7E9116D}" destId="{CFC88EFF-67DE-4CAC-8938-5E13B502F74B}" srcOrd="3" destOrd="0" parTransId="{39B9962A-1D18-4C29-8B4A-19A38928C10A}" sibTransId="{61244227-7A8C-44D3-8EF0-622EA235817C}"/>
    <dgm:cxn modelId="{CA7A5BE4-8698-4E67-ADDC-E5B9CF831DE9}" type="presParOf" srcId="{BC9063A3-A905-45DD-BEC4-B7315B57CBC2}" destId="{CA8DD8FC-7EAA-40C7-A1FA-F043B7BD4B0F}" srcOrd="0" destOrd="0" presId="urn:microsoft.com/office/officeart/2005/8/layout/cycle5"/>
    <dgm:cxn modelId="{27B02CA4-A5B5-4E4F-9EED-795415E19787}" type="presParOf" srcId="{BC9063A3-A905-45DD-BEC4-B7315B57CBC2}" destId="{F8A8EFF8-DBA6-4546-93CA-5E580C4A9269}" srcOrd="1" destOrd="0" presId="urn:microsoft.com/office/officeart/2005/8/layout/cycle5"/>
    <dgm:cxn modelId="{81CE0730-B461-40EC-AB5D-73D7EDB5CBD2}" type="presParOf" srcId="{BC9063A3-A905-45DD-BEC4-B7315B57CBC2}" destId="{12E8050B-41BF-49EF-9C8F-BD77D638D823}" srcOrd="2" destOrd="0" presId="urn:microsoft.com/office/officeart/2005/8/layout/cycle5"/>
    <dgm:cxn modelId="{B0F5E12E-BD7C-4551-BE80-847069BED3C2}" type="presParOf" srcId="{BC9063A3-A905-45DD-BEC4-B7315B57CBC2}" destId="{DBECC5B7-707E-4BE4-B18A-747F0D5521AE}" srcOrd="3" destOrd="0" presId="urn:microsoft.com/office/officeart/2005/8/layout/cycle5"/>
    <dgm:cxn modelId="{FA8C1D25-A010-44A8-8633-2895E7DF518E}" type="presParOf" srcId="{BC9063A3-A905-45DD-BEC4-B7315B57CBC2}" destId="{E7F80F5C-78A1-45DC-81D9-E26ADE198E4F}" srcOrd="4" destOrd="0" presId="urn:microsoft.com/office/officeart/2005/8/layout/cycle5"/>
    <dgm:cxn modelId="{17E3AB79-EF55-41F9-9F8C-3D9F0B03F6E4}" type="presParOf" srcId="{BC9063A3-A905-45DD-BEC4-B7315B57CBC2}" destId="{EBE797D5-EEC7-4C33-9AD9-FA8214F11182}" srcOrd="5" destOrd="0" presId="urn:microsoft.com/office/officeart/2005/8/layout/cycle5"/>
    <dgm:cxn modelId="{1DD7FDA5-3E08-42A1-A7A6-FBBBD457A50E}" type="presParOf" srcId="{BC9063A3-A905-45DD-BEC4-B7315B57CBC2}" destId="{F22046E8-EA98-4EF1-9796-00C325C79100}" srcOrd="6" destOrd="0" presId="urn:microsoft.com/office/officeart/2005/8/layout/cycle5"/>
    <dgm:cxn modelId="{ADA7992C-2B56-47E2-8D2E-D571ACDC2C48}" type="presParOf" srcId="{BC9063A3-A905-45DD-BEC4-B7315B57CBC2}" destId="{A7473E15-2FE4-4A1D-BE4A-6A96EB9710AD}" srcOrd="7" destOrd="0" presId="urn:microsoft.com/office/officeart/2005/8/layout/cycle5"/>
    <dgm:cxn modelId="{77AEB6AE-F30C-4832-AE9E-C89F340C7B23}" type="presParOf" srcId="{BC9063A3-A905-45DD-BEC4-B7315B57CBC2}" destId="{A6493AA8-BFAB-443B-B5ED-F96CD40D4BE0}" srcOrd="8" destOrd="0" presId="urn:microsoft.com/office/officeart/2005/8/layout/cycle5"/>
    <dgm:cxn modelId="{D63982E2-806D-4B28-BF15-8F0333833868}" type="presParOf" srcId="{BC9063A3-A905-45DD-BEC4-B7315B57CBC2}" destId="{B2FEB479-8CC7-4151-8EE4-09ECD36CB63D}" srcOrd="9" destOrd="0" presId="urn:microsoft.com/office/officeart/2005/8/layout/cycle5"/>
    <dgm:cxn modelId="{43CC3653-4396-4ACE-9C62-73C888121A35}" type="presParOf" srcId="{BC9063A3-A905-45DD-BEC4-B7315B57CBC2}" destId="{5C76A605-B686-4E1B-B42C-09D5BC1F4AEF}" srcOrd="10" destOrd="0" presId="urn:microsoft.com/office/officeart/2005/8/layout/cycle5"/>
    <dgm:cxn modelId="{1055D829-AEBD-4777-AA9C-8DDDF4F2F910}" type="presParOf" srcId="{BC9063A3-A905-45DD-BEC4-B7315B57CBC2}" destId="{A4D79741-CC75-437D-9932-5CCF22C12EF7}" srcOrd="11" destOrd="0" presId="urn:microsoft.com/office/officeart/2005/8/layout/cycle5"/>
    <dgm:cxn modelId="{98E46C1C-36C7-4DC2-B339-0745592DE408}" type="presParOf" srcId="{BC9063A3-A905-45DD-BEC4-B7315B57CBC2}" destId="{13E4F9A8-5DC6-48CB-AF41-631CF7188480}" srcOrd="12" destOrd="0" presId="urn:microsoft.com/office/officeart/2005/8/layout/cycle5"/>
    <dgm:cxn modelId="{2EB41D77-0FE0-44D9-9399-100CC69FE94E}" type="presParOf" srcId="{BC9063A3-A905-45DD-BEC4-B7315B57CBC2}" destId="{5118BF6A-384D-4EFF-B6BD-EB8D47B76F53}" srcOrd="13" destOrd="0" presId="urn:microsoft.com/office/officeart/2005/8/layout/cycle5"/>
    <dgm:cxn modelId="{88EFACDA-2F85-4C89-B25D-2E84E22CA129}" type="presParOf" srcId="{BC9063A3-A905-45DD-BEC4-B7315B57CBC2}" destId="{9D64108D-9E4D-4DAF-852B-1B354CA58C34}" srcOrd="14" destOrd="0" presId="urn:microsoft.com/office/officeart/2005/8/layout/cycle5"/>
    <dgm:cxn modelId="{BC03BDF3-C38C-401D-9947-BAABA1B0AFA3}" type="presParOf" srcId="{BC9063A3-A905-45DD-BEC4-B7315B57CBC2}" destId="{933CD09B-356D-4ED0-B0C8-6973A49C773B}" srcOrd="15" destOrd="0" presId="urn:microsoft.com/office/officeart/2005/8/layout/cycle5"/>
    <dgm:cxn modelId="{13A0DFD5-6DB8-470F-925D-1FF65ECD5CD6}" type="presParOf" srcId="{BC9063A3-A905-45DD-BEC4-B7315B57CBC2}" destId="{F77827CA-5EDE-4B2D-B78A-6A6D29E0C34C}" srcOrd="16" destOrd="0" presId="urn:microsoft.com/office/officeart/2005/8/layout/cycle5"/>
    <dgm:cxn modelId="{87BD18BC-15FC-40D7-B08E-C6A3355D2FC5}" type="presParOf" srcId="{BC9063A3-A905-45DD-BEC4-B7315B57CBC2}" destId="{24B0D090-FD72-4A39-AB4E-CE021A44569D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8DD8FC-7EAA-40C7-A1FA-F043B7BD4B0F}">
      <dsp:nvSpPr>
        <dsp:cNvPr id="0" name=""/>
        <dsp:cNvSpPr/>
      </dsp:nvSpPr>
      <dsp:spPr>
        <a:xfrm>
          <a:off x="2820787" y="0"/>
          <a:ext cx="1285250" cy="83541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Thought</a:t>
          </a:r>
          <a:endParaRPr lang="en-SG" sz="1600" b="1" kern="1200" dirty="0"/>
        </a:p>
      </dsp:txBody>
      <dsp:txXfrm>
        <a:off x="2861569" y="40782"/>
        <a:ext cx="1203686" cy="753849"/>
      </dsp:txXfrm>
    </dsp:sp>
    <dsp:sp modelId="{12E8050B-41BF-49EF-9C8F-BD77D638D823}">
      <dsp:nvSpPr>
        <dsp:cNvPr id="0" name=""/>
        <dsp:cNvSpPr/>
      </dsp:nvSpPr>
      <dsp:spPr>
        <a:xfrm>
          <a:off x="1492271" y="416895"/>
          <a:ext cx="3938023" cy="3938023"/>
        </a:xfrm>
        <a:custGeom>
          <a:avLst/>
          <a:gdLst/>
          <a:ahLst/>
          <a:cxnLst/>
          <a:rect l="0" t="0" r="0" b="0"/>
          <a:pathLst>
            <a:path>
              <a:moveTo>
                <a:pt x="2775671" y="172818"/>
              </a:moveTo>
              <a:arcTo wR="1969011" hR="1969011" stAng="17651073" swAng="925367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ECC5B7-707E-4BE4-B18A-747F0D5521AE}">
      <dsp:nvSpPr>
        <dsp:cNvPr id="0" name=""/>
        <dsp:cNvSpPr/>
      </dsp:nvSpPr>
      <dsp:spPr>
        <a:xfrm>
          <a:off x="4526001" y="985796"/>
          <a:ext cx="1285250" cy="835413"/>
        </a:xfrm>
        <a:prstGeom prst="roundRect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Focused Thought</a:t>
          </a:r>
          <a:endParaRPr lang="en-SG" sz="1600" b="1" kern="1200" dirty="0"/>
        </a:p>
      </dsp:txBody>
      <dsp:txXfrm>
        <a:off x="4566783" y="1026578"/>
        <a:ext cx="1203686" cy="753849"/>
      </dsp:txXfrm>
    </dsp:sp>
    <dsp:sp modelId="{EBE797D5-EEC7-4C33-9AD9-FA8214F11182}">
      <dsp:nvSpPr>
        <dsp:cNvPr id="0" name=""/>
        <dsp:cNvSpPr/>
      </dsp:nvSpPr>
      <dsp:spPr>
        <a:xfrm>
          <a:off x="1494401" y="418997"/>
          <a:ext cx="3938023" cy="3938023"/>
        </a:xfrm>
        <a:custGeom>
          <a:avLst/>
          <a:gdLst/>
          <a:ahLst/>
          <a:cxnLst/>
          <a:rect l="0" t="0" r="0" b="0"/>
          <a:pathLst>
            <a:path>
              <a:moveTo>
                <a:pt x="3907313" y="1622609"/>
              </a:moveTo>
              <a:arcTo wR="1969011" hR="1969011" stAng="20992043" swAng="1215913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2046E8-EA98-4EF1-9796-00C325C79100}">
      <dsp:nvSpPr>
        <dsp:cNvPr id="0" name=""/>
        <dsp:cNvSpPr/>
      </dsp:nvSpPr>
      <dsp:spPr>
        <a:xfrm>
          <a:off x="4526001" y="2954808"/>
          <a:ext cx="1285250" cy="835413"/>
        </a:xfrm>
        <a:prstGeom prst="roundRect">
          <a:avLst/>
        </a:prstGeom>
        <a:solidFill>
          <a:srgbClr val="FF33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Decision</a:t>
          </a:r>
          <a:endParaRPr lang="en-SG" sz="1600" b="1" kern="1200" dirty="0"/>
        </a:p>
      </dsp:txBody>
      <dsp:txXfrm>
        <a:off x="4566783" y="2995590"/>
        <a:ext cx="1203686" cy="753849"/>
      </dsp:txXfrm>
    </dsp:sp>
    <dsp:sp modelId="{A6493AA8-BFAB-443B-B5ED-F96CD40D4BE0}">
      <dsp:nvSpPr>
        <dsp:cNvPr id="0" name=""/>
        <dsp:cNvSpPr/>
      </dsp:nvSpPr>
      <dsp:spPr>
        <a:xfrm>
          <a:off x="1494401" y="418997"/>
          <a:ext cx="3938023" cy="3938023"/>
        </a:xfrm>
        <a:custGeom>
          <a:avLst/>
          <a:gdLst/>
          <a:ahLst/>
          <a:cxnLst/>
          <a:rect l="0" t="0" r="0" b="0"/>
          <a:pathLst>
            <a:path>
              <a:moveTo>
                <a:pt x="3222106" y="3487815"/>
              </a:moveTo>
              <a:arcTo wR="1969011" hR="1969011" stAng="3028533" swAng="924580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FEB479-8CC7-4151-8EE4-09ECD36CB63D}">
      <dsp:nvSpPr>
        <dsp:cNvPr id="0" name=""/>
        <dsp:cNvSpPr/>
      </dsp:nvSpPr>
      <dsp:spPr>
        <a:xfrm>
          <a:off x="2820787" y="3939314"/>
          <a:ext cx="1285250" cy="835413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Action</a:t>
          </a:r>
          <a:endParaRPr lang="en-SG" sz="1600" b="1" kern="1200" dirty="0"/>
        </a:p>
      </dsp:txBody>
      <dsp:txXfrm>
        <a:off x="2861569" y="3980096"/>
        <a:ext cx="1203686" cy="753849"/>
      </dsp:txXfrm>
    </dsp:sp>
    <dsp:sp modelId="{A4D79741-CC75-437D-9932-5CCF22C12EF7}">
      <dsp:nvSpPr>
        <dsp:cNvPr id="0" name=""/>
        <dsp:cNvSpPr/>
      </dsp:nvSpPr>
      <dsp:spPr>
        <a:xfrm>
          <a:off x="1494401" y="418997"/>
          <a:ext cx="3938023" cy="3938023"/>
        </a:xfrm>
        <a:custGeom>
          <a:avLst/>
          <a:gdLst/>
          <a:ahLst/>
          <a:cxnLst/>
          <a:rect l="0" t="0" r="0" b="0"/>
          <a:pathLst>
            <a:path>
              <a:moveTo>
                <a:pt x="1164540" y="3766185"/>
              </a:moveTo>
              <a:arcTo wR="1969011" hR="1969011" stAng="6846888" swAng="924580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E4F9A8-5DC6-48CB-AF41-631CF7188480}">
      <dsp:nvSpPr>
        <dsp:cNvPr id="0" name=""/>
        <dsp:cNvSpPr/>
      </dsp:nvSpPr>
      <dsp:spPr>
        <a:xfrm>
          <a:off x="1115573" y="2954808"/>
          <a:ext cx="1285250" cy="83541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Continued Action</a:t>
          </a:r>
          <a:endParaRPr lang="en-SG" sz="1600" b="1" kern="1200" dirty="0"/>
        </a:p>
      </dsp:txBody>
      <dsp:txXfrm>
        <a:off x="1156355" y="2995590"/>
        <a:ext cx="1203686" cy="753849"/>
      </dsp:txXfrm>
    </dsp:sp>
    <dsp:sp modelId="{9D64108D-9E4D-4DAF-852B-1B354CA58C34}">
      <dsp:nvSpPr>
        <dsp:cNvPr id="0" name=""/>
        <dsp:cNvSpPr/>
      </dsp:nvSpPr>
      <dsp:spPr>
        <a:xfrm>
          <a:off x="1494401" y="418997"/>
          <a:ext cx="3938023" cy="3938023"/>
        </a:xfrm>
        <a:custGeom>
          <a:avLst/>
          <a:gdLst/>
          <a:ahLst/>
          <a:cxnLst/>
          <a:rect l="0" t="0" r="0" b="0"/>
          <a:pathLst>
            <a:path>
              <a:moveTo>
                <a:pt x="30710" y="2315414"/>
              </a:moveTo>
              <a:arcTo wR="1969011" hR="1969011" stAng="10192043" swAng="1215913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3CD09B-356D-4ED0-B0C8-6973A49C773B}">
      <dsp:nvSpPr>
        <dsp:cNvPr id="0" name=""/>
        <dsp:cNvSpPr/>
      </dsp:nvSpPr>
      <dsp:spPr>
        <a:xfrm>
          <a:off x="1115573" y="985796"/>
          <a:ext cx="1285250" cy="835413"/>
        </a:xfrm>
        <a:prstGeom prst="roundRect">
          <a:avLst/>
        </a:prstGeom>
        <a:solidFill>
          <a:srgbClr val="D6A3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Habit</a:t>
          </a:r>
          <a:endParaRPr lang="en-SG" sz="1600" b="1" kern="1200" dirty="0"/>
        </a:p>
      </dsp:txBody>
      <dsp:txXfrm>
        <a:off x="1156355" y="1026578"/>
        <a:ext cx="1203686" cy="753849"/>
      </dsp:txXfrm>
    </dsp:sp>
    <dsp:sp modelId="{24B0D090-FD72-4A39-AB4E-CE021A44569D}">
      <dsp:nvSpPr>
        <dsp:cNvPr id="0" name=""/>
        <dsp:cNvSpPr/>
      </dsp:nvSpPr>
      <dsp:spPr>
        <a:xfrm>
          <a:off x="1496530" y="416895"/>
          <a:ext cx="3938023" cy="3938023"/>
        </a:xfrm>
        <a:custGeom>
          <a:avLst/>
          <a:gdLst/>
          <a:ahLst/>
          <a:cxnLst/>
          <a:rect l="0" t="0" r="0" b="0"/>
          <a:pathLst>
            <a:path>
              <a:moveTo>
                <a:pt x="713722" y="452022"/>
              </a:moveTo>
              <a:arcTo wR="1969011" hR="1969011" stAng="13823560" swAng="925367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1E84A-7FBE-4249-B1BC-018DDABCD572}" type="datetimeFigureOut">
              <a:rPr lang="en-SG" smtClean="0"/>
              <a:t>7/5/2021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38D40-8ECF-42D0-AB2C-49E92A76171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64621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338D40-8ECF-42D0-AB2C-49E92A761714}" type="slidenum">
              <a:rPr lang="en-SG" smtClean="0"/>
              <a:t>5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67389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C7209-9403-47F2-ADC1-29AECD502F66}" type="slidenum">
              <a:rPr lang="en-SG" smtClean="0"/>
              <a:pPr/>
              <a:t>20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29158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C7209-9403-47F2-ADC1-29AECD502F66}" type="slidenum">
              <a:rPr lang="en-SG" smtClean="0"/>
              <a:pPr/>
              <a:t>21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235617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C7209-9403-47F2-ADC1-29AECD502F66}" type="slidenum">
              <a:rPr lang="en-SG" smtClean="0"/>
              <a:pPr/>
              <a:t>22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291124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338D40-8ECF-42D0-AB2C-49E92A761714}" type="slidenum">
              <a:rPr lang="en-SG" smtClean="0"/>
              <a:t>24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333423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338D40-8ECF-42D0-AB2C-49E92A761714}" type="slidenum">
              <a:rPr lang="en-SG" smtClean="0"/>
              <a:t>27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898058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98C53-7503-41A4-8E23-3D5D44CB0328}" type="slidenum">
              <a:rPr lang="en-SG" smtClean="0"/>
              <a:pPr/>
              <a:t>30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87565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3886-F056-479F-AEA4-562C3FB9B881}" type="datetimeFigureOut">
              <a:rPr lang="en-SG" smtClean="0"/>
              <a:t>7/5/2021</a:t>
            </a:fld>
            <a:endParaRPr lang="en-SG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10332-F3E7-47A1-B43A-6596486D5F70}" type="slidenum">
              <a:rPr lang="en-SG" smtClean="0"/>
              <a:t>‹#›</a:t>
            </a:fld>
            <a:endParaRPr lang="en-S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3886-F056-479F-AEA4-562C3FB9B881}" type="datetimeFigureOut">
              <a:rPr lang="en-SG" smtClean="0"/>
              <a:t>7/5/2021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10332-F3E7-47A1-B43A-6596486D5F70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3886-F056-479F-AEA4-562C3FB9B881}" type="datetimeFigureOut">
              <a:rPr lang="en-SG" smtClean="0"/>
              <a:t>7/5/2021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10332-F3E7-47A1-B43A-6596486D5F70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3886-F056-479F-AEA4-562C3FB9B881}" type="datetimeFigureOut">
              <a:rPr lang="en-SG" smtClean="0"/>
              <a:t>7/5/2021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10332-F3E7-47A1-B43A-6596486D5F70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3886-F056-479F-AEA4-562C3FB9B881}" type="datetimeFigureOut">
              <a:rPr lang="en-SG" smtClean="0"/>
              <a:t>7/5/2021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10332-F3E7-47A1-B43A-6596486D5F70}" type="slidenum">
              <a:rPr lang="en-SG" smtClean="0"/>
              <a:t>‹#›</a:t>
            </a:fld>
            <a:endParaRPr lang="en-S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3886-F056-479F-AEA4-562C3FB9B881}" type="datetimeFigureOut">
              <a:rPr lang="en-SG" smtClean="0"/>
              <a:t>7/5/2021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10332-F3E7-47A1-B43A-6596486D5F70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3886-F056-479F-AEA4-562C3FB9B881}" type="datetimeFigureOut">
              <a:rPr lang="en-SG" smtClean="0"/>
              <a:t>7/5/2021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10332-F3E7-47A1-B43A-6596486D5F70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3886-F056-479F-AEA4-562C3FB9B881}" type="datetimeFigureOut">
              <a:rPr lang="en-SG" smtClean="0"/>
              <a:t>7/5/2021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10332-F3E7-47A1-B43A-6596486D5F70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3886-F056-479F-AEA4-562C3FB9B881}" type="datetimeFigureOut">
              <a:rPr lang="en-SG" smtClean="0"/>
              <a:t>7/5/2021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10332-F3E7-47A1-B43A-6596486D5F70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3886-F056-479F-AEA4-562C3FB9B881}" type="datetimeFigureOut">
              <a:rPr lang="en-SG" smtClean="0"/>
              <a:t>7/5/2021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10332-F3E7-47A1-B43A-6596486D5F70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3886-F056-479F-AEA4-562C3FB9B881}" type="datetimeFigureOut">
              <a:rPr lang="en-SG" smtClean="0"/>
              <a:t>7/5/2021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A5910332-F3E7-47A1-B43A-6596486D5F70}" type="slidenum">
              <a:rPr lang="en-SG" smtClean="0"/>
              <a:t>‹#›</a:t>
            </a:fld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873886-F056-479F-AEA4-562C3FB9B881}" type="datetimeFigureOut">
              <a:rPr lang="en-SG" smtClean="0"/>
              <a:t>7/5/2021</a:t>
            </a:fld>
            <a:endParaRPr lang="en-SG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5910332-F3E7-47A1-B43A-6596486D5F70}" type="slidenum">
              <a:rPr lang="en-SG" smtClean="0"/>
              <a:t>‹#›</a:t>
            </a:fld>
            <a:endParaRPr lang="en-SG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mailto:gohsengfong@hotmail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aithatworkfellowship.org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28336"/>
            <a:ext cx="12192000" cy="1600200"/>
          </a:xfrm>
        </p:spPr>
        <p:txBody>
          <a:bodyPr>
            <a:normAutofit/>
          </a:bodyPr>
          <a:lstStyle/>
          <a:p>
            <a:pPr algn="ctr"/>
            <a:r>
              <a:rPr lang="en-US" sz="6600" dirty="0">
                <a:solidFill>
                  <a:srgbClr val="FF5050"/>
                </a:solidFill>
              </a:rPr>
              <a:t>MOSES’ TRAINING</a:t>
            </a:r>
            <a:endParaRPr lang="en-SG" sz="6600" dirty="0">
              <a:solidFill>
                <a:srgbClr val="FF5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228536"/>
            <a:ext cx="12192000" cy="1752600"/>
          </a:xfrm>
        </p:spPr>
        <p:txBody>
          <a:bodyPr/>
          <a:lstStyle/>
          <a:p>
            <a:endParaRPr lang="en-US" dirty="0"/>
          </a:p>
          <a:p>
            <a:pPr algn="ctr"/>
            <a:r>
              <a:rPr lang="en-US" sz="4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7:20-29</a:t>
            </a:r>
            <a:endParaRPr lang="en-SG" sz="4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710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12192000" cy="9144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9933FF"/>
                </a:solidFill>
              </a:rPr>
              <a:t>I.  TEST OF LORDSHIP </a:t>
            </a:r>
            <a:endParaRPr lang="en-SG" sz="3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10744200" cy="3886200"/>
          </a:xfrm>
        </p:spPr>
        <p:txBody>
          <a:bodyPr>
            <a:noAutofit/>
          </a:bodyPr>
          <a:lstStyle/>
          <a:p>
            <a:pPr marL="536575" indent="-536575">
              <a:spcBef>
                <a:spcPts val="0"/>
              </a:spcBef>
              <a:spcAft>
                <a:spcPts val="1200"/>
              </a:spcAft>
              <a:buClrTx/>
              <a:buAutoNum type="arabicPeriod" startAt="6"/>
            </a:pPr>
            <a:r>
              <a:rPr lang="en-US" sz="3200" dirty="0">
                <a:latin typeface="+mj-lt"/>
              </a:rPr>
              <a:t>Leading to confusion and failure – “</a:t>
            </a:r>
            <a:r>
              <a:rPr lang="en-US" sz="3200" i="1" dirty="0">
                <a:latin typeface="+mj-lt"/>
              </a:rPr>
              <a:t>He supposed … but they did not understand</a:t>
            </a:r>
            <a:r>
              <a:rPr lang="en-US" sz="3200" dirty="0">
                <a:latin typeface="+mj-lt"/>
              </a:rPr>
              <a:t>”</a:t>
            </a:r>
          </a:p>
          <a:p>
            <a:pPr marL="536575" indent="-536575">
              <a:spcBef>
                <a:spcPts val="0"/>
              </a:spcBef>
              <a:spcAft>
                <a:spcPts val="1200"/>
              </a:spcAft>
              <a:buClrTx/>
              <a:buAutoNum type="arabicPeriod" startAt="6"/>
            </a:pPr>
            <a:r>
              <a:rPr lang="en-US" sz="3200" dirty="0">
                <a:latin typeface="+mj-lt"/>
              </a:rPr>
              <a:t>Interested only in self-life, walking in the flesh. </a:t>
            </a:r>
          </a:p>
          <a:p>
            <a:pPr marL="536575" indent="-536575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8.  	Our motto:  </a:t>
            </a:r>
            <a:r>
              <a:rPr lang="en-US" sz="3200" u="sng" dirty="0">
                <a:latin typeface="+mj-lt"/>
              </a:rPr>
              <a:t>I try, I fail</a:t>
            </a:r>
            <a:r>
              <a:rPr lang="en-US" sz="3200" dirty="0">
                <a:latin typeface="+mj-lt"/>
              </a:rPr>
              <a:t>.  </a:t>
            </a:r>
            <a:r>
              <a:rPr lang="en-US" sz="3200" u="sng" dirty="0">
                <a:latin typeface="+mj-lt"/>
              </a:rPr>
              <a:t>I trust, God succeeds</a:t>
            </a:r>
            <a:r>
              <a:rPr lang="en-US" sz="3200" dirty="0">
                <a:latin typeface="+mj-lt"/>
              </a:rPr>
              <a:t>!</a:t>
            </a:r>
          </a:p>
          <a:p>
            <a:pPr marL="536575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SG" sz="3200" dirty="0">
                <a:latin typeface="+mj-lt"/>
              </a:rPr>
              <a:t>(Joh 15:5)  </a:t>
            </a:r>
            <a:r>
              <a:rPr lang="en-SG" sz="3200" i="1" dirty="0">
                <a:latin typeface="+mj-lt"/>
              </a:rPr>
              <a:t>I am the vine, ye are the branches: He that abides in Me, and I in him, the same brings forth much fruit: for </a:t>
            </a:r>
            <a:r>
              <a:rPr lang="en-SG" sz="3200" i="1" u="sng" dirty="0">
                <a:latin typeface="+mj-lt"/>
              </a:rPr>
              <a:t>without Me ye can do nothing</a:t>
            </a:r>
            <a:r>
              <a:rPr lang="en-SG" sz="3200" i="1" dirty="0">
                <a:latin typeface="+mj-lt"/>
              </a:rPr>
              <a:t>.</a:t>
            </a:r>
            <a:endParaRPr lang="en-S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48787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12192000" cy="6096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rgbClr val="CC0000"/>
                </a:solidFill>
              </a:rPr>
              <a:t>II.  TEST OF TIMING</a:t>
            </a:r>
            <a:endParaRPr lang="en-SG" sz="3600" b="1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371600"/>
            <a:ext cx="10668000" cy="48006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b="1" dirty="0">
                <a:latin typeface="+mj-lt"/>
              </a:rPr>
              <a:t>MASTER’S WILL … HIS WAY … HIS TIMING</a:t>
            </a:r>
          </a:p>
          <a:p>
            <a:pPr marL="536575" indent="-536575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1.  Moses was too strong, too educated, too gifted, too advantaged … and </a:t>
            </a:r>
            <a:r>
              <a:rPr lang="en-US" sz="3200" u="sng" dirty="0">
                <a:latin typeface="+mj-lt"/>
              </a:rPr>
              <a:t>too impatient</a:t>
            </a:r>
            <a:r>
              <a:rPr lang="en-US" sz="3200" dirty="0">
                <a:latin typeface="+mj-lt"/>
              </a:rPr>
              <a:t>!</a:t>
            </a:r>
          </a:p>
          <a:p>
            <a:pPr marL="536575" indent="-536575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2.  </a:t>
            </a:r>
            <a:r>
              <a:rPr lang="en-US" sz="3200" u="sng" dirty="0">
                <a:latin typeface="+mj-lt"/>
              </a:rPr>
              <a:t>Challenge</a:t>
            </a:r>
            <a:r>
              <a:rPr lang="en-US" sz="3200" dirty="0">
                <a:latin typeface="+mj-lt"/>
              </a:rPr>
              <a:t> of timing:</a:t>
            </a:r>
            <a:endParaRPr lang="en-SG" sz="3200" dirty="0">
              <a:latin typeface="+mj-lt"/>
            </a:endParaRPr>
          </a:p>
          <a:p>
            <a:pPr marL="536575" indent="-536575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      Esther 4:14 – “…</a:t>
            </a:r>
            <a:r>
              <a:rPr lang="en-US" sz="3200" i="1" dirty="0">
                <a:latin typeface="+mj-lt"/>
              </a:rPr>
              <a:t>who knows whether you are come to the kingdom for </a:t>
            </a:r>
            <a:r>
              <a:rPr lang="en-US" sz="3200" i="1" u="sng" dirty="0">
                <a:latin typeface="+mj-lt"/>
              </a:rPr>
              <a:t>such a time</a:t>
            </a:r>
            <a:r>
              <a:rPr lang="en-US" sz="3200" i="1" dirty="0">
                <a:latin typeface="+mj-lt"/>
              </a:rPr>
              <a:t> as this</a:t>
            </a:r>
            <a:r>
              <a:rPr lang="en-US" sz="3200" dirty="0">
                <a:latin typeface="+mj-lt"/>
              </a:rPr>
              <a:t>?”  </a:t>
            </a:r>
            <a:endParaRPr lang="en-SG" sz="3200" dirty="0">
              <a:latin typeface="+mj-lt"/>
            </a:endParaRPr>
          </a:p>
          <a:p>
            <a:pPr marL="536575" indent="-536575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      Gal. 6:9 – “And </a:t>
            </a:r>
            <a:r>
              <a:rPr lang="en-US" sz="3200" i="1" dirty="0">
                <a:latin typeface="+mj-lt"/>
              </a:rPr>
              <a:t>let us not be weary in well doing: for </a:t>
            </a:r>
            <a:r>
              <a:rPr lang="en-US" sz="3200" i="1" u="sng" dirty="0">
                <a:solidFill>
                  <a:srgbClr val="0070C0"/>
                </a:solidFill>
                <a:latin typeface="+mj-lt"/>
              </a:rPr>
              <a:t>i</a:t>
            </a:r>
            <a:r>
              <a:rPr lang="en-US" sz="3200" i="1" u="sng" dirty="0">
                <a:latin typeface="+mj-lt"/>
              </a:rPr>
              <a:t>n due season</a:t>
            </a:r>
            <a:r>
              <a:rPr lang="en-US" sz="3200" i="1" dirty="0">
                <a:latin typeface="+mj-lt"/>
              </a:rPr>
              <a:t> we shall reap, if we faint not</a:t>
            </a:r>
            <a:r>
              <a:rPr lang="en-US" sz="3200" dirty="0">
                <a:latin typeface="+mj-lt"/>
              </a:rPr>
              <a:t>.”</a:t>
            </a:r>
            <a:endParaRPr lang="en-S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41171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25" y="381000"/>
            <a:ext cx="12192000" cy="6096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rgbClr val="CC0000"/>
                </a:solidFill>
              </a:rPr>
              <a:t>II.  TEST OF TIMING</a:t>
            </a:r>
            <a:endParaRPr lang="en-SG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10591800" cy="4191000"/>
          </a:xfrm>
        </p:spPr>
        <p:txBody>
          <a:bodyPr>
            <a:noAutofit/>
          </a:bodyPr>
          <a:lstStyle/>
          <a:p>
            <a:pPr marL="536575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Gal. 4:4 – “</a:t>
            </a:r>
            <a:r>
              <a:rPr lang="en-US" sz="3200" i="1" dirty="0">
                <a:latin typeface="+mj-lt"/>
              </a:rPr>
              <a:t>But when the </a:t>
            </a:r>
            <a:r>
              <a:rPr lang="en-US" sz="3200" i="1" u="sng" dirty="0">
                <a:latin typeface="+mj-lt"/>
              </a:rPr>
              <a:t>fulness of the time</a:t>
            </a:r>
            <a:r>
              <a:rPr lang="en-US" sz="3200" i="1" dirty="0">
                <a:latin typeface="+mj-lt"/>
              </a:rPr>
              <a:t> was come, God sent forth His Son, made of a woman</a:t>
            </a:r>
            <a:r>
              <a:rPr lang="en-US" sz="3200" dirty="0">
                <a:latin typeface="+mj-lt"/>
              </a:rPr>
              <a:t>”  </a:t>
            </a:r>
            <a:endParaRPr lang="en-SG" sz="3200" dirty="0">
              <a:latin typeface="+mj-lt"/>
            </a:endParaRPr>
          </a:p>
          <a:p>
            <a:pPr marL="536575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 err="1">
                <a:latin typeface="+mj-lt"/>
              </a:rPr>
              <a:t>Hak</a:t>
            </a:r>
            <a:r>
              <a:rPr lang="en-US" sz="3200" dirty="0">
                <a:latin typeface="+mj-lt"/>
              </a:rPr>
              <a:t>. 2:3 – “</a:t>
            </a:r>
            <a:r>
              <a:rPr lang="en-US" sz="3200" i="1" dirty="0">
                <a:latin typeface="+mj-lt"/>
              </a:rPr>
              <a:t>For the vision is yet for an </a:t>
            </a:r>
            <a:r>
              <a:rPr lang="en-US" sz="3200" i="1" u="sng" dirty="0">
                <a:latin typeface="+mj-lt"/>
              </a:rPr>
              <a:t>appointed time</a:t>
            </a:r>
            <a:r>
              <a:rPr lang="en-US" sz="3200" i="1" dirty="0">
                <a:latin typeface="+mj-lt"/>
              </a:rPr>
              <a:t>, but at the end it shall speak, and not lie: though it tarry, wait for it; because it will surely come, it will not tarry</a:t>
            </a:r>
            <a:r>
              <a:rPr lang="en-US" sz="3200" dirty="0">
                <a:latin typeface="+mj-lt"/>
              </a:rPr>
              <a:t>.”</a:t>
            </a:r>
          </a:p>
          <a:p>
            <a:pPr marL="536575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Patience needed (James 1:3-4)</a:t>
            </a:r>
          </a:p>
          <a:p>
            <a:pPr marL="536575" indent="0">
              <a:spcBef>
                <a:spcPts val="0"/>
              </a:spcBef>
              <a:spcAft>
                <a:spcPts val="1200"/>
              </a:spcAft>
              <a:buNone/>
            </a:pPr>
            <a:endParaRPr lang="en-S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910499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12192000" cy="819912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CC0000"/>
                </a:solidFill>
              </a:rPr>
              <a:t>II.  TEST OF TIMING</a:t>
            </a:r>
            <a:endParaRPr lang="en-SG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10820400" cy="4572000"/>
          </a:xfrm>
        </p:spPr>
        <p:txBody>
          <a:bodyPr>
            <a:noAutofit/>
          </a:bodyPr>
          <a:lstStyle/>
          <a:p>
            <a:pPr marL="536575" indent="-536575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3. 	</a:t>
            </a:r>
            <a:r>
              <a:rPr lang="en-US" sz="3200" u="sng" dirty="0">
                <a:latin typeface="+mj-lt"/>
              </a:rPr>
              <a:t>Examples</a:t>
            </a:r>
            <a:r>
              <a:rPr lang="en-US" sz="3200" dirty="0">
                <a:latin typeface="+mj-lt"/>
              </a:rPr>
              <a:t> of timing:</a:t>
            </a:r>
            <a:endParaRPr lang="en-SG" sz="3200" dirty="0">
              <a:latin typeface="+mj-lt"/>
            </a:endParaRPr>
          </a:p>
          <a:p>
            <a:pPr marL="990600" indent="-454025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a.  Joshua, going around Jericho, 7 times (Joshua 6)</a:t>
            </a:r>
            <a:endParaRPr lang="en-SG" sz="3200" dirty="0">
              <a:latin typeface="+mj-lt"/>
            </a:endParaRPr>
          </a:p>
          <a:p>
            <a:pPr marL="990600" indent="-454025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b.  David’s dealing with King Saul at the cave, trusting in God’s timing (1 Sam. 26)</a:t>
            </a:r>
            <a:endParaRPr lang="en-SG" sz="3200" dirty="0">
              <a:latin typeface="+mj-lt"/>
            </a:endParaRPr>
          </a:p>
          <a:p>
            <a:pPr marL="990600" indent="-454025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c.  Jonah’s bad example of timing, as he fled away (Jonah 1)</a:t>
            </a:r>
            <a:endParaRPr lang="en-SG" sz="3200" dirty="0">
              <a:latin typeface="+mj-lt"/>
            </a:endParaRPr>
          </a:p>
          <a:p>
            <a:pPr marL="990600" indent="-454025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d.  Jesus’ frequent saying, “</a:t>
            </a:r>
            <a:r>
              <a:rPr lang="en-US" sz="3200" i="1" u="sng" dirty="0">
                <a:latin typeface="+mj-lt"/>
              </a:rPr>
              <a:t>My hour is not yet come</a:t>
            </a:r>
            <a:r>
              <a:rPr lang="en-US" sz="3200" i="1" dirty="0">
                <a:latin typeface="+mj-lt"/>
              </a:rPr>
              <a:t>.”     </a:t>
            </a:r>
            <a:r>
              <a:rPr lang="en-US" sz="3200" i="1" u="sng" dirty="0">
                <a:latin typeface="+mj-lt"/>
              </a:rPr>
              <a:t>  (John 2:4; 13:1)</a:t>
            </a:r>
            <a:endParaRPr lang="en-SG" sz="3200" i="1" u="sng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363833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12192000" cy="819912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CC0000"/>
                </a:solidFill>
              </a:rPr>
              <a:t>II.  TEST OF TIMING</a:t>
            </a:r>
            <a:endParaRPr lang="en-SG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1524000"/>
            <a:ext cx="10744200" cy="45720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4.  </a:t>
            </a:r>
            <a:r>
              <a:rPr lang="en-US" sz="3200" u="sng" dirty="0">
                <a:latin typeface="+mj-lt"/>
              </a:rPr>
              <a:t>Four outcomes</a:t>
            </a:r>
            <a:r>
              <a:rPr lang="en-US" sz="3200" dirty="0">
                <a:latin typeface="+mj-lt"/>
              </a:rPr>
              <a:t>:</a:t>
            </a:r>
            <a:endParaRPr lang="en-SG" sz="3200" dirty="0">
              <a:latin typeface="+mj-lt"/>
            </a:endParaRPr>
          </a:p>
          <a:p>
            <a:pPr marL="990600" indent="-454025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a.  The wrong action at the wrong time leads to disaster.</a:t>
            </a:r>
            <a:endParaRPr lang="en-SG" sz="3200" dirty="0">
              <a:latin typeface="+mj-lt"/>
            </a:endParaRPr>
          </a:p>
          <a:p>
            <a:pPr marL="990600" indent="-454025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b.  The right action at the wrong time leads to resistance.</a:t>
            </a:r>
            <a:endParaRPr lang="en-SG" sz="3200" dirty="0">
              <a:latin typeface="+mj-lt"/>
            </a:endParaRPr>
          </a:p>
          <a:p>
            <a:pPr marL="990600" indent="-454025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c.  The wrong action at the right time is a mistake.</a:t>
            </a:r>
            <a:endParaRPr lang="en-SG" sz="3200" dirty="0">
              <a:latin typeface="+mj-lt"/>
            </a:endParaRPr>
          </a:p>
          <a:p>
            <a:pPr marL="1050925" indent="-514350">
              <a:spcBef>
                <a:spcPts val="0"/>
              </a:spcBef>
              <a:spcAft>
                <a:spcPts val="1200"/>
              </a:spcAft>
              <a:buAutoNum type="alphaLcPeriod" startAt="4"/>
            </a:pPr>
            <a:r>
              <a:rPr lang="en-US" sz="3200" dirty="0">
                <a:latin typeface="+mj-lt"/>
              </a:rPr>
              <a:t>The right action at the right time results in success.</a:t>
            </a:r>
          </a:p>
          <a:p>
            <a:pPr marL="536575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SG" sz="3200" dirty="0">
                <a:latin typeface="+mj-lt"/>
              </a:rPr>
              <a:t>Timing is as important as action.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328414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12192000" cy="819912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CC0000"/>
                </a:solidFill>
              </a:rPr>
              <a:t>II.  TEST OF TIMING</a:t>
            </a:r>
            <a:endParaRPr lang="en-SG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47800"/>
            <a:ext cx="10744200" cy="4572000"/>
          </a:xfrm>
        </p:spPr>
        <p:txBody>
          <a:bodyPr>
            <a:noAutofit/>
          </a:bodyPr>
          <a:lstStyle/>
          <a:p>
            <a:pPr marL="442913" indent="-442913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5.	</a:t>
            </a:r>
            <a:r>
              <a:rPr lang="en-US" sz="3200" u="sng" dirty="0">
                <a:latin typeface="+mj-lt"/>
              </a:rPr>
              <a:t>Buried partially</a:t>
            </a:r>
            <a:r>
              <a:rPr lang="en-US" sz="3200" dirty="0">
                <a:latin typeface="+mj-lt"/>
              </a:rPr>
              <a:t> in the sand by Moses … </a:t>
            </a:r>
            <a:r>
              <a:rPr lang="en-US" sz="3200" u="sng" dirty="0">
                <a:latin typeface="+mj-lt"/>
              </a:rPr>
              <a:t>buried completely</a:t>
            </a:r>
            <a:r>
              <a:rPr lang="en-US" sz="3200" dirty="0">
                <a:latin typeface="+mj-lt"/>
              </a:rPr>
              <a:t> in the Red Sea by God.</a:t>
            </a:r>
          </a:p>
          <a:p>
            <a:pPr marL="44291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i="1" u="sng" dirty="0">
                <a:latin typeface="+mj-lt"/>
              </a:rPr>
              <a:t>When God is in it … it flows</a:t>
            </a:r>
            <a:r>
              <a:rPr lang="en-US" sz="3200" dirty="0">
                <a:latin typeface="+mj-lt"/>
              </a:rPr>
              <a:t> (Prov. 3:5,6).</a:t>
            </a:r>
            <a:endParaRPr lang="en-SG" sz="3200" dirty="0">
              <a:latin typeface="+mj-lt"/>
            </a:endParaRPr>
          </a:p>
          <a:p>
            <a:pPr marL="44291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i="1" u="sng" dirty="0">
                <a:latin typeface="+mj-lt"/>
              </a:rPr>
              <a:t>When the flesh is in it … it is forced!</a:t>
            </a:r>
            <a:endParaRPr lang="en-SG" sz="3200" dirty="0">
              <a:latin typeface="+mj-lt"/>
            </a:endParaRPr>
          </a:p>
          <a:p>
            <a:pPr marL="44291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When I keep my hands out of things, His will is done, His Name exalted, His glory magnified</a:t>
            </a:r>
            <a:r>
              <a:rPr lang="en-US" dirty="0">
                <a:latin typeface="+mj-lt"/>
              </a:rPr>
              <a:t>.</a:t>
            </a:r>
            <a:endParaRPr lang="en-SG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633024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9427" y="381000"/>
            <a:ext cx="12192000" cy="667512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9933FF"/>
                </a:solidFill>
              </a:rPr>
              <a:t>III.  TEST OF OFFENSE </a:t>
            </a:r>
            <a:endParaRPr lang="en-SG" sz="3600" b="1" dirty="0">
              <a:solidFill>
                <a:srgbClr val="9933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1447800"/>
            <a:ext cx="10887173" cy="438912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b="1" dirty="0">
                <a:latin typeface="+mj-lt"/>
              </a:rPr>
              <a:t>NO HIDING OF WRONG AND NO UN-FORGIVENESS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(no feeling of resentful displeasure)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“</a:t>
            </a:r>
            <a:r>
              <a:rPr lang="en-US" sz="3200" i="1" dirty="0">
                <a:latin typeface="+mj-lt"/>
              </a:rPr>
              <a:t>If </a:t>
            </a:r>
            <a:r>
              <a:rPr lang="en-US" sz="3200" i="1" u="sng" dirty="0">
                <a:latin typeface="+mj-lt"/>
              </a:rPr>
              <a:t>I regard iniquity</a:t>
            </a:r>
            <a:r>
              <a:rPr lang="en-US" sz="3200" i="1" dirty="0">
                <a:latin typeface="+mj-lt"/>
              </a:rPr>
              <a:t> in my heart, </a:t>
            </a:r>
            <a:r>
              <a:rPr lang="en-US" sz="3200" i="1" u="sng" dirty="0">
                <a:latin typeface="+mj-lt"/>
              </a:rPr>
              <a:t>the Lord will not hear me</a:t>
            </a:r>
            <a:r>
              <a:rPr lang="en-US" sz="3200" dirty="0">
                <a:latin typeface="+mj-lt"/>
              </a:rPr>
              <a:t>” (Ps. 66:18). </a:t>
            </a:r>
            <a:endParaRPr lang="en-SG" sz="3200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“</a:t>
            </a:r>
            <a:r>
              <a:rPr lang="en-US" sz="3200" i="1" dirty="0">
                <a:latin typeface="+mj-lt"/>
              </a:rPr>
              <a:t>Follow peace with all men, and holiness, without which no man shall see the Lord: </a:t>
            </a:r>
            <a:r>
              <a:rPr lang="en-US" sz="3200" i="1" u="sng" dirty="0">
                <a:latin typeface="+mj-lt"/>
              </a:rPr>
              <a:t>Looking diligently lest any man fail of the grace of God; lest any root of bitterness</a:t>
            </a:r>
            <a:r>
              <a:rPr lang="en-US" sz="3200" i="1" dirty="0">
                <a:latin typeface="+mj-lt"/>
              </a:rPr>
              <a:t> springing up trouble you, and thereby many be defiled</a:t>
            </a:r>
            <a:r>
              <a:rPr lang="en-US" sz="3200" dirty="0">
                <a:latin typeface="+mj-lt"/>
              </a:rPr>
              <a:t>” (Heb. 12:14-15).</a:t>
            </a:r>
            <a:endParaRPr lang="en-SG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990889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12192000" cy="6858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rgbClr val="9933FF"/>
                </a:solidFill>
              </a:rPr>
              <a:t>III.  TEST OF OFFENSE </a:t>
            </a:r>
            <a:endParaRPr lang="en-SG" sz="3600" b="1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10820400" cy="4953000"/>
          </a:xfrm>
        </p:spPr>
        <p:txBody>
          <a:bodyPr>
            <a:noAutofit/>
          </a:bodyPr>
          <a:lstStyle/>
          <a:p>
            <a:pPr marL="536575" indent="-536575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1.  	</a:t>
            </a:r>
            <a:r>
              <a:rPr lang="en-US" sz="3200" u="sng" dirty="0">
                <a:latin typeface="+mj-lt"/>
              </a:rPr>
              <a:t>Hiding wrong</a:t>
            </a:r>
            <a:r>
              <a:rPr lang="en-US" sz="3200" dirty="0">
                <a:latin typeface="+mj-lt"/>
              </a:rPr>
              <a:t> does not erase the wrong; it only postpones its discovery. It still bears painful consequences.</a:t>
            </a:r>
          </a:p>
          <a:p>
            <a:pPr marL="536575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SG" sz="3200" dirty="0">
                <a:latin typeface="+mj-lt"/>
              </a:rPr>
              <a:t>(Proverbs 28:13)  </a:t>
            </a:r>
            <a:r>
              <a:rPr lang="en-SG" sz="3200" i="1" dirty="0">
                <a:latin typeface="+mj-lt"/>
              </a:rPr>
              <a:t>He that </a:t>
            </a:r>
            <a:r>
              <a:rPr lang="en-SG" sz="3200" i="1" dirty="0" err="1">
                <a:latin typeface="+mj-lt"/>
              </a:rPr>
              <a:t>covereth</a:t>
            </a:r>
            <a:r>
              <a:rPr lang="en-SG" sz="3200" i="1" dirty="0">
                <a:latin typeface="+mj-lt"/>
              </a:rPr>
              <a:t> his sins shall not prosper: but whoso </a:t>
            </a:r>
            <a:r>
              <a:rPr lang="en-SG" sz="3200" i="1" dirty="0" err="1">
                <a:latin typeface="+mj-lt"/>
              </a:rPr>
              <a:t>confesseth</a:t>
            </a:r>
            <a:r>
              <a:rPr lang="en-SG" sz="3200" i="1" dirty="0">
                <a:latin typeface="+mj-lt"/>
              </a:rPr>
              <a:t> and </a:t>
            </a:r>
            <a:r>
              <a:rPr lang="en-SG" sz="3200" i="1" dirty="0" err="1">
                <a:latin typeface="+mj-lt"/>
              </a:rPr>
              <a:t>forsaketh</a:t>
            </a:r>
            <a:r>
              <a:rPr lang="en-SG" sz="3200" i="1" dirty="0">
                <a:latin typeface="+mj-lt"/>
              </a:rPr>
              <a:t> them shall have mercy.</a:t>
            </a:r>
            <a:endParaRPr lang="en-US" sz="3200" i="1" dirty="0">
              <a:latin typeface="+mj-lt"/>
            </a:endParaRPr>
          </a:p>
          <a:p>
            <a:pPr marL="536575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“</a:t>
            </a:r>
            <a:r>
              <a:rPr lang="en-US" sz="3200" i="1" dirty="0">
                <a:latin typeface="+mj-lt"/>
              </a:rPr>
              <a:t>If we </a:t>
            </a:r>
            <a:r>
              <a:rPr lang="en-US" sz="3200" i="1" u="sng" dirty="0">
                <a:latin typeface="+mj-lt"/>
              </a:rPr>
              <a:t>confess our sins</a:t>
            </a:r>
            <a:r>
              <a:rPr lang="en-US" sz="3200" i="1" dirty="0">
                <a:latin typeface="+mj-lt"/>
              </a:rPr>
              <a:t>, He is </a:t>
            </a:r>
            <a:r>
              <a:rPr lang="en-US" sz="3200" i="1" u="sng" dirty="0">
                <a:latin typeface="+mj-lt"/>
              </a:rPr>
              <a:t>faithful and just</a:t>
            </a:r>
            <a:r>
              <a:rPr lang="en-US" sz="3200" i="1" dirty="0">
                <a:latin typeface="+mj-lt"/>
              </a:rPr>
              <a:t> to </a:t>
            </a:r>
            <a:r>
              <a:rPr lang="en-US" sz="3200" i="1" u="sng" dirty="0">
                <a:latin typeface="+mj-lt"/>
              </a:rPr>
              <a:t>forgive</a:t>
            </a:r>
            <a:r>
              <a:rPr lang="en-US" sz="3200" i="1" dirty="0">
                <a:latin typeface="+mj-lt"/>
              </a:rPr>
              <a:t> us our sins, and to </a:t>
            </a:r>
            <a:r>
              <a:rPr lang="en-US" sz="3200" i="1" u="sng" dirty="0">
                <a:latin typeface="+mj-lt"/>
              </a:rPr>
              <a:t>cleanse</a:t>
            </a:r>
            <a:r>
              <a:rPr lang="en-US" sz="3200" i="1" dirty="0">
                <a:latin typeface="+mj-lt"/>
              </a:rPr>
              <a:t> us from all unrighteousness</a:t>
            </a:r>
            <a:r>
              <a:rPr lang="en-US" sz="3200" dirty="0">
                <a:latin typeface="+mj-lt"/>
              </a:rPr>
              <a:t>”              (I John 1:9). </a:t>
            </a:r>
          </a:p>
          <a:p>
            <a:pPr marL="536575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Be sensitive, responsive and responsible.</a:t>
            </a:r>
            <a:endParaRPr lang="en-SG" sz="3200" dirty="0">
              <a:latin typeface="+mj-lt"/>
            </a:endParaRPr>
          </a:p>
          <a:p>
            <a:endParaRPr lang="en-S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568202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12192000" cy="6858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9933FF"/>
                </a:solidFill>
              </a:rPr>
              <a:t>III.  TEST OF OFFENSE </a:t>
            </a:r>
            <a:endParaRPr lang="en-SG" sz="3600" b="1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19200"/>
            <a:ext cx="10668000" cy="4876800"/>
          </a:xfrm>
        </p:spPr>
        <p:txBody>
          <a:bodyPr>
            <a:noAutofit/>
          </a:bodyPr>
          <a:lstStyle/>
          <a:p>
            <a:pPr marL="442913" indent="-442913">
              <a:buNone/>
            </a:pPr>
            <a:r>
              <a:rPr lang="en-US" sz="3200" dirty="0">
                <a:latin typeface="+mj-lt"/>
              </a:rPr>
              <a:t>2.	Failure should bring </a:t>
            </a:r>
            <a:r>
              <a:rPr lang="en-US" sz="3200" u="sng" dirty="0">
                <a:latin typeface="+mj-lt"/>
              </a:rPr>
              <a:t>us into desire for Christ</a:t>
            </a:r>
            <a:r>
              <a:rPr lang="en-US" sz="3200" dirty="0">
                <a:latin typeface="+mj-lt"/>
              </a:rPr>
              <a:t> and purity and for learning and keeping His Word.</a:t>
            </a:r>
            <a:endParaRPr lang="en-SG" sz="3200" dirty="0">
              <a:latin typeface="+mj-lt"/>
            </a:endParaRPr>
          </a:p>
          <a:p>
            <a:pPr marL="442913" indent="-442913">
              <a:buNone/>
            </a:pPr>
            <a:r>
              <a:rPr lang="en-US" sz="3200" dirty="0">
                <a:latin typeface="+mj-lt"/>
              </a:rPr>
              <a:t>     “</a:t>
            </a:r>
            <a:r>
              <a:rPr lang="en-US" sz="3200" i="1" dirty="0">
                <a:latin typeface="+mj-lt"/>
              </a:rPr>
              <a:t>Before I was afflicted I went astray: but now </a:t>
            </a:r>
            <a:r>
              <a:rPr lang="en-US" sz="3200" i="1" u="sng" dirty="0">
                <a:latin typeface="+mj-lt"/>
              </a:rPr>
              <a:t>have I kept Thy Word</a:t>
            </a:r>
            <a:r>
              <a:rPr lang="en-US" sz="3200" dirty="0">
                <a:latin typeface="+mj-lt"/>
              </a:rPr>
              <a:t>” (Ps. 119:67). Benefit of obedience.</a:t>
            </a:r>
            <a:endParaRPr lang="en-SG" sz="3200" dirty="0">
              <a:latin typeface="+mj-lt"/>
            </a:endParaRPr>
          </a:p>
          <a:p>
            <a:pPr marL="442913" indent="-442913">
              <a:buNone/>
            </a:pPr>
            <a:r>
              <a:rPr lang="en-US" sz="3200" dirty="0">
                <a:latin typeface="+mj-lt"/>
              </a:rPr>
              <a:t>      “</a:t>
            </a:r>
            <a:r>
              <a:rPr lang="en-US" sz="3200" i="1" dirty="0">
                <a:latin typeface="+mj-lt"/>
              </a:rPr>
              <a:t>It is </a:t>
            </a:r>
            <a:r>
              <a:rPr lang="en-US" sz="3200" i="1" u="sng" dirty="0">
                <a:latin typeface="+mj-lt"/>
              </a:rPr>
              <a:t>good for me</a:t>
            </a:r>
            <a:r>
              <a:rPr lang="en-US" sz="3200" i="1" dirty="0">
                <a:latin typeface="+mj-lt"/>
              </a:rPr>
              <a:t> that I have been afflicted; that I might learn Thy statutes</a:t>
            </a:r>
            <a:r>
              <a:rPr lang="en-US" sz="3200" dirty="0">
                <a:latin typeface="+mj-lt"/>
              </a:rPr>
              <a:t>” (Ps. 119:71). Benefit of teachable spirit.</a:t>
            </a:r>
            <a:endParaRPr lang="en-SG" sz="3200" dirty="0">
              <a:latin typeface="+mj-lt"/>
            </a:endParaRPr>
          </a:p>
          <a:p>
            <a:pPr marL="895350" indent="-452438">
              <a:buNone/>
            </a:pPr>
            <a:r>
              <a:rPr lang="en-US" sz="3200" dirty="0">
                <a:latin typeface="+mj-lt"/>
              </a:rPr>
              <a:t>a. 	Failure is a </a:t>
            </a:r>
            <a:r>
              <a:rPr lang="en-US" sz="3200" u="sng" dirty="0">
                <a:latin typeface="+mj-lt"/>
              </a:rPr>
              <a:t>matter of conceit</a:t>
            </a:r>
            <a:r>
              <a:rPr lang="en-US" sz="3200" dirty="0">
                <a:latin typeface="+mj-lt"/>
              </a:rPr>
              <a:t>.  We think we can succeed without effort.</a:t>
            </a:r>
            <a:endParaRPr lang="en-SG" sz="3200" dirty="0">
              <a:latin typeface="+mj-lt"/>
            </a:endParaRPr>
          </a:p>
          <a:p>
            <a:pPr marL="895350" indent="-452438">
              <a:buNone/>
            </a:pPr>
            <a:r>
              <a:rPr lang="en-US" sz="3200" dirty="0">
                <a:latin typeface="+mj-lt"/>
              </a:rPr>
              <a:t>b. 	</a:t>
            </a:r>
            <a:r>
              <a:rPr lang="en-US" sz="3200" u="sng" dirty="0">
                <a:latin typeface="+mj-lt"/>
              </a:rPr>
              <a:t>Take responsibility</a:t>
            </a:r>
            <a:r>
              <a:rPr lang="en-US" sz="3200" dirty="0">
                <a:latin typeface="+mj-lt"/>
              </a:rPr>
              <a:t> for action, but do not take failure personally (self-worth based on performance).</a:t>
            </a:r>
            <a:endParaRPr lang="en-SG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453685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12192000" cy="743712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9933FF"/>
                </a:solidFill>
              </a:rPr>
              <a:t>III.  TEST OF OFFENSE </a:t>
            </a:r>
            <a:endParaRPr lang="en-SG" sz="3600" b="1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10591800" cy="2590800"/>
          </a:xfrm>
        </p:spPr>
        <p:txBody>
          <a:bodyPr>
            <a:noAutofit/>
          </a:bodyPr>
          <a:lstStyle/>
          <a:p>
            <a:pPr marL="442913" indent="-442913">
              <a:buNone/>
            </a:pPr>
            <a:r>
              <a:rPr lang="en-US" sz="3200" dirty="0">
                <a:latin typeface="+mj-lt"/>
              </a:rPr>
              <a:t>c.	</a:t>
            </a:r>
            <a:r>
              <a:rPr lang="en-US" sz="3200" u="sng" dirty="0">
                <a:latin typeface="+mj-lt"/>
              </a:rPr>
              <a:t>I am not a failure</a:t>
            </a:r>
            <a:r>
              <a:rPr lang="en-US" sz="3200" dirty="0">
                <a:latin typeface="+mj-lt"/>
              </a:rPr>
              <a:t>.  I failed at doing something.  We overestimate an event and underestimate process.</a:t>
            </a:r>
            <a:endParaRPr lang="en-SG" sz="3200" dirty="0">
              <a:latin typeface="+mj-lt"/>
            </a:endParaRPr>
          </a:p>
          <a:p>
            <a:pPr marL="447675" indent="-447675">
              <a:buClrTx/>
              <a:buAutoNum type="alphaLcPeriod" startAt="4"/>
            </a:pPr>
            <a:r>
              <a:rPr lang="en-US" sz="3200" dirty="0">
                <a:latin typeface="+mj-lt"/>
              </a:rPr>
              <a:t>Our problem is that we </a:t>
            </a:r>
            <a:r>
              <a:rPr lang="en-US" sz="3200" u="sng" dirty="0">
                <a:latin typeface="+mj-lt"/>
              </a:rPr>
              <a:t>have not failed enough</a:t>
            </a:r>
            <a:r>
              <a:rPr lang="en-US" sz="3200" dirty="0">
                <a:latin typeface="+mj-lt"/>
              </a:rPr>
              <a:t>.  We have not been brought low enough for God to work.  (2 Cor.12:9)</a:t>
            </a:r>
          </a:p>
          <a:p>
            <a:pPr marL="0" indent="0">
              <a:buNone/>
            </a:pPr>
            <a:r>
              <a:rPr lang="en-US" sz="3200" dirty="0">
                <a:latin typeface="+mj-lt"/>
              </a:rPr>
              <a:t>“</a:t>
            </a:r>
            <a:r>
              <a:rPr lang="en-US" sz="3200" i="1" dirty="0">
                <a:latin typeface="+mj-lt"/>
              </a:rPr>
              <a:t>And He said unto me, My grace is sufficient for thee: for My strength is made perfect in weakness. Most gladly therefore will I rather glory in my infirmities, that the power of Christ may rest upon me.”</a:t>
            </a:r>
            <a:endParaRPr lang="en-SG" sz="32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89702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38200"/>
            <a:ext cx="10896600" cy="5486400"/>
          </a:xfrm>
        </p:spPr>
        <p:txBody>
          <a:bodyPr>
            <a:noAutofit/>
          </a:bodyPr>
          <a:lstStyle/>
          <a:p>
            <a:pPr marL="444500" indent="-44450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3200" i="1" baseline="30000" dirty="0">
                <a:latin typeface="+mj-lt"/>
              </a:rPr>
              <a:t>20</a:t>
            </a:r>
            <a:r>
              <a:rPr lang="en-US" sz="3200" i="1" dirty="0">
                <a:latin typeface="+mj-lt"/>
              </a:rPr>
              <a:t> In which time Moses was born, and was exceeding fair, and nourished up in his father’s house three months:  </a:t>
            </a:r>
          </a:p>
          <a:p>
            <a:pPr marL="444500" indent="-44450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3200" i="1" baseline="30000" dirty="0">
                <a:latin typeface="+mj-lt"/>
              </a:rPr>
              <a:t>21</a:t>
            </a:r>
            <a:r>
              <a:rPr lang="en-US" sz="3200" i="1" dirty="0">
                <a:latin typeface="+mj-lt"/>
              </a:rPr>
              <a:t> And when he was cast out, </a:t>
            </a:r>
            <a:r>
              <a:rPr lang="en-US" sz="3200" i="1" u="sng" dirty="0">
                <a:latin typeface="+mj-lt"/>
              </a:rPr>
              <a:t>Pharaoh’s daughter took him up, and nourished him</a:t>
            </a:r>
            <a:r>
              <a:rPr lang="en-US" sz="3200" i="1" dirty="0">
                <a:latin typeface="+mj-lt"/>
              </a:rPr>
              <a:t> for her own son. </a:t>
            </a:r>
          </a:p>
          <a:p>
            <a:pPr marL="444500" indent="-44450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3200" i="1" baseline="30000" dirty="0">
                <a:latin typeface="+mj-lt"/>
              </a:rPr>
              <a:t>22</a:t>
            </a:r>
            <a:r>
              <a:rPr lang="en-US" sz="3200" i="1" dirty="0">
                <a:latin typeface="+mj-lt"/>
              </a:rPr>
              <a:t> And Moses was </a:t>
            </a:r>
            <a:r>
              <a:rPr lang="en-US" sz="3200" i="1" u="sng" dirty="0">
                <a:latin typeface="+mj-lt"/>
              </a:rPr>
              <a:t>learned in all the wisdom of the Egyptians, and was mighty in words and in deeds</a:t>
            </a:r>
            <a:r>
              <a:rPr lang="en-US" sz="3200" i="1" dirty="0">
                <a:latin typeface="+mj-lt"/>
              </a:rPr>
              <a:t>.</a:t>
            </a:r>
            <a:r>
              <a:rPr lang="en-US" sz="3200" i="1" dirty="0">
                <a:solidFill>
                  <a:srgbClr val="0070C0"/>
                </a:solidFill>
                <a:latin typeface="+mj-lt"/>
              </a:rPr>
              <a:t> </a:t>
            </a:r>
          </a:p>
          <a:p>
            <a:pPr marL="444500" indent="-44450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3200" i="1" baseline="30000" dirty="0">
                <a:latin typeface="+mj-lt"/>
              </a:rPr>
              <a:t>23</a:t>
            </a:r>
            <a:r>
              <a:rPr lang="en-US" sz="3200" i="1" dirty="0">
                <a:latin typeface="+mj-lt"/>
              </a:rPr>
              <a:t> And when he was </a:t>
            </a:r>
            <a:r>
              <a:rPr lang="en-US" sz="3200" i="1" u="sng" dirty="0">
                <a:latin typeface="+mj-lt"/>
              </a:rPr>
              <a:t>full forty years old, it came into his heart</a:t>
            </a:r>
            <a:r>
              <a:rPr lang="en-US" sz="3200" i="1" dirty="0">
                <a:latin typeface="+mj-lt"/>
              </a:rPr>
              <a:t> to visit his brethren the children of Israel. </a:t>
            </a:r>
            <a:endParaRPr lang="en-SG" sz="32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297127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5240" y="152400"/>
            <a:ext cx="12192000" cy="882352"/>
          </a:xfrm>
          <a:ln>
            <a:noFill/>
          </a:ln>
        </p:spPr>
        <p:txBody>
          <a:bodyPr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r>
              <a:rPr lang="en-US" sz="4400" dirty="0">
                <a:solidFill>
                  <a:srgbClr val="FF5050"/>
                </a:solidFill>
                <a:effectLst/>
              </a:rPr>
              <a:t>FAILURE  </a:t>
            </a:r>
            <a:endParaRPr lang="en-SG" sz="4400" dirty="0">
              <a:solidFill>
                <a:srgbClr val="FF5050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295400"/>
            <a:ext cx="10668000" cy="5410200"/>
          </a:xfrm>
        </p:spPr>
        <p:txBody>
          <a:bodyPr>
            <a:noAutofit/>
          </a:bodyPr>
          <a:lstStyle/>
          <a:p>
            <a:pPr marL="542925" indent="-542925" algn="l">
              <a:spcBef>
                <a:spcPts val="0"/>
              </a:spcBef>
              <a:spcAft>
                <a:spcPts val="1200"/>
              </a:spcAft>
              <a:buClrTx/>
            </a:pPr>
            <a:r>
              <a:rPr lang="en-US" sz="3200" b="1" dirty="0">
                <a:solidFill>
                  <a:schemeClr val="bg1"/>
                </a:solidFill>
                <a:latin typeface="+mj-lt"/>
              </a:rPr>
              <a:t>A.	Some Bible “failures”</a:t>
            </a:r>
          </a:p>
          <a:p>
            <a:pPr marL="1076325" indent="-533400" algn="l">
              <a:spcBef>
                <a:spcPts val="0"/>
              </a:spcBef>
              <a:spcAft>
                <a:spcPts val="1200"/>
              </a:spcAft>
              <a:buClrTx/>
              <a:buFont typeface="+mj-lt"/>
              <a:buAutoNum type="arabicPeriod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Joseph 20 years (Gen. 50:20)</a:t>
            </a:r>
          </a:p>
          <a:p>
            <a:pPr marL="1076325" indent="-533400" algn="l">
              <a:spcBef>
                <a:spcPts val="0"/>
              </a:spcBef>
              <a:spcAft>
                <a:spcPts val="1200"/>
              </a:spcAft>
              <a:buClrTx/>
              <a:buFont typeface="+mj-lt"/>
              <a:buAutoNum type="arabicPeriod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Moses 40-40-40 years</a:t>
            </a:r>
          </a:p>
          <a:p>
            <a:pPr marL="1076325" indent="-533400" algn="l">
              <a:spcBef>
                <a:spcPts val="0"/>
              </a:spcBef>
              <a:spcAft>
                <a:spcPts val="1200"/>
              </a:spcAft>
              <a:buClrTx/>
              <a:buFont typeface="+mj-lt"/>
              <a:buAutoNum type="arabicPeriod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David some 15 years in wilderness (Ps. 13)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en-SG" sz="3200" dirty="0">
                <a:solidFill>
                  <a:schemeClr val="bg1"/>
                </a:solidFill>
                <a:latin typeface="+mj-lt"/>
              </a:rPr>
              <a:t>(Hebrews 11:35)  </a:t>
            </a:r>
            <a:r>
              <a:rPr lang="en-SG" sz="3200" i="1" dirty="0">
                <a:solidFill>
                  <a:schemeClr val="bg1"/>
                </a:solidFill>
                <a:latin typeface="+mj-lt"/>
              </a:rPr>
              <a:t>Women received their dead raised to life again: and others were tortured, not accepting deliverance; that they might obtain a better resurrection: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en-SG" sz="3200" dirty="0">
                <a:solidFill>
                  <a:schemeClr val="bg1"/>
                </a:solidFill>
                <a:latin typeface="+mj-lt"/>
              </a:rPr>
              <a:t>(Hebrews 11:36)  </a:t>
            </a:r>
            <a:r>
              <a:rPr lang="en-SG" sz="3200" i="1" dirty="0">
                <a:solidFill>
                  <a:schemeClr val="bg1"/>
                </a:solidFill>
                <a:latin typeface="+mj-lt"/>
              </a:rPr>
              <a:t>And others had trial of cruel </a:t>
            </a:r>
            <a:r>
              <a:rPr lang="en-SG" sz="3200" i="1" dirty="0" err="1">
                <a:solidFill>
                  <a:schemeClr val="bg1"/>
                </a:solidFill>
                <a:latin typeface="+mj-lt"/>
              </a:rPr>
              <a:t>mockings</a:t>
            </a:r>
            <a:r>
              <a:rPr lang="en-SG" sz="3200" i="1" dirty="0">
                <a:solidFill>
                  <a:schemeClr val="bg1"/>
                </a:solidFill>
                <a:latin typeface="+mj-lt"/>
              </a:rPr>
              <a:t> and </a:t>
            </a:r>
            <a:r>
              <a:rPr lang="en-SG" sz="3200" i="1" dirty="0" err="1">
                <a:solidFill>
                  <a:schemeClr val="bg1"/>
                </a:solidFill>
                <a:latin typeface="+mj-lt"/>
              </a:rPr>
              <a:t>scourgings</a:t>
            </a:r>
            <a:r>
              <a:rPr lang="en-SG" sz="3200" i="1" dirty="0">
                <a:solidFill>
                  <a:schemeClr val="bg1"/>
                </a:solidFill>
                <a:latin typeface="+mj-lt"/>
              </a:rPr>
              <a:t>, yea, moreover of bonds and imprisonment:</a:t>
            </a:r>
          </a:p>
          <a:p>
            <a:pPr algn="l"/>
            <a:endParaRPr lang="en-SG" sz="2400" b="1" dirty="0">
              <a:solidFill>
                <a:schemeClr val="bg1"/>
              </a:solidFill>
            </a:endParaRPr>
          </a:p>
          <a:p>
            <a:endParaRPr lang="en-SG" sz="2400" dirty="0">
              <a:solidFill>
                <a:schemeClr val="bg1"/>
              </a:solidFill>
            </a:endParaRPr>
          </a:p>
          <a:p>
            <a:r>
              <a:rPr lang="en-US" sz="2400" b="1" dirty="0"/>
              <a:t> </a:t>
            </a:r>
            <a:endParaRPr lang="en-SG" sz="2400" b="1" dirty="0"/>
          </a:p>
        </p:txBody>
      </p:sp>
    </p:spTree>
    <p:extLst>
      <p:ext uri="{BB962C8B-B14F-4D97-AF65-F5344CB8AC3E}">
        <p14:creationId xmlns:p14="http://schemas.microsoft.com/office/powerpoint/2010/main" val="5863879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" y="260647"/>
            <a:ext cx="12183359" cy="958553"/>
          </a:xfrm>
        </p:spPr>
        <p:txBody>
          <a:bodyPr/>
          <a:lstStyle/>
          <a:p>
            <a:pPr algn="ctr"/>
            <a:r>
              <a:rPr lang="en-US" sz="4400" dirty="0">
                <a:solidFill>
                  <a:srgbClr val="FF5050"/>
                </a:solidFill>
                <a:effectLst/>
              </a:rPr>
              <a:t>FAILURE</a:t>
            </a:r>
            <a:endParaRPr lang="en-SG" sz="4400" dirty="0">
              <a:solidFill>
                <a:srgbClr val="FF5050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373676"/>
            <a:ext cx="10591800" cy="5170258"/>
          </a:xfrm>
        </p:spPr>
        <p:txBody>
          <a:bodyPr>
            <a:noAutofit/>
          </a:bodyPr>
          <a:lstStyle/>
          <a:p>
            <a:pPr marL="442913" indent="-442913" algn="l">
              <a:spcAft>
                <a:spcPts val="1200"/>
              </a:spcAft>
            </a:pPr>
            <a:r>
              <a:rPr lang="en-SG" sz="3200" b="1" dirty="0">
                <a:solidFill>
                  <a:schemeClr val="bg1"/>
                </a:solidFill>
                <a:latin typeface="+mj-lt"/>
              </a:rPr>
              <a:t>B.  </a:t>
            </a:r>
            <a:r>
              <a:rPr lang="en-US" sz="3200" b="1" dirty="0">
                <a:solidFill>
                  <a:schemeClr val="bg1"/>
                </a:solidFill>
                <a:latin typeface="+mj-lt"/>
              </a:rPr>
              <a:t>Some insights:</a:t>
            </a:r>
          </a:p>
          <a:p>
            <a:pPr marL="957262" indent="-514350" algn="l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buFont typeface="+mj-lt"/>
              <a:buAutoNum type="arabicPeriod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“90% of those that fail are not actually defeated, they simply quit!” P. Meyer</a:t>
            </a:r>
            <a:endParaRPr lang="en-SG" sz="3200" dirty="0">
              <a:solidFill>
                <a:schemeClr val="bg1"/>
              </a:solidFill>
              <a:latin typeface="+mj-lt"/>
            </a:endParaRPr>
          </a:p>
          <a:p>
            <a:pPr marL="957262" indent="-514350" algn="l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buFont typeface="+mj-lt"/>
              <a:buAutoNum type="arabicPeriod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People can stop me temporarily, I am the only one that can stop myself permanently!  Failure is never final!</a:t>
            </a:r>
            <a:endParaRPr lang="en-SG" sz="3200" dirty="0">
              <a:solidFill>
                <a:schemeClr val="bg1"/>
              </a:solidFill>
              <a:latin typeface="+mj-lt"/>
            </a:endParaRPr>
          </a:p>
          <a:p>
            <a:pPr marL="957262" indent="-514350" algn="l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buFont typeface="+mj-lt"/>
              <a:buAutoNum type="arabicPeriod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The man, who never makes a mistake, never did anything!</a:t>
            </a:r>
            <a:endParaRPr lang="en-SG" sz="3200" dirty="0">
              <a:solidFill>
                <a:schemeClr val="bg1"/>
              </a:solidFill>
              <a:latin typeface="+mj-lt"/>
            </a:endParaRPr>
          </a:p>
          <a:p>
            <a:pPr marL="957262" indent="-514350" algn="l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buFont typeface="+mj-lt"/>
              <a:buAutoNum type="arabicPeriod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Learn a new definition: Failure is a necessary step to success!</a:t>
            </a:r>
            <a:endParaRPr lang="en-SG" sz="3200" dirty="0">
              <a:solidFill>
                <a:schemeClr val="bg1"/>
              </a:solidFill>
              <a:latin typeface="+mj-lt"/>
            </a:endParaRPr>
          </a:p>
          <a:p>
            <a:pPr marL="957262" indent="-514350" algn="l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buFont typeface="+mj-lt"/>
              <a:buAutoNum type="arabicPeriod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The right to fail is as important as the right to succeed!</a:t>
            </a:r>
            <a:endParaRPr lang="en-SG" sz="3200" dirty="0">
              <a:solidFill>
                <a:schemeClr val="bg1"/>
              </a:solidFill>
              <a:latin typeface="+mj-lt"/>
            </a:endParaRPr>
          </a:p>
          <a:p>
            <a:r>
              <a:rPr lang="en-US" sz="3200" b="1" dirty="0">
                <a:latin typeface="+mj-lt"/>
              </a:rPr>
              <a:t> </a:t>
            </a:r>
            <a:endParaRPr lang="en-SG" sz="32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951987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8600"/>
            <a:ext cx="12192000" cy="958552"/>
          </a:xfrm>
        </p:spPr>
        <p:txBody>
          <a:bodyPr/>
          <a:lstStyle/>
          <a:p>
            <a:pPr algn="ctr"/>
            <a:r>
              <a:rPr lang="en-US" sz="4400" dirty="0">
                <a:solidFill>
                  <a:srgbClr val="FF5050"/>
                </a:solidFill>
                <a:effectLst/>
              </a:rPr>
              <a:t>FAILURE</a:t>
            </a:r>
            <a:endParaRPr lang="en-SG" sz="4400" dirty="0">
              <a:solidFill>
                <a:srgbClr val="FF5050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441802"/>
            <a:ext cx="10668000" cy="4939526"/>
          </a:xfrm>
        </p:spPr>
        <p:txBody>
          <a:bodyPr>
            <a:noAutofit/>
          </a:bodyPr>
          <a:lstStyle/>
          <a:p>
            <a:pPr algn="l">
              <a:spcAft>
                <a:spcPts val="1200"/>
              </a:spcAft>
            </a:pPr>
            <a:r>
              <a:rPr lang="en-SG" sz="3200" b="1" dirty="0">
                <a:solidFill>
                  <a:schemeClr val="bg1"/>
                </a:solidFill>
                <a:latin typeface="+mj-lt"/>
              </a:rPr>
              <a:t>C.  </a:t>
            </a:r>
            <a:r>
              <a:rPr lang="en-US" sz="3200" b="1" dirty="0">
                <a:solidFill>
                  <a:schemeClr val="bg1"/>
                </a:solidFill>
                <a:latin typeface="+mj-lt"/>
              </a:rPr>
              <a:t>Some Helps:</a:t>
            </a:r>
          </a:p>
          <a:p>
            <a:pPr marL="957262" indent="-514350" algn="l">
              <a:spcBef>
                <a:spcPts val="0"/>
              </a:spcBef>
              <a:spcAft>
                <a:spcPts val="1200"/>
              </a:spcAft>
              <a:buClrTx/>
              <a:buFont typeface="+mj-lt"/>
              <a:buAutoNum type="arabicPeriod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Recognize failure, don’t hide it, deny it or fear it.</a:t>
            </a:r>
            <a:endParaRPr lang="en-SG" sz="3200" dirty="0">
              <a:solidFill>
                <a:schemeClr val="bg1"/>
              </a:solidFill>
              <a:latin typeface="+mj-lt"/>
            </a:endParaRPr>
          </a:p>
          <a:p>
            <a:pPr marL="957262" indent="-514350" algn="l">
              <a:spcBef>
                <a:spcPts val="0"/>
              </a:spcBef>
              <a:spcAft>
                <a:spcPts val="1200"/>
              </a:spcAft>
              <a:buClrTx/>
              <a:buFont typeface="+mj-lt"/>
              <a:buAutoNum type="arabicPeriod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Release it to the Lord.   Reject rejection!</a:t>
            </a:r>
            <a:endParaRPr lang="en-SG" sz="3200" dirty="0">
              <a:solidFill>
                <a:schemeClr val="bg1"/>
              </a:solidFill>
              <a:latin typeface="+mj-lt"/>
            </a:endParaRPr>
          </a:p>
          <a:p>
            <a:pPr marL="957262" indent="-514350" algn="l">
              <a:spcBef>
                <a:spcPts val="0"/>
              </a:spcBef>
              <a:spcAft>
                <a:spcPts val="1200"/>
              </a:spcAft>
              <a:buClrTx/>
              <a:buFont typeface="+mj-lt"/>
              <a:buAutoNum type="arabicPeriod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Readjust and try new ways!  Keep real expectations and focus on your strength!</a:t>
            </a:r>
            <a:endParaRPr lang="en-SG" sz="3200" dirty="0">
              <a:solidFill>
                <a:schemeClr val="bg1"/>
              </a:solidFill>
              <a:latin typeface="+mj-lt"/>
            </a:endParaRPr>
          </a:p>
          <a:p>
            <a:pPr marL="957262" indent="-514350" algn="l">
              <a:spcBef>
                <a:spcPts val="0"/>
              </a:spcBef>
              <a:spcAft>
                <a:spcPts val="1200"/>
              </a:spcAft>
              <a:buClrTx/>
              <a:buFont typeface="+mj-lt"/>
              <a:buAutoNum type="arabicPeriod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Bounce back and determine to go on by God’s help!  Recognize, review, re-adjust and re-enter. </a:t>
            </a:r>
            <a:endParaRPr lang="en-SG" sz="3200" dirty="0">
              <a:solidFill>
                <a:schemeClr val="bg1"/>
              </a:solidFill>
              <a:latin typeface="+mj-lt"/>
            </a:endParaRPr>
          </a:p>
          <a:p>
            <a:pPr algn="l"/>
            <a:endParaRPr lang="en-SG" sz="3000" b="1" dirty="0">
              <a:solidFill>
                <a:schemeClr val="bg1"/>
              </a:solidFill>
            </a:endParaRPr>
          </a:p>
          <a:p>
            <a:r>
              <a:rPr lang="en-US" sz="3000" b="1" dirty="0"/>
              <a:t> </a:t>
            </a:r>
            <a:endParaRPr lang="en-SG" sz="3000" b="1" dirty="0"/>
          </a:p>
        </p:txBody>
      </p:sp>
    </p:spTree>
    <p:extLst>
      <p:ext uri="{BB962C8B-B14F-4D97-AF65-F5344CB8AC3E}">
        <p14:creationId xmlns:p14="http://schemas.microsoft.com/office/powerpoint/2010/main" val="28081631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8600"/>
            <a:ext cx="10058400" cy="597666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SG" sz="3200" b="1" dirty="0">
                <a:latin typeface="+mj-lt"/>
              </a:rPr>
              <a:t>WHEN IT LOOKS LIKE I HAVE FAILED …</a:t>
            </a:r>
          </a:p>
          <a:p>
            <a:pPr marL="447675" indent="0">
              <a:spcBef>
                <a:spcPts val="0"/>
              </a:spcBef>
              <a:buNone/>
            </a:pPr>
            <a:r>
              <a:rPr lang="en-SG" sz="3200" dirty="0">
                <a:latin typeface="+mj-lt"/>
              </a:rPr>
              <a:t>Failure does not mean that I am a failure.</a:t>
            </a:r>
            <a:br>
              <a:rPr lang="en-SG" sz="3200" dirty="0">
                <a:latin typeface="+mj-lt"/>
              </a:rPr>
            </a:br>
            <a:r>
              <a:rPr lang="en-SG" sz="3200" dirty="0">
                <a:latin typeface="+mj-lt"/>
              </a:rPr>
              <a:t>It does mean that… </a:t>
            </a:r>
          </a:p>
          <a:p>
            <a:pPr marL="895350" indent="0">
              <a:spcBef>
                <a:spcPts val="0"/>
              </a:spcBef>
              <a:buNone/>
            </a:pPr>
            <a:r>
              <a:rPr lang="en-SG" sz="3200" i="1" dirty="0">
                <a:latin typeface="+mj-lt"/>
              </a:rPr>
              <a:t>I have not yet succeeded.</a:t>
            </a:r>
          </a:p>
          <a:p>
            <a:pPr marL="895350" indent="0">
              <a:spcBef>
                <a:spcPts val="0"/>
              </a:spcBef>
              <a:buNone/>
            </a:pPr>
            <a:r>
              <a:rPr lang="en-SG" sz="3200" i="1" dirty="0">
                <a:latin typeface="+mj-lt"/>
              </a:rPr>
              <a:t>I am not perfect.</a:t>
            </a:r>
          </a:p>
          <a:p>
            <a:pPr marL="895350" indent="0">
              <a:spcBef>
                <a:spcPts val="0"/>
              </a:spcBef>
              <a:buNone/>
            </a:pPr>
            <a:r>
              <a:rPr lang="en-SG" sz="3200" i="1" dirty="0">
                <a:latin typeface="+mj-lt"/>
              </a:rPr>
              <a:t>I have faith to experiment.</a:t>
            </a:r>
          </a:p>
          <a:p>
            <a:pPr marL="895350" indent="0">
              <a:spcBef>
                <a:spcPts val="0"/>
              </a:spcBef>
              <a:buNone/>
            </a:pPr>
            <a:r>
              <a:rPr lang="en-SG" sz="3200" i="1" dirty="0">
                <a:latin typeface="+mj-lt"/>
              </a:rPr>
              <a:t>I have learnt something.</a:t>
            </a:r>
          </a:p>
          <a:p>
            <a:pPr marL="895350" indent="0">
              <a:spcBef>
                <a:spcPts val="0"/>
              </a:spcBef>
              <a:buNone/>
            </a:pPr>
            <a:r>
              <a:rPr lang="en-SG" sz="3200" i="1" dirty="0">
                <a:latin typeface="+mj-lt"/>
              </a:rPr>
              <a:t>I have to do it differently.</a:t>
            </a:r>
          </a:p>
          <a:p>
            <a:pPr marL="895350" indent="0">
              <a:spcBef>
                <a:spcPts val="0"/>
              </a:spcBef>
              <a:buNone/>
            </a:pPr>
            <a:r>
              <a:rPr lang="en-SG" sz="3200" i="1" dirty="0">
                <a:latin typeface="+mj-lt"/>
              </a:rPr>
              <a:t>I must try harder.</a:t>
            </a:r>
          </a:p>
          <a:p>
            <a:pPr marL="895350" indent="0">
              <a:spcBef>
                <a:spcPts val="0"/>
              </a:spcBef>
              <a:buNone/>
            </a:pPr>
            <a:r>
              <a:rPr lang="en-SG" sz="3200" i="1" dirty="0">
                <a:latin typeface="+mj-lt"/>
              </a:rPr>
              <a:t>I need more patience.</a:t>
            </a:r>
          </a:p>
          <a:p>
            <a:pPr marL="895350" indent="0">
              <a:spcBef>
                <a:spcPts val="0"/>
              </a:spcBef>
              <a:buNone/>
            </a:pPr>
            <a:r>
              <a:rPr lang="en-SG" sz="3200" i="1" dirty="0">
                <a:latin typeface="+mj-lt"/>
              </a:rPr>
              <a:t>Lord, You have a better idea.</a:t>
            </a:r>
          </a:p>
          <a:p>
            <a:pPr marL="895350" indent="0">
              <a:spcBef>
                <a:spcPts val="0"/>
              </a:spcBef>
              <a:buNone/>
            </a:pPr>
            <a:r>
              <a:rPr lang="en-SG" sz="3200" i="1" dirty="0">
                <a:latin typeface="+mj-lt"/>
              </a:rPr>
              <a:t>… and when I am afraid, I will trust You.</a:t>
            </a:r>
          </a:p>
          <a:p>
            <a:pPr marL="895350" indent="0">
              <a:spcBef>
                <a:spcPts val="0"/>
              </a:spcBef>
              <a:buNone/>
            </a:pPr>
            <a:r>
              <a:rPr lang="en-SG" sz="3200" i="1" dirty="0">
                <a:latin typeface="+mj-lt"/>
              </a:rPr>
              <a:t>In Jesus’ Name. Amen.</a:t>
            </a:r>
          </a:p>
        </p:txBody>
      </p:sp>
    </p:spTree>
    <p:extLst>
      <p:ext uri="{BB962C8B-B14F-4D97-AF65-F5344CB8AC3E}">
        <p14:creationId xmlns:p14="http://schemas.microsoft.com/office/powerpoint/2010/main" val="23051243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81000"/>
            <a:ext cx="10515600" cy="6360368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1800"/>
              </a:spcAft>
              <a:buNone/>
            </a:pPr>
            <a:r>
              <a:rPr lang="en-SG" sz="3200" u="sng" dirty="0">
                <a:latin typeface="+mj-lt"/>
              </a:rPr>
              <a:t>LESSONS FROM MISTAKES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  <a:tabLst>
                <a:tab pos="442913" algn="l"/>
              </a:tabLst>
            </a:pPr>
            <a:r>
              <a:rPr lang="en-SG" sz="3200" b="1" dirty="0">
                <a:solidFill>
                  <a:srgbClr val="D60093"/>
                </a:solidFill>
                <a:latin typeface="+mj-lt"/>
              </a:rPr>
              <a:t>M</a:t>
            </a:r>
            <a:r>
              <a:rPr lang="en-SG" sz="3200" dirty="0">
                <a:solidFill>
                  <a:srgbClr val="D60093"/>
                </a:solidFill>
                <a:latin typeface="+mj-lt"/>
              </a:rPr>
              <a:t>	</a:t>
            </a:r>
            <a:r>
              <a:rPr lang="en-SG" sz="3200" dirty="0">
                <a:latin typeface="+mj-lt"/>
              </a:rPr>
              <a:t>– mistakes giving feedback about life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  <a:tabLst>
                <a:tab pos="442913" algn="l"/>
              </a:tabLst>
            </a:pPr>
            <a:r>
              <a:rPr lang="en-SG" sz="3200" b="1" dirty="0">
                <a:solidFill>
                  <a:srgbClr val="D60093"/>
                </a:solidFill>
                <a:latin typeface="+mj-lt"/>
              </a:rPr>
              <a:t>I</a:t>
            </a:r>
            <a:r>
              <a:rPr lang="en-SG" sz="3200" dirty="0">
                <a:latin typeface="+mj-lt"/>
              </a:rPr>
              <a:t> 	– interruptions for thinking and reflection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  <a:tabLst>
                <a:tab pos="442913" algn="l"/>
              </a:tabLst>
            </a:pPr>
            <a:r>
              <a:rPr lang="en-SG" sz="3200" b="1" dirty="0">
                <a:solidFill>
                  <a:srgbClr val="D60093"/>
                </a:solidFill>
                <a:latin typeface="+mj-lt"/>
              </a:rPr>
              <a:t>S</a:t>
            </a:r>
            <a:r>
              <a:rPr lang="en-SG" sz="3200" dirty="0">
                <a:latin typeface="+mj-lt"/>
              </a:rPr>
              <a:t> 	– signposts directing to right path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  <a:tabLst>
                <a:tab pos="442913" algn="l"/>
              </a:tabLst>
            </a:pPr>
            <a:r>
              <a:rPr lang="en-SG" sz="3200" b="1" dirty="0">
                <a:solidFill>
                  <a:srgbClr val="D60093"/>
                </a:solidFill>
                <a:latin typeface="+mj-lt"/>
              </a:rPr>
              <a:t>T</a:t>
            </a:r>
            <a:r>
              <a:rPr lang="en-SG" sz="3200" dirty="0">
                <a:latin typeface="+mj-lt"/>
              </a:rPr>
              <a:t> 	– tests towards greater maturity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  <a:tabLst>
                <a:tab pos="442913" algn="l"/>
              </a:tabLst>
            </a:pPr>
            <a:r>
              <a:rPr lang="en-SG" sz="3200" b="1" dirty="0">
                <a:solidFill>
                  <a:srgbClr val="D60093"/>
                </a:solidFill>
                <a:latin typeface="+mj-lt"/>
              </a:rPr>
              <a:t>A</a:t>
            </a:r>
            <a:r>
              <a:rPr lang="en-SG" sz="3200" dirty="0">
                <a:latin typeface="+mj-lt"/>
              </a:rPr>
              <a:t> 	– awakenings to mental readiness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  <a:tabLst>
                <a:tab pos="442913" algn="l"/>
              </a:tabLst>
            </a:pPr>
            <a:r>
              <a:rPr lang="en-SG" sz="3200" b="1" dirty="0">
                <a:solidFill>
                  <a:srgbClr val="D60093"/>
                </a:solidFill>
                <a:latin typeface="+mj-lt"/>
              </a:rPr>
              <a:t>K</a:t>
            </a:r>
            <a:r>
              <a:rPr lang="en-SG" sz="3200" dirty="0">
                <a:latin typeface="+mj-lt"/>
              </a:rPr>
              <a:t> 	– keys to unlock next door of opportunity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  <a:tabLst>
                <a:tab pos="442913" algn="l"/>
              </a:tabLst>
            </a:pPr>
            <a:r>
              <a:rPr lang="en-SG" sz="3200" b="1" dirty="0">
                <a:solidFill>
                  <a:srgbClr val="D60093"/>
                </a:solidFill>
                <a:latin typeface="+mj-lt"/>
              </a:rPr>
              <a:t>E</a:t>
            </a:r>
            <a:r>
              <a:rPr lang="en-SG" sz="3200" dirty="0">
                <a:latin typeface="+mj-lt"/>
              </a:rPr>
              <a:t> 	– explorations into unknown journey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  <a:tabLst>
                <a:tab pos="442913" algn="l"/>
              </a:tabLst>
            </a:pPr>
            <a:r>
              <a:rPr lang="en-SG" sz="3200" b="1" dirty="0">
                <a:solidFill>
                  <a:srgbClr val="D60093"/>
                </a:solidFill>
                <a:latin typeface="+mj-lt"/>
              </a:rPr>
              <a:t>S</a:t>
            </a:r>
            <a:r>
              <a:rPr lang="en-SG" sz="3200" dirty="0">
                <a:latin typeface="+mj-lt"/>
              </a:rPr>
              <a:t> 	– statements about our development and progress</a:t>
            </a:r>
          </a:p>
        </p:txBody>
      </p:sp>
    </p:spTree>
    <p:extLst>
      <p:ext uri="{BB962C8B-B14F-4D97-AF65-F5344CB8AC3E}">
        <p14:creationId xmlns:p14="http://schemas.microsoft.com/office/powerpoint/2010/main" val="23106756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12192000" cy="1080120"/>
          </a:xfrm>
        </p:spPr>
        <p:txBody>
          <a:bodyPr/>
          <a:lstStyle/>
          <a:p>
            <a:pPr algn="ctr"/>
            <a:r>
              <a:rPr lang="en-US" sz="4400" dirty="0">
                <a:solidFill>
                  <a:srgbClr val="FF5050"/>
                </a:solidFill>
                <a:effectLst/>
              </a:rPr>
              <a:t>QUICK CHECK</a:t>
            </a:r>
            <a:endParaRPr lang="en-SG" sz="4400" dirty="0">
              <a:solidFill>
                <a:srgbClr val="FF5050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700808"/>
            <a:ext cx="12192000" cy="4680520"/>
          </a:xfrm>
        </p:spPr>
        <p:txBody>
          <a:bodyPr>
            <a:noAutofit/>
          </a:bodyPr>
          <a:lstStyle/>
          <a:p>
            <a:pPr algn="ctr"/>
            <a:r>
              <a:rPr lang="en-SG" sz="3600" dirty="0">
                <a:latin typeface="+mj-lt"/>
              </a:rPr>
              <a:t> </a:t>
            </a:r>
            <a:r>
              <a:rPr lang="en-SG" sz="3600" dirty="0">
                <a:solidFill>
                  <a:schemeClr val="bg1"/>
                </a:solidFill>
                <a:latin typeface="+mj-lt"/>
              </a:rPr>
              <a:t>In God’s Presence,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  <a:latin typeface="+mj-lt"/>
              </a:rPr>
              <a:t>We are not defined by the past.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  <a:latin typeface="+mj-lt"/>
              </a:rPr>
              <a:t>Release it to God.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  <a:latin typeface="+mj-lt"/>
              </a:rPr>
              <a:t>We are prepared by the past.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  <a:latin typeface="+mj-lt"/>
              </a:rPr>
              <a:t>Learn the lessons well.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  <a:latin typeface="+mj-lt"/>
              </a:rPr>
              <a:t>God never waste our pain.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  <a:latin typeface="+mj-lt"/>
              </a:rPr>
              <a:t>Use to comfort others,</a:t>
            </a:r>
            <a:endParaRPr lang="en-SG" sz="3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454792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142" y="304800"/>
            <a:ext cx="12192000" cy="1224136"/>
          </a:xfrm>
        </p:spPr>
        <p:txBody>
          <a:bodyPr/>
          <a:lstStyle/>
          <a:p>
            <a:pPr algn="ctr"/>
            <a:r>
              <a:rPr lang="en-US" sz="4400" dirty="0">
                <a:solidFill>
                  <a:srgbClr val="FF5050"/>
                </a:solidFill>
                <a:effectLst/>
              </a:rPr>
              <a:t>QUICK CHECK</a:t>
            </a:r>
            <a:endParaRPr lang="en-SG" sz="4400" dirty="0">
              <a:solidFill>
                <a:srgbClr val="FF5050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204864"/>
            <a:ext cx="12192000" cy="4104456"/>
          </a:xfrm>
        </p:spPr>
        <p:txBody>
          <a:bodyPr>
            <a:normAutofit/>
          </a:bodyPr>
          <a:lstStyle/>
          <a:p>
            <a:pPr algn="ctr"/>
            <a:r>
              <a:rPr lang="en-SG" sz="3600" dirty="0">
                <a:latin typeface="+mj-lt"/>
              </a:rPr>
              <a:t> </a:t>
            </a:r>
            <a:r>
              <a:rPr lang="en-SG" sz="3600" dirty="0">
                <a:solidFill>
                  <a:schemeClr val="bg1"/>
                </a:solidFill>
                <a:latin typeface="+mj-lt"/>
              </a:rPr>
              <a:t>In God’s presence, </a:t>
            </a:r>
          </a:p>
          <a:p>
            <a:pPr algn="ctr"/>
            <a:r>
              <a:rPr lang="en-SG" sz="3600" u="sng" dirty="0">
                <a:solidFill>
                  <a:schemeClr val="bg1"/>
                </a:solidFill>
                <a:latin typeface="+mj-lt"/>
              </a:rPr>
              <a:t>let go</a:t>
            </a:r>
            <a:r>
              <a:rPr lang="en-SG" sz="3600" dirty="0">
                <a:solidFill>
                  <a:schemeClr val="bg1"/>
                </a:solidFill>
                <a:latin typeface="+mj-lt"/>
              </a:rPr>
              <a:t> of the past, </a:t>
            </a:r>
          </a:p>
          <a:p>
            <a:pPr algn="ctr"/>
            <a:r>
              <a:rPr lang="en-SG" sz="3600" u="sng" dirty="0">
                <a:solidFill>
                  <a:schemeClr val="bg1"/>
                </a:solidFill>
                <a:latin typeface="+mj-lt"/>
              </a:rPr>
              <a:t>get up</a:t>
            </a:r>
            <a:r>
              <a:rPr lang="en-SG" sz="3600" dirty="0">
                <a:solidFill>
                  <a:schemeClr val="bg1"/>
                </a:solidFill>
                <a:latin typeface="+mj-lt"/>
              </a:rPr>
              <a:t> from the present situation and </a:t>
            </a:r>
          </a:p>
          <a:p>
            <a:pPr algn="ctr"/>
            <a:r>
              <a:rPr lang="en-SG" sz="3600" u="sng" dirty="0">
                <a:solidFill>
                  <a:schemeClr val="bg1"/>
                </a:solidFill>
                <a:latin typeface="+mj-lt"/>
              </a:rPr>
              <a:t>surrender</a:t>
            </a:r>
            <a:r>
              <a:rPr lang="en-SG" sz="3600" dirty="0">
                <a:solidFill>
                  <a:schemeClr val="bg1"/>
                </a:solidFill>
                <a:latin typeface="+mj-lt"/>
              </a:rPr>
              <a:t> control of the future to God.</a:t>
            </a:r>
          </a:p>
        </p:txBody>
      </p:sp>
    </p:spTree>
    <p:extLst>
      <p:ext uri="{BB962C8B-B14F-4D97-AF65-F5344CB8AC3E}">
        <p14:creationId xmlns:p14="http://schemas.microsoft.com/office/powerpoint/2010/main" val="6511357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12192000" cy="8382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rgbClr val="9933FF"/>
                </a:solidFill>
              </a:rPr>
              <a:t>III.  TEST OF OFFENSE </a:t>
            </a:r>
            <a:endParaRPr lang="en-SG" sz="3600" b="1" dirty="0">
              <a:solidFill>
                <a:srgbClr val="9933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371600"/>
            <a:ext cx="10439400" cy="4953000"/>
          </a:xfrm>
        </p:spPr>
        <p:txBody>
          <a:bodyPr>
            <a:noAutofit/>
          </a:bodyPr>
          <a:lstStyle/>
          <a:p>
            <a:pPr marL="442913" indent="-442913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dirty="0">
                <a:latin typeface="+mj-lt"/>
              </a:rPr>
              <a:t>3. 	Shifting the blame - </a:t>
            </a:r>
            <a:r>
              <a:rPr lang="en-US" sz="2800" u="sng" dirty="0">
                <a:latin typeface="+mj-lt"/>
              </a:rPr>
              <a:t>Forgiveness</a:t>
            </a:r>
            <a:r>
              <a:rPr lang="en-US" sz="2800" dirty="0">
                <a:latin typeface="+mj-lt"/>
              </a:rPr>
              <a:t> in three areas:</a:t>
            </a:r>
          </a:p>
          <a:p>
            <a:pPr marL="895350" indent="-452438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dirty="0">
                <a:latin typeface="+mj-lt"/>
              </a:rPr>
              <a:t>a.  </a:t>
            </a:r>
            <a:r>
              <a:rPr lang="en-US" sz="2800" u="sng" dirty="0">
                <a:latin typeface="+mj-lt"/>
              </a:rPr>
              <a:t>God</a:t>
            </a:r>
            <a:r>
              <a:rPr lang="en-US" sz="2800" dirty="0">
                <a:latin typeface="+mj-lt"/>
              </a:rPr>
              <a:t> – where was He when I needed Him most?  </a:t>
            </a:r>
            <a:br>
              <a:rPr lang="en-US" sz="2800" dirty="0">
                <a:latin typeface="+mj-lt"/>
              </a:rPr>
            </a:br>
            <a:r>
              <a:rPr lang="en-US" sz="2800" dirty="0">
                <a:latin typeface="+mj-lt"/>
              </a:rPr>
              <a:t>(HE is I AM the I AM.)</a:t>
            </a:r>
            <a:endParaRPr lang="en-SG" sz="2800" dirty="0">
              <a:latin typeface="+mj-lt"/>
            </a:endParaRPr>
          </a:p>
          <a:p>
            <a:pPr marL="1409700" indent="-514350">
              <a:spcBef>
                <a:spcPts val="0"/>
              </a:spcBef>
              <a:spcAft>
                <a:spcPts val="1200"/>
              </a:spcAft>
              <a:buClrTx/>
              <a:buFont typeface="+mj-lt"/>
              <a:buAutoNum type="arabicParenR"/>
            </a:pPr>
            <a:r>
              <a:rPr lang="en-US" sz="2800" dirty="0">
                <a:latin typeface="+mj-lt"/>
              </a:rPr>
              <a:t>Misplaced blame.  God never sins.</a:t>
            </a:r>
          </a:p>
          <a:p>
            <a:pPr marL="1409700" indent="-514350">
              <a:spcBef>
                <a:spcPts val="0"/>
              </a:spcBef>
              <a:spcAft>
                <a:spcPts val="1200"/>
              </a:spcAft>
              <a:buClrTx/>
              <a:buFont typeface="+mj-lt"/>
              <a:buAutoNum type="arabicParenR"/>
            </a:pPr>
            <a:r>
              <a:rPr lang="en-US" sz="2800" dirty="0">
                <a:latin typeface="+mj-lt"/>
              </a:rPr>
              <a:t>Entitlement or presumption (Ps. 19:13)</a:t>
            </a:r>
          </a:p>
          <a:p>
            <a:pPr marL="1409700" indent="-514350">
              <a:spcBef>
                <a:spcPts val="0"/>
              </a:spcBef>
              <a:spcAft>
                <a:spcPts val="1200"/>
              </a:spcAft>
              <a:buClrTx/>
              <a:buFont typeface="+mj-lt"/>
              <a:buAutoNum type="arabicParenR"/>
            </a:pPr>
            <a:r>
              <a:rPr lang="en-US" sz="2800" dirty="0">
                <a:latin typeface="+mj-lt"/>
              </a:rPr>
              <a:t>God is sovereign, wise and loving.</a:t>
            </a:r>
            <a:endParaRPr lang="en-SG" sz="2800" dirty="0">
              <a:latin typeface="+mj-lt"/>
            </a:endParaRPr>
          </a:p>
          <a:p>
            <a:pPr marL="44291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SG" sz="2800" dirty="0">
                <a:latin typeface="+mj-lt"/>
              </a:rPr>
              <a:t>(Psalms 100:5)  </a:t>
            </a:r>
            <a:r>
              <a:rPr lang="en-SG" sz="2800" i="1" dirty="0">
                <a:latin typeface="+mj-lt"/>
              </a:rPr>
              <a:t>For the LORD is good; His mercy is everlasting; and His truth </a:t>
            </a:r>
            <a:r>
              <a:rPr lang="en-SG" sz="2800" i="1" dirty="0" err="1">
                <a:latin typeface="+mj-lt"/>
              </a:rPr>
              <a:t>endureth</a:t>
            </a:r>
            <a:r>
              <a:rPr lang="en-SG" sz="2800" i="1" dirty="0">
                <a:latin typeface="+mj-lt"/>
              </a:rPr>
              <a:t> to all generations.</a:t>
            </a:r>
          </a:p>
          <a:p>
            <a:endParaRPr lang="en-SG" sz="2800" dirty="0"/>
          </a:p>
          <a:p>
            <a:pPr marL="0" indent="0">
              <a:buNone/>
            </a:pPr>
            <a:endParaRPr lang="en-SG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67865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6" y="152400"/>
            <a:ext cx="12192000" cy="8382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rgbClr val="9933FF"/>
                </a:solidFill>
              </a:rPr>
              <a:t>III.  TEST OF OFFENSE </a:t>
            </a:r>
            <a:endParaRPr lang="en-SG" sz="4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43000"/>
            <a:ext cx="10820400" cy="4953000"/>
          </a:xfrm>
        </p:spPr>
        <p:txBody>
          <a:bodyPr>
            <a:noAutofit/>
          </a:bodyPr>
          <a:lstStyle/>
          <a:p>
            <a:pPr marL="536575" indent="-536575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b.  </a:t>
            </a:r>
            <a:r>
              <a:rPr lang="en-US" sz="3200" u="sng" dirty="0">
                <a:latin typeface="+mj-lt"/>
              </a:rPr>
              <a:t>People</a:t>
            </a:r>
            <a:r>
              <a:rPr lang="en-US" sz="3200" dirty="0">
                <a:solidFill>
                  <a:srgbClr val="00B050"/>
                </a:solidFill>
                <a:latin typeface="+mj-lt"/>
              </a:rPr>
              <a:t> </a:t>
            </a:r>
            <a:r>
              <a:rPr lang="en-US" sz="3200" dirty="0">
                <a:latin typeface="+mj-lt"/>
              </a:rPr>
              <a:t>– stiff-necked and unbelieving.  (God does the changing.)</a:t>
            </a:r>
          </a:p>
          <a:p>
            <a:pPr marL="990600" indent="-454025">
              <a:spcBef>
                <a:spcPts val="0"/>
              </a:spcBef>
              <a:spcAft>
                <a:spcPts val="1200"/>
              </a:spcAft>
              <a:buClrTx/>
              <a:buFont typeface="+mj-lt"/>
              <a:buAutoNum type="arabicParenR"/>
            </a:pPr>
            <a:r>
              <a:rPr lang="en-US" sz="3200" dirty="0">
                <a:latin typeface="+mj-lt"/>
              </a:rPr>
              <a:t>Wrath of man praises God (Ps. 76:10).</a:t>
            </a:r>
          </a:p>
          <a:p>
            <a:pPr marL="990600" indent="-454025">
              <a:spcBef>
                <a:spcPts val="0"/>
              </a:spcBef>
              <a:spcAft>
                <a:spcPts val="1200"/>
              </a:spcAft>
              <a:buClrTx/>
              <a:buFont typeface="+mj-lt"/>
              <a:buAutoNum type="arabicParenR"/>
            </a:pPr>
            <a:r>
              <a:rPr lang="en-US" sz="3200" dirty="0">
                <a:latin typeface="+mj-lt"/>
              </a:rPr>
              <a:t>He works all the time.</a:t>
            </a:r>
          </a:p>
          <a:p>
            <a:pPr marL="99060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SG" sz="3200" dirty="0">
                <a:latin typeface="+mj-lt"/>
              </a:rPr>
              <a:t>(Exodus 3:20)  </a:t>
            </a:r>
            <a:r>
              <a:rPr lang="en-SG" sz="3200" i="1" dirty="0">
                <a:latin typeface="+mj-lt"/>
              </a:rPr>
              <a:t>And I will stretch out My Hand, and smite Egypt with all My Wonders which I will do in the midst thereof: and after that he will let you go.</a:t>
            </a:r>
          </a:p>
          <a:p>
            <a:pPr marL="99060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SG" sz="3200" i="1" dirty="0">
                <a:latin typeface="+mj-lt"/>
              </a:rPr>
              <a:t>And I will give this people favour in the sight of the Egyptians: and it shall come to pass, that, when ye go, ye shall not go empty:</a:t>
            </a:r>
            <a:endParaRPr lang="en-SG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9460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12192000" cy="8382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rgbClr val="9933FF"/>
                </a:solidFill>
              </a:rPr>
              <a:t>III.  TEST OF OFFENSE </a:t>
            </a:r>
            <a:endParaRPr lang="en-SG" sz="4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1447800"/>
            <a:ext cx="10744200" cy="4724400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AutoNum type="alphaLcPeriod" startAt="3"/>
            </a:pPr>
            <a:r>
              <a:rPr lang="en-US" sz="3200" u="sng" dirty="0">
                <a:latin typeface="+mj-lt"/>
              </a:rPr>
              <a:t>Self</a:t>
            </a:r>
            <a:r>
              <a:rPr lang="en-US" sz="3200" dirty="0">
                <a:latin typeface="+mj-lt"/>
              </a:rPr>
              <a:t> – It is all over.  I am finished.  God cannot use me again.  God gives second chances, </a:t>
            </a:r>
            <a:r>
              <a:rPr lang="en-US" sz="3200" dirty="0" err="1">
                <a:latin typeface="+mj-lt"/>
              </a:rPr>
              <a:t>eg.</a:t>
            </a:r>
            <a:r>
              <a:rPr lang="en-US" sz="3200" dirty="0">
                <a:latin typeface="+mj-lt"/>
              </a:rPr>
              <a:t> </a:t>
            </a:r>
          </a:p>
          <a:p>
            <a:pPr marL="895350" lvl="1" indent="-352425">
              <a:spcBef>
                <a:spcPts val="0"/>
              </a:spcBef>
              <a:spcAft>
                <a:spcPts val="1200"/>
              </a:spcAft>
              <a:buClrTx/>
            </a:pPr>
            <a:r>
              <a:rPr lang="en-US" sz="3000" dirty="0">
                <a:latin typeface="+mj-lt"/>
              </a:rPr>
              <a:t>David (Ps. 51; 32);  </a:t>
            </a:r>
          </a:p>
          <a:p>
            <a:pPr marL="895350" lvl="1" indent="-352425">
              <a:spcBef>
                <a:spcPts val="0"/>
              </a:spcBef>
              <a:spcAft>
                <a:spcPts val="1200"/>
              </a:spcAft>
              <a:buClrTx/>
            </a:pPr>
            <a:r>
              <a:rPr lang="en-US" sz="3000" dirty="0">
                <a:latin typeface="+mj-lt"/>
              </a:rPr>
              <a:t>Peter (John 21); </a:t>
            </a:r>
          </a:p>
          <a:p>
            <a:pPr marL="895350" lvl="1" indent="-352425">
              <a:spcBef>
                <a:spcPts val="0"/>
              </a:spcBef>
              <a:spcAft>
                <a:spcPts val="1200"/>
              </a:spcAft>
              <a:buClrTx/>
            </a:pPr>
            <a:r>
              <a:rPr lang="en-US" sz="3000" dirty="0">
                <a:latin typeface="+mj-lt"/>
              </a:rPr>
              <a:t>Manasseh (2 Chron. 33:11-17)</a:t>
            </a:r>
            <a:endParaRPr lang="en-SG" sz="3000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SG" sz="3200" dirty="0">
                <a:latin typeface="+mj-lt"/>
              </a:rPr>
              <a:t>(2 Chronicles 33:12)  </a:t>
            </a:r>
            <a:r>
              <a:rPr lang="en-SG" sz="3200" i="1" dirty="0">
                <a:latin typeface="+mj-lt"/>
              </a:rPr>
              <a:t>And when he was in affliction, he besought the LORD his God, and humbled himself greatly before the God of his fathers</a:t>
            </a:r>
            <a:r>
              <a:rPr lang="en-SG" sz="3200" dirty="0">
                <a:latin typeface="+mj-lt"/>
              </a:rPr>
              <a:t>,</a:t>
            </a:r>
            <a:endParaRPr lang="en-SG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56674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838200"/>
            <a:ext cx="10896600" cy="6019800"/>
          </a:xfrm>
        </p:spPr>
        <p:txBody>
          <a:bodyPr>
            <a:noAutofit/>
          </a:bodyPr>
          <a:lstStyle/>
          <a:p>
            <a:pPr marL="357188" indent="-357188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3200" i="1" baseline="30000" dirty="0">
                <a:latin typeface="+mj-lt"/>
              </a:rPr>
              <a:t>24</a:t>
            </a:r>
            <a:r>
              <a:rPr lang="en-US" sz="3200" i="1" dirty="0">
                <a:latin typeface="+mj-lt"/>
              </a:rPr>
              <a:t> And seeing one of them suffer wrong, he defended him, and avenged him that was oppressed, and smote the Egyptian: </a:t>
            </a:r>
          </a:p>
          <a:p>
            <a:pPr marL="357188" indent="-357188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3200" i="1" baseline="30000" dirty="0">
                <a:latin typeface="+mj-lt"/>
              </a:rPr>
              <a:t>25</a:t>
            </a:r>
            <a:r>
              <a:rPr lang="en-US" sz="3200" i="1" dirty="0">
                <a:latin typeface="+mj-lt"/>
              </a:rPr>
              <a:t> </a:t>
            </a:r>
            <a:r>
              <a:rPr lang="en-US" sz="3200" i="1" u="sng" dirty="0">
                <a:latin typeface="+mj-lt"/>
              </a:rPr>
              <a:t>For he supposed</a:t>
            </a:r>
            <a:r>
              <a:rPr lang="en-US" sz="3200" i="1" dirty="0">
                <a:latin typeface="+mj-lt"/>
              </a:rPr>
              <a:t> his brethren would have understood how that God by his hand would deliver them: </a:t>
            </a:r>
            <a:r>
              <a:rPr lang="en-US" sz="3200" i="1" u="sng" dirty="0">
                <a:latin typeface="+mj-lt"/>
              </a:rPr>
              <a:t>but they understood not</a:t>
            </a:r>
            <a:r>
              <a:rPr lang="en-US" sz="3200" i="1" dirty="0">
                <a:latin typeface="+mj-lt"/>
              </a:rPr>
              <a:t>.  </a:t>
            </a:r>
          </a:p>
          <a:p>
            <a:pPr marL="357188" indent="-357188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3200" i="1" baseline="30000" dirty="0">
                <a:latin typeface="+mj-lt"/>
              </a:rPr>
              <a:t>26</a:t>
            </a:r>
            <a:r>
              <a:rPr lang="en-US" sz="3200" i="1" dirty="0">
                <a:latin typeface="+mj-lt"/>
              </a:rPr>
              <a:t> And the next day he showed himself unto them as they strove, and would have set them at one again, saying, Sirs, ye are brethren; why do you wrong one to another? </a:t>
            </a:r>
            <a:endParaRPr lang="en-SG" sz="32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7964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618086961"/>
              </p:ext>
            </p:extLst>
          </p:nvPr>
        </p:nvGraphicFramePr>
        <p:xfrm>
          <a:off x="2784987" y="533400"/>
          <a:ext cx="6926826" cy="47760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514600"/>
            <a:ext cx="8229600" cy="762000"/>
          </a:xfrm>
        </p:spPr>
        <p:txBody>
          <a:bodyPr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ATTITUDE</a:t>
            </a:r>
            <a:endParaRPr lang="en-SG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0769" y="5638800"/>
            <a:ext cx="10210800" cy="1092536"/>
          </a:xfrm>
          <a:effectLst/>
        </p:spPr>
        <p:txBody>
          <a:bodyPr>
            <a:noAutofit/>
          </a:bodyPr>
          <a:lstStyle/>
          <a:p>
            <a:pPr>
              <a:buNone/>
            </a:pPr>
            <a:r>
              <a:rPr lang="en-SG" sz="3200" dirty="0">
                <a:latin typeface="+mj-lt"/>
              </a:rPr>
              <a:t> “</a:t>
            </a:r>
            <a:r>
              <a:rPr lang="en-SG" sz="3200" i="1" u="sng" dirty="0">
                <a:latin typeface="+mj-lt"/>
              </a:rPr>
              <a:t>Let this mind be in you, which was also in Christ Jesus</a:t>
            </a:r>
            <a:r>
              <a:rPr lang="en-SG" sz="3200" dirty="0">
                <a:latin typeface="+mj-lt"/>
              </a:rPr>
              <a:t>”</a:t>
            </a:r>
          </a:p>
          <a:p>
            <a:pPr algn="r">
              <a:buNone/>
            </a:pPr>
            <a:r>
              <a:rPr lang="en-US" sz="3200" dirty="0">
                <a:latin typeface="+mj-lt"/>
              </a:rPr>
              <a:t>                                     Phil. 2:5</a:t>
            </a:r>
            <a:endParaRPr lang="en-SG" sz="3200" dirty="0">
              <a:latin typeface="+mj-lt"/>
            </a:endParaRPr>
          </a:p>
        </p:txBody>
      </p:sp>
      <p:sp>
        <p:nvSpPr>
          <p:cNvPr id="10" name="Arc 9"/>
          <p:cNvSpPr/>
          <p:nvPr/>
        </p:nvSpPr>
        <p:spPr>
          <a:xfrm rot="20955482">
            <a:off x="6221442" y="1180708"/>
            <a:ext cx="2208308" cy="1659152"/>
          </a:xfrm>
          <a:prstGeom prst="arc">
            <a:avLst>
              <a:gd name="adj1" fmla="val 16200000"/>
              <a:gd name="adj2" fmla="val 20226419"/>
            </a:avLst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423532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10591800" cy="5400600"/>
          </a:xfrm>
        </p:spPr>
        <p:txBody>
          <a:bodyPr>
            <a:noAutofit/>
          </a:bodyPr>
          <a:lstStyle/>
          <a:p>
            <a:pPr marL="536575" indent="-536575">
              <a:spcBef>
                <a:spcPts val="0"/>
              </a:spcBef>
              <a:spcAft>
                <a:spcPts val="1200"/>
              </a:spcAft>
              <a:buClrTx/>
              <a:buFont typeface="+mj-lt"/>
              <a:buAutoNum type="arabicPeriod"/>
            </a:pPr>
            <a:r>
              <a:rPr lang="en-SG" sz="3600" dirty="0">
                <a:latin typeface="+mj-lt"/>
              </a:rPr>
              <a:t>You say:  It is impossible.</a:t>
            </a:r>
          </a:p>
          <a:p>
            <a:pPr marL="536575" indent="-536575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SG" sz="3600" dirty="0">
                <a:latin typeface="+mj-lt"/>
              </a:rPr>
              <a:t>	God says:  </a:t>
            </a:r>
            <a:r>
              <a:rPr lang="en-SG" sz="3600" i="1" u="sng" dirty="0">
                <a:latin typeface="+mj-lt"/>
              </a:rPr>
              <a:t>All things are possible</a:t>
            </a:r>
            <a:r>
              <a:rPr lang="en-SG" sz="3600" dirty="0">
                <a:latin typeface="+mj-lt"/>
              </a:rPr>
              <a:t> (Lk 18:27)</a:t>
            </a:r>
          </a:p>
          <a:p>
            <a:pPr marL="536575" indent="-536575">
              <a:spcBef>
                <a:spcPts val="0"/>
              </a:spcBef>
              <a:spcAft>
                <a:spcPts val="1200"/>
              </a:spcAft>
              <a:buClrTx/>
              <a:buFont typeface="+mj-lt"/>
              <a:buAutoNum type="arabicPeriod" startAt="2"/>
            </a:pPr>
            <a:r>
              <a:rPr lang="en-SG" sz="3600" dirty="0">
                <a:latin typeface="+mj-lt"/>
              </a:rPr>
              <a:t>You say: I am too tired.</a:t>
            </a:r>
          </a:p>
          <a:p>
            <a:pPr marL="536575" indent="-536575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SG" sz="3600" dirty="0">
                <a:latin typeface="+mj-lt"/>
              </a:rPr>
              <a:t>	God says: </a:t>
            </a:r>
            <a:r>
              <a:rPr lang="en-SG" sz="3600" i="1" u="sng" dirty="0">
                <a:latin typeface="+mj-lt"/>
              </a:rPr>
              <a:t>I will give you rest</a:t>
            </a:r>
            <a:r>
              <a:rPr lang="en-SG" sz="3600" i="1" dirty="0">
                <a:latin typeface="+mj-lt"/>
              </a:rPr>
              <a:t> </a:t>
            </a:r>
            <a:r>
              <a:rPr lang="en-SG" sz="3600" dirty="0">
                <a:latin typeface="+mj-lt"/>
              </a:rPr>
              <a:t>(Matt. 11:28)</a:t>
            </a:r>
          </a:p>
          <a:p>
            <a:pPr marL="536575" indent="-536575">
              <a:spcBef>
                <a:spcPts val="0"/>
              </a:spcBef>
              <a:spcAft>
                <a:spcPts val="1200"/>
              </a:spcAft>
              <a:buClrTx/>
              <a:buFont typeface="+mj-lt"/>
              <a:buAutoNum type="arabicPeriod" startAt="3"/>
            </a:pPr>
            <a:r>
              <a:rPr lang="en-SG" sz="3600" dirty="0">
                <a:latin typeface="+mj-lt"/>
              </a:rPr>
              <a:t>You say: I cannot go on.</a:t>
            </a:r>
          </a:p>
          <a:p>
            <a:pPr marL="536575" indent="-536575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SG" sz="3600" dirty="0">
                <a:latin typeface="+mj-lt"/>
              </a:rPr>
              <a:t>	God says: </a:t>
            </a:r>
            <a:r>
              <a:rPr lang="en-SG" sz="3600" i="1" u="sng" dirty="0">
                <a:latin typeface="+mj-lt"/>
              </a:rPr>
              <a:t>My grace is sufficient</a:t>
            </a:r>
            <a:r>
              <a:rPr lang="en-SG" sz="3600" dirty="0">
                <a:latin typeface="+mj-lt"/>
              </a:rPr>
              <a:t> (2 Cor. 12:9)</a:t>
            </a:r>
          </a:p>
          <a:p>
            <a:pPr marL="536575" indent="-536575">
              <a:spcBef>
                <a:spcPts val="0"/>
              </a:spcBef>
              <a:spcAft>
                <a:spcPts val="1200"/>
              </a:spcAft>
              <a:buClrTx/>
              <a:buFont typeface="+mj-lt"/>
              <a:buAutoNum type="arabicPeriod" startAt="4"/>
            </a:pPr>
            <a:r>
              <a:rPr lang="en-SG" sz="3600" dirty="0">
                <a:latin typeface="+mj-lt"/>
              </a:rPr>
              <a:t>You say: I cannot figure it out.</a:t>
            </a:r>
          </a:p>
          <a:p>
            <a:pPr marL="536575" indent="-536575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SG" sz="3600" dirty="0">
                <a:latin typeface="+mj-lt"/>
              </a:rPr>
              <a:t>	God says: </a:t>
            </a:r>
            <a:r>
              <a:rPr lang="en-SG" sz="3600" i="1" u="sng" dirty="0">
                <a:latin typeface="+mj-lt"/>
              </a:rPr>
              <a:t>I will direct your steps</a:t>
            </a:r>
            <a:r>
              <a:rPr lang="en-SG" sz="3600" i="1" dirty="0">
                <a:latin typeface="+mj-lt"/>
              </a:rPr>
              <a:t> </a:t>
            </a:r>
            <a:r>
              <a:rPr lang="en-SG" sz="3600" dirty="0">
                <a:latin typeface="+mj-lt"/>
              </a:rPr>
              <a:t>(Prov. 3:5,6)</a:t>
            </a:r>
          </a:p>
        </p:txBody>
      </p:sp>
    </p:spTree>
    <p:extLst>
      <p:ext uri="{BB962C8B-B14F-4D97-AF65-F5344CB8AC3E}">
        <p14:creationId xmlns:p14="http://schemas.microsoft.com/office/powerpoint/2010/main" val="8326310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11049000" cy="5775920"/>
          </a:xfrm>
        </p:spPr>
        <p:txBody>
          <a:bodyPr>
            <a:noAutofit/>
          </a:bodyPr>
          <a:lstStyle/>
          <a:p>
            <a:pPr marL="534988" indent="-534988">
              <a:buClrTx/>
              <a:buFont typeface="+mj-lt"/>
              <a:buAutoNum type="arabicPeriod" startAt="5"/>
            </a:pPr>
            <a:r>
              <a:rPr lang="en-SG" sz="3600" dirty="0">
                <a:latin typeface="+mj-lt"/>
              </a:rPr>
              <a:t>You say: It is not worth it.</a:t>
            </a:r>
          </a:p>
          <a:p>
            <a:pPr marL="534988" indent="-534988">
              <a:buClrTx/>
              <a:buNone/>
            </a:pPr>
            <a:r>
              <a:rPr lang="en-SG" sz="3600" dirty="0">
                <a:latin typeface="+mj-lt"/>
              </a:rPr>
              <a:t>     	God says: </a:t>
            </a:r>
            <a:r>
              <a:rPr lang="en-SG" sz="3600" i="1" u="sng" dirty="0">
                <a:latin typeface="+mj-lt"/>
              </a:rPr>
              <a:t>It will be worth it</a:t>
            </a:r>
            <a:r>
              <a:rPr lang="en-SG" sz="3600" i="1" dirty="0">
                <a:latin typeface="+mj-lt"/>
              </a:rPr>
              <a:t> </a:t>
            </a:r>
            <a:r>
              <a:rPr lang="en-SG" sz="3600" dirty="0">
                <a:latin typeface="+mj-lt"/>
              </a:rPr>
              <a:t>(Rom. 8:28).</a:t>
            </a:r>
          </a:p>
          <a:p>
            <a:pPr marL="534988" indent="-534988">
              <a:buClrTx/>
              <a:buFont typeface="+mj-lt"/>
              <a:buAutoNum type="arabicPeriod" startAt="6"/>
            </a:pPr>
            <a:r>
              <a:rPr lang="en-SG" sz="3600" dirty="0">
                <a:latin typeface="+mj-lt"/>
              </a:rPr>
              <a:t>You say: I cannot forgive myself.</a:t>
            </a:r>
          </a:p>
          <a:p>
            <a:pPr marL="534988" indent="-534988">
              <a:buClrTx/>
              <a:buNone/>
            </a:pPr>
            <a:r>
              <a:rPr lang="en-SG" sz="3600" dirty="0">
                <a:latin typeface="+mj-lt"/>
              </a:rPr>
              <a:t>     	God says: </a:t>
            </a:r>
            <a:r>
              <a:rPr lang="en-SG" sz="3600" i="1" u="sng" dirty="0">
                <a:latin typeface="+mj-lt"/>
              </a:rPr>
              <a:t>I forgive you</a:t>
            </a:r>
            <a:r>
              <a:rPr lang="en-SG" sz="3600" i="1" dirty="0">
                <a:latin typeface="+mj-lt"/>
              </a:rPr>
              <a:t> </a:t>
            </a:r>
            <a:r>
              <a:rPr lang="en-SG" sz="3600" dirty="0">
                <a:latin typeface="+mj-lt"/>
              </a:rPr>
              <a:t>(1 John 1:9).</a:t>
            </a:r>
          </a:p>
          <a:p>
            <a:pPr marL="534988" indent="-534988">
              <a:buClrTx/>
              <a:buFont typeface="+mj-lt"/>
              <a:buAutoNum type="arabicPeriod" startAt="7"/>
            </a:pPr>
            <a:r>
              <a:rPr lang="en-SG" sz="3600" dirty="0">
                <a:latin typeface="+mj-lt"/>
              </a:rPr>
              <a:t>You say: I am afraid.</a:t>
            </a:r>
          </a:p>
          <a:p>
            <a:pPr marL="534988" indent="-534988">
              <a:buClrTx/>
              <a:buNone/>
            </a:pPr>
            <a:r>
              <a:rPr lang="en-SG" sz="3600" dirty="0">
                <a:latin typeface="+mj-lt"/>
              </a:rPr>
              <a:t>	God says: </a:t>
            </a:r>
            <a:r>
              <a:rPr lang="en-SG" sz="3600" i="1" u="sng" dirty="0">
                <a:latin typeface="+mj-lt"/>
              </a:rPr>
              <a:t>I will never leave nor forsake you</a:t>
            </a:r>
            <a:r>
              <a:rPr lang="en-SG" sz="3600" i="1" dirty="0">
                <a:latin typeface="+mj-lt"/>
              </a:rPr>
              <a:t> </a:t>
            </a:r>
            <a:r>
              <a:rPr lang="en-SG" sz="3600" dirty="0">
                <a:latin typeface="+mj-lt"/>
              </a:rPr>
              <a:t>(Heb. 13:5)</a:t>
            </a:r>
          </a:p>
          <a:p>
            <a:pPr marL="534988" indent="-534988">
              <a:buClrTx/>
              <a:buFont typeface="+mj-lt"/>
              <a:buAutoNum type="arabicPeriod" startAt="8"/>
            </a:pPr>
            <a:r>
              <a:rPr lang="en-SG" sz="3600" dirty="0">
                <a:latin typeface="+mj-lt"/>
              </a:rPr>
              <a:t>You say: I am always worried.</a:t>
            </a:r>
          </a:p>
          <a:p>
            <a:pPr marL="534988" indent="-534988">
              <a:buClrTx/>
              <a:buNone/>
            </a:pPr>
            <a:r>
              <a:rPr lang="en-SG" sz="3600" dirty="0">
                <a:latin typeface="+mj-lt"/>
              </a:rPr>
              <a:t>      God says: </a:t>
            </a:r>
            <a:r>
              <a:rPr lang="en-SG" sz="3600" i="1" u="sng" dirty="0">
                <a:latin typeface="+mj-lt"/>
              </a:rPr>
              <a:t>Cast your cares upon Me</a:t>
            </a:r>
            <a:r>
              <a:rPr lang="en-SG" sz="3600" i="1" dirty="0">
                <a:latin typeface="+mj-lt"/>
              </a:rPr>
              <a:t> </a:t>
            </a:r>
            <a:r>
              <a:rPr lang="en-SG" sz="3600" dirty="0">
                <a:latin typeface="+mj-lt"/>
              </a:rPr>
              <a:t>(1 Peter 5:7).</a:t>
            </a:r>
          </a:p>
        </p:txBody>
      </p:sp>
    </p:spTree>
    <p:extLst>
      <p:ext uri="{BB962C8B-B14F-4D97-AF65-F5344CB8AC3E}">
        <p14:creationId xmlns:p14="http://schemas.microsoft.com/office/powerpoint/2010/main" val="4438156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12192000" cy="762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CC0000"/>
                </a:solidFill>
              </a:rPr>
              <a:t>IV.  TEST OF SMALL THINGS </a:t>
            </a:r>
            <a:endParaRPr lang="en-SG" sz="3600" b="1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1295400"/>
            <a:ext cx="10744200" cy="49530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u="sng" dirty="0">
                <a:latin typeface="+mj-lt"/>
              </a:rPr>
              <a:t>Even doing things beneath our potential and talents</a:t>
            </a:r>
            <a:r>
              <a:rPr lang="en-US" sz="3200" dirty="0">
                <a:latin typeface="+mj-lt"/>
              </a:rPr>
              <a:t>.</a:t>
            </a:r>
            <a:r>
              <a:rPr lang="en-US" sz="3200" u="sng" dirty="0">
                <a:latin typeface="+mj-lt"/>
              </a:rPr>
              <a:t>  Faithfulness is the key</a:t>
            </a:r>
            <a:r>
              <a:rPr lang="en-US" sz="3200" dirty="0">
                <a:latin typeface="+mj-lt"/>
              </a:rPr>
              <a:t>.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“</a:t>
            </a:r>
            <a:r>
              <a:rPr lang="en-US" sz="3200" i="1" dirty="0">
                <a:latin typeface="+mj-lt"/>
              </a:rPr>
              <a:t>He that is </a:t>
            </a:r>
            <a:r>
              <a:rPr lang="en-US" sz="3200" i="1" u="sng" dirty="0">
                <a:latin typeface="+mj-lt"/>
              </a:rPr>
              <a:t>faithful in that which is least is faithful also in much</a:t>
            </a:r>
            <a:r>
              <a:rPr lang="en-US" sz="3200" i="1" dirty="0">
                <a:latin typeface="+mj-lt"/>
              </a:rPr>
              <a:t>: and he that is unjust in the least is unjust also in much</a:t>
            </a:r>
            <a:r>
              <a:rPr lang="en-US" sz="3200" dirty="0">
                <a:latin typeface="+mj-lt"/>
              </a:rPr>
              <a:t>” (Luke 16:10). </a:t>
            </a:r>
            <a:endParaRPr lang="en-SG" sz="3200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“</a:t>
            </a:r>
            <a:r>
              <a:rPr lang="en-US" sz="3200" i="1" dirty="0">
                <a:latin typeface="+mj-lt"/>
              </a:rPr>
              <a:t>Now the priest of Midian had seven daughters: and they came and drew water, and filled the troughs to water their father’s flock.  And the shepherds came and drove them away: but </a:t>
            </a:r>
            <a:r>
              <a:rPr lang="en-US" sz="3200" i="1" u="sng" dirty="0">
                <a:latin typeface="+mj-lt"/>
              </a:rPr>
              <a:t>Moses stood up and helped them, and watered their flock</a:t>
            </a:r>
            <a:r>
              <a:rPr lang="en-US" sz="3200" dirty="0">
                <a:latin typeface="+mj-lt"/>
              </a:rPr>
              <a:t>” (Exodus 2:16,17). </a:t>
            </a:r>
            <a:endParaRPr lang="en-SG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2729572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47800"/>
            <a:ext cx="10668000" cy="4876800"/>
          </a:xfrm>
        </p:spPr>
        <p:txBody>
          <a:bodyPr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u="sng" dirty="0">
                <a:latin typeface="+mj-lt"/>
              </a:rPr>
              <a:t>As we watch, pray and trust, we should do what is at hand, doing good like our Lord</a:t>
            </a:r>
            <a:r>
              <a:rPr lang="en-US" sz="3200" dirty="0">
                <a:solidFill>
                  <a:srgbClr val="0070C0"/>
                </a:solidFill>
                <a:latin typeface="+mj-lt"/>
              </a:rPr>
              <a:t>.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SG" sz="3200" dirty="0">
                <a:latin typeface="+mj-lt"/>
              </a:rPr>
              <a:t>(Act 10:38)  </a:t>
            </a:r>
            <a:r>
              <a:rPr lang="en-SG" sz="3200" i="1" dirty="0">
                <a:latin typeface="+mj-lt"/>
              </a:rPr>
              <a:t>How </a:t>
            </a:r>
            <a:r>
              <a:rPr lang="en-SG" sz="3200" i="1" u="sng" dirty="0">
                <a:solidFill>
                  <a:srgbClr val="002060"/>
                </a:solidFill>
                <a:latin typeface="+mj-lt"/>
              </a:rPr>
              <a:t>God anointed Jesus </a:t>
            </a:r>
            <a:r>
              <a:rPr lang="en-SG" sz="3200" i="1" dirty="0">
                <a:latin typeface="+mj-lt"/>
              </a:rPr>
              <a:t>of Nazareth with the Holy Ghost and with power: </a:t>
            </a:r>
            <a:r>
              <a:rPr lang="en-SG" sz="3200" i="1" u="sng" dirty="0">
                <a:latin typeface="+mj-lt"/>
              </a:rPr>
              <a:t>who went about doing good</a:t>
            </a:r>
            <a:r>
              <a:rPr lang="en-SG" sz="3200" i="1" dirty="0">
                <a:latin typeface="+mj-lt"/>
              </a:rPr>
              <a:t>, and healing all that were oppressed of the devil; for God was with Him</a:t>
            </a:r>
            <a:r>
              <a:rPr lang="en-SG" sz="3200" dirty="0">
                <a:latin typeface="+mj-lt"/>
              </a:rPr>
              <a:t>.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SG" sz="3200" dirty="0">
                <a:latin typeface="+mj-lt"/>
              </a:rPr>
              <a:t>(</a:t>
            </a:r>
            <a:r>
              <a:rPr lang="en-SG" sz="3200" dirty="0" err="1">
                <a:latin typeface="+mj-lt"/>
              </a:rPr>
              <a:t>Eph</a:t>
            </a:r>
            <a:r>
              <a:rPr lang="en-SG" sz="3200" dirty="0">
                <a:latin typeface="+mj-lt"/>
              </a:rPr>
              <a:t> 2:10)  </a:t>
            </a:r>
            <a:r>
              <a:rPr lang="en-SG" sz="3200" i="1" dirty="0">
                <a:latin typeface="+mj-lt"/>
              </a:rPr>
              <a:t>For we are His workmanship, </a:t>
            </a:r>
            <a:r>
              <a:rPr lang="en-SG" sz="3200" i="1" u="sng" dirty="0">
                <a:latin typeface="+mj-lt"/>
              </a:rPr>
              <a:t>created in Christ Jesus unto good works</a:t>
            </a:r>
            <a:r>
              <a:rPr lang="en-SG" sz="3200" i="1" dirty="0">
                <a:latin typeface="+mj-lt"/>
              </a:rPr>
              <a:t>, which God hath before </a:t>
            </a:r>
            <a:r>
              <a:rPr lang="en-SG" sz="3200" i="1" u="sng" dirty="0">
                <a:latin typeface="+mj-lt"/>
              </a:rPr>
              <a:t>ordained that we should walk in them</a:t>
            </a:r>
            <a:r>
              <a:rPr lang="en-SG" sz="3200" i="1" dirty="0">
                <a:latin typeface="+mj-lt"/>
              </a:rPr>
              <a:t>.</a:t>
            </a:r>
          </a:p>
          <a:p>
            <a:pPr marL="0" indent="0">
              <a:buNone/>
            </a:pPr>
            <a:endParaRPr lang="en-US" dirty="0"/>
          </a:p>
          <a:p>
            <a:pPr lvl="0"/>
            <a:endParaRPr lang="en-SG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0066EA8-A119-40A1-85F1-7B8E4FD06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8600"/>
            <a:ext cx="12192000" cy="762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CC0000"/>
                </a:solidFill>
              </a:rPr>
              <a:t>IV.  TEST OF SMALL THINGS </a:t>
            </a:r>
            <a:endParaRPr lang="en-SG" sz="3600" b="1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5212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10515600" cy="4724400"/>
          </a:xfrm>
        </p:spPr>
        <p:txBody>
          <a:bodyPr>
            <a:noAutofit/>
          </a:bodyPr>
          <a:lstStyle/>
          <a:p>
            <a:pPr marL="536575" lvl="0" indent="-536575">
              <a:buNone/>
            </a:pPr>
            <a:r>
              <a:rPr lang="en-US" sz="3200" dirty="0">
                <a:latin typeface="+mj-lt"/>
              </a:rPr>
              <a:t>1.  Failure teaches us a </a:t>
            </a:r>
            <a:r>
              <a:rPr lang="en-US" sz="3200" u="sng" dirty="0">
                <a:latin typeface="+mj-lt"/>
              </a:rPr>
              <a:t>servant’s attitude</a:t>
            </a:r>
            <a:r>
              <a:rPr lang="en-US" sz="3200" dirty="0">
                <a:latin typeface="+mj-lt"/>
              </a:rPr>
              <a:t>, living a life of obscurity and selfless dedication.</a:t>
            </a:r>
          </a:p>
          <a:p>
            <a:pPr marL="990600" lvl="1" indent="-454025">
              <a:buClrTx/>
              <a:buFont typeface="+mj-lt"/>
              <a:buAutoNum type="alphaLcPeriod"/>
            </a:pPr>
            <a:r>
              <a:rPr lang="en-US" sz="3200" dirty="0">
                <a:latin typeface="+mj-lt"/>
              </a:rPr>
              <a:t>Moses defended and watered the ladies and the flock (still a deliverer, but of a different sort).</a:t>
            </a:r>
            <a:endParaRPr lang="en-SG" sz="3200" dirty="0">
              <a:latin typeface="+mj-lt"/>
            </a:endParaRPr>
          </a:p>
          <a:p>
            <a:pPr marL="990600" lvl="1" indent="-454025">
              <a:buClrTx/>
              <a:buFont typeface="+mj-lt"/>
              <a:buAutoNum type="alphaLcPeriod"/>
            </a:pPr>
            <a:r>
              <a:rPr lang="en-US" sz="3200" dirty="0">
                <a:latin typeface="+mj-lt"/>
              </a:rPr>
              <a:t>He was willing to dwell with the priest (Exodus 2:21).</a:t>
            </a:r>
          </a:p>
          <a:p>
            <a:pPr marL="990600" indent="0">
              <a:buNone/>
            </a:pPr>
            <a:r>
              <a:rPr lang="en-SG" sz="3200" dirty="0">
                <a:latin typeface="+mj-lt"/>
              </a:rPr>
              <a:t>(Exo 2:21)  </a:t>
            </a:r>
            <a:r>
              <a:rPr lang="en-SG" sz="3200" i="1" dirty="0">
                <a:latin typeface="+mj-lt"/>
              </a:rPr>
              <a:t>And Moses was content to dwell with the man: and he gave Moses Zipporah his daughter.</a:t>
            </a:r>
          </a:p>
          <a:p>
            <a:endParaRPr lang="en-SG" sz="28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CC3A862-AC04-4B5B-987F-6E0DC9A58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8600"/>
            <a:ext cx="12192000" cy="762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CC0000"/>
                </a:solidFill>
              </a:rPr>
              <a:t>IV.  TEST OF SMALL THINGS </a:t>
            </a:r>
            <a:endParaRPr lang="en-SG" sz="3600" b="1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95382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10744200" cy="4724400"/>
          </a:xfrm>
        </p:spPr>
        <p:txBody>
          <a:bodyPr>
            <a:noAutofit/>
          </a:bodyPr>
          <a:lstStyle/>
          <a:p>
            <a:pPr marL="990600" lvl="1" indent="-454025">
              <a:buNone/>
            </a:pPr>
            <a:r>
              <a:rPr lang="en-US" sz="3200" dirty="0">
                <a:latin typeface="+mj-lt"/>
              </a:rPr>
              <a:t>c.  He married and raised a family, just being a father and husband.</a:t>
            </a:r>
            <a:endParaRPr lang="en-SG" sz="3200" dirty="0">
              <a:latin typeface="+mj-lt"/>
            </a:endParaRPr>
          </a:p>
          <a:p>
            <a:pPr marL="990600" indent="-454025">
              <a:buNone/>
            </a:pPr>
            <a:r>
              <a:rPr lang="en-US" sz="3200" dirty="0">
                <a:latin typeface="+mj-lt"/>
              </a:rPr>
              <a:t>d. 	He took care of the flock of the father-in-law (Exodus 3:1).</a:t>
            </a:r>
            <a:endParaRPr lang="en-SG" sz="3200" dirty="0">
              <a:latin typeface="+mj-lt"/>
            </a:endParaRPr>
          </a:p>
          <a:p>
            <a:pPr marL="990600" indent="0">
              <a:buNone/>
            </a:pPr>
            <a:r>
              <a:rPr lang="en-US" sz="3200" dirty="0">
                <a:latin typeface="+mj-lt"/>
              </a:rPr>
              <a:t>(Shepherds were loathsome to the Egyptians,               Gen. 46:33,34.)</a:t>
            </a:r>
            <a:endParaRPr lang="en-SG" sz="3200" dirty="0">
              <a:latin typeface="+mj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F4A1236-2CEC-4B5D-BFD5-4AE4A183F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8600"/>
            <a:ext cx="12192000" cy="762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CC0000"/>
                </a:solidFill>
              </a:rPr>
              <a:t>IV.  TEST OF SMALL THINGS </a:t>
            </a:r>
            <a:endParaRPr lang="en-SG" sz="3600" b="1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07245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1295400"/>
            <a:ext cx="10706100" cy="4724400"/>
          </a:xfrm>
        </p:spPr>
        <p:txBody>
          <a:bodyPr>
            <a:noAutofit/>
          </a:bodyPr>
          <a:lstStyle/>
          <a:p>
            <a:pPr marL="442913" lvl="1" indent="-442913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dirty="0">
                <a:latin typeface="+mj-lt"/>
              </a:rPr>
              <a:t>2.	</a:t>
            </a:r>
            <a:r>
              <a:rPr lang="en-SG" sz="3200" dirty="0">
                <a:latin typeface="+mj-lt"/>
              </a:rPr>
              <a:t>Small things are the big things.  Big things are the small things.</a:t>
            </a:r>
          </a:p>
          <a:p>
            <a:pPr marL="990600" lvl="1" indent="-547688">
              <a:spcBef>
                <a:spcPts val="0"/>
              </a:spcBef>
              <a:spcAft>
                <a:spcPts val="600"/>
              </a:spcAft>
              <a:buNone/>
            </a:pPr>
            <a:r>
              <a:rPr lang="en-SG" sz="3200" dirty="0">
                <a:latin typeface="+mj-lt"/>
              </a:rPr>
              <a:t>a.  Little foxes in vineyard (Song of Sol. 2:15)</a:t>
            </a:r>
          </a:p>
          <a:p>
            <a:pPr marL="0" indent="0">
              <a:buNone/>
            </a:pPr>
            <a:r>
              <a:rPr lang="en-SG" sz="2800" dirty="0"/>
              <a:t>	</a:t>
            </a:r>
            <a:r>
              <a:rPr lang="en-SG" sz="3200" dirty="0">
                <a:latin typeface="+mj-lt"/>
              </a:rPr>
              <a:t>Uncontrolled desire</a:t>
            </a:r>
          </a:p>
          <a:p>
            <a:pPr marL="0" indent="0">
              <a:buNone/>
            </a:pPr>
            <a:r>
              <a:rPr lang="en-SG" sz="3200" dirty="0">
                <a:latin typeface="+mj-lt"/>
              </a:rPr>
              <a:t>	Mistrust and jealousy</a:t>
            </a:r>
          </a:p>
          <a:p>
            <a:pPr marL="0" indent="0">
              <a:buNone/>
            </a:pPr>
            <a:r>
              <a:rPr lang="en-SG" sz="3200" dirty="0">
                <a:latin typeface="+mj-lt"/>
              </a:rPr>
              <a:t>	Selfishness and pride</a:t>
            </a:r>
          </a:p>
          <a:p>
            <a:pPr marL="0" indent="0">
              <a:buNone/>
            </a:pPr>
            <a:r>
              <a:rPr lang="en-SG" sz="3200" dirty="0">
                <a:latin typeface="+mj-lt"/>
              </a:rPr>
              <a:t>	Unforgiving spirit</a:t>
            </a:r>
          </a:p>
          <a:p>
            <a:pPr marL="0" indent="0">
              <a:buNone/>
            </a:pPr>
            <a:r>
              <a:rPr lang="en-SG" sz="3200" dirty="0">
                <a:latin typeface="+mj-lt"/>
              </a:rPr>
              <a:t>	Beauty and fruitfulness sacrificed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6FAFF7D-CA7F-4C63-A03D-AD18803AF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8600"/>
            <a:ext cx="12192000" cy="762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CC0000"/>
                </a:solidFill>
              </a:rPr>
              <a:t>IV.  TEST OF SMALL THINGS </a:t>
            </a:r>
            <a:endParaRPr lang="en-SG" sz="3600" b="1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4676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1295400"/>
            <a:ext cx="10706100" cy="4724400"/>
          </a:xfrm>
        </p:spPr>
        <p:txBody>
          <a:bodyPr>
            <a:noAutofit/>
          </a:bodyPr>
          <a:lstStyle/>
          <a:p>
            <a:pPr marL="990600" lvl="1" indent="-547688">
              <a:spcBef>
                <a:spcPts val="0"/>
              </a:spcBef>
              <a:spcAft>
                <a:spcPts val="600"/>
              </a:spcAft>
              <a:buNone/>
            </a:pPr>
            <a:r>
              <a:rPr lang="en-SG" sz="3200" dirty="0">
                <a:latin typeface="+mj-lt"/>
              </a:rPr>
              <a:t>b.  Little laziness (Prov. 6:9-11)</a:t>
            </a:r>
          </a:p>
          <a:p>
            <a:pPr marL="99060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SG" sz="3200" dirty="0">
                <a:latin typeface="+mj-lt"/>
              </a:rPr>
              <a:t>(Proverbs 6:9-11)  </a:t>
            </a:r>
            <a:r>
              <a:rPr lang="en-SG" sz="3200" i="1" dirty="0">
                <a:latin typeface="+mj-lt"/>
              </a:rPr>
              <a:t>How long wilt thou sleep, O sluggard? when wilt thou arise out of thy sleep?</a:t>
            </a:r>
          </a:p>
          <a:p>
            <a:pPr marL="99060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SG" sz="3200" i="1" u="sng" dirty="0">
                <a:latin typeface="+mj-lt"/>
              </a:rPr>
              <a:t>Yet a little sleep, a little slumber, a little folding of the hands to sleep</a:t>
            </a:r>
            <a:r>
              <a:rPr lang="en-SG" sz="3200" i="1" dirty="0">
                <a:latin typeface="+mj-lt"/>
              </a:rPr>
              <a:t>:</a:t>
            </a:r>
          </a:p>
          <a:p>
            <a:pPr marL="99060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SG" sz="3200" i="1" dirty="0">
                <a:latin typeface="+mj-lt"/>
              </a:rPr>
              <a:t>So shall thy poverty come as one that </a:t>
            </a:r>
            <a:r>
              <a:rPr lang="en-SG" sz="3200" i="1" dirty="0" err="1">
                <a:latin typeface="+mj-lt"/>
              </a:rPr>
              <a:t>travelleth</a:t>
            </a:r>
            <a:r>
              <a:rPr lang="en-SG" sz="3200" i="1" dirty="0">
                <a:latin typeface="+mj-lt"/>
              </a:rPr>
              <a:t>, and thy want as an armed man.</a:t>
            </a:r>
          </a:p>
          <a:p>
            <a:endParaRPr lang="en-SG" sz="28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6FAFF7D-CA7F-4C63-A03D-AD18803AF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8600"/>
            <a:ext cx="12192000" cy="762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CC0000"/>
                </a:solidFill>
              </a:rPr>
              <a:t>IV.  TEST OF SMALL THINGS </a:t>
            </a:r>
            <a:endParaRPr lang="en-SG" sz="3600" b="1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23796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10439400" cy="4876800"/>
          </a:xfrm>
        </p:spPr>
        <p:txBody>
          <a:bodyPr>
            <a:noAutofit/>
          </a:bodyPr>
          <a:lstStyle/>
          <a:p>
            <a:pPr marL="895350" lvl="1" indent="-447675">
              <a:spcBef>
                <a:spcPts val="0"/>
              </a:spcBef>
              <a:spcAft>
                <a:spcPts val="1200"/>
              </a:spcAft>
              <a:buNone/>
            </a:pPr>
            <a:r>
              <a:rPr lang="en-SG" sz="3200" dirty="0">
                <a:latin typeface="+mj-lt"/>
              </a:rPr>
              <a:t>c.  Little laxness (</a:t>
            </a:r>
            <a:r>
              <a:rPr lang="en-SG" sz="3200" dirty="0" err="1">
                <a:latin typeface="+mj-lt"/>
              </a:rPr>
              <a:t>Prov</a:t>
            </a:r>
            <a:r>
              <a:rPr lang="en-SG" sz="3200" dirty="0">
                <a:latin typeface="+mj-lt"/>
              </a:rPr>
              <a:t>, 9:18; Eccl. 10:1)</a:t>
            </a:r>
          </a:p>
          <a:p>
            <a:pPr marL="89535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SG" sz="3200" dirty="0">
                <a:latin typeface="+mj-lt"/>
              </a:rPr>
              <a:t>(Ecclesiastes 10:1)  </a:t>
            </a:r>
            <a:r>
              <a:rPr lang="en-SG" sz="3200" i="1" dirty="0">
                <a:latin typeface="+mj-lt"/>
              </a:rPr>
              <a:t>Dead flies cause the ointment of the apothecary to send forth a stinking savour: so doth a </a:t>
            </a:r>
            <a:r>
              <a:rPr lang="en-SG" sz="3200" i="1" u="sng" dirty="0">
                <a:latin typeface="+mj-lt"/>
              </a:rPr>
              <a:t>little folly him that is in reputation</a:t>
            </a:r>
            <a:r>
              <a:rPr lang="en-SG" sz="3200" i="1" dirty="0">
                <a:latin typeface="+mj-lt"/>
              </a:rPr>
              <a:t> for wisdom and honour.</a:t>
            </a:r>
          </a:p>
          <a:p>
            <a:pPr marL="895350" indent="-452438">
              <a:spcBef>
                <a:spcPts val="0"/>
              </a:spcBef>
              <a:spcAft>
                <a:spcPts val="1200"/>
              </a:spcAft>
              <a:buNone/>
            </a:pPr>
            <a:r>
              <a:rPr lang="en-SG" sz="3200" dirty="0">
                <a:latin typeface="+mj-lt"/>
              </a:rPr>
              <a:t>d.	Little love (Luke 7:41-47)</a:t>
            </a:r>
          </a:p>
          <a:p>
            <a:pPr marL="895350" indent="-452438">
              <a:spcBef>
                <a:spcPts val="0"/>
              </a:spcBef>
              <a:spcAft>
                <a:spcPts val="1200"/>
              </a:spcAft>
              <a:buNone/>
            </a:pPr>
            <a:r>
              <a:rPr lang="en-SG" sz="3200" dirty="0">
                <a:latin typeface="+mj-lt"/>
              </a:rPr>
              <a:t>	(Luke 7:47)  </a:t>
            </a:r>
            <a:r>
              <a:rPr lang="en-SG" sz="3200" i="1" dirty="0">
                <a:latin typeface="+mj-lt"/>
              </a:rPr>
              <a:t>Wherefore I say unto thee, Her sins, which are many, are forgiven; for she loved much: but </a:t>
            </a:r>
            <a:r>
              <a:rPr lang="en-SG" sz="3200" i="1" u="sng" dirty="0">
                <a:latin typeface="+mj-lt"/>
              </a:rPr>
              <a:t>to whom little is forgiven, the same loveth little</a:t>
            </a:r>
            <a:r>
              <a:rPr lang="en-SG" sz="3200" dirty="0">
                <a:latin typeface="+mj-lt"/>
              </a:rPr>
              <a:t>.</a:t>
            </a:r>
          </a:p>
          <a:p>
            <a:endParaRPr lang="en-SG" sz="28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C405865-D6DE-4B62-9CE4-D0691A96D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8600"/>
            <a:ext cx="12192000" cy="762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CC0000"/>
                </a:solidFill>
              </a:rPr>
              <a:t>IV.  TEST OF SMALL THINGS </a:t>
            </a:r>
            <a:endParaRPr lang="en-SG" sz="4000" b="1" u="sng" dirty="0"/>
          </a:p>
        </p:txBody>
      </p:sp>
    </p:spTree>
    <p:extLst>
      <p:ext uri="{BB962C8B-B14F-4D97-AF65-F5344CB8AC3E}">
        <p14:creationId xmlns:p14="http://schemas.microsoft.com/office/powerpoint/2010/main" val="751412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838200"/>
            <a:ext cx="10591800" cy="5486400"/>
          </a:xfrm>
        </p:spPr>
        <p:txBody>
          <a:bodyPr>
            <a:noAutofit/>
          </a:bodyPr>
          <a:lstStyle/>
          <a:p>
            <a:pPr marL="442913" indent="-442913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3200" i="1" baseline="30000" dirty="0">
                <a:latin typeface="+mj-lt"/>
              </a:rPr>
              <a:t>27</a:t>
            </a:r>
            <a:r>
              <a:rPr lang="en-US" sz="3200" i="1" dirty="0">
                <a:latin typeface="+mj-lt"/>
              </a:rPr>
              <a:t> But he that did his </a:t>
            </a:r>
            <a:r>
              <a:rPr lang="en-US" sz="3200" i="1" dirty="0" err="1">
                <a:latin typeface="+mj-lt"/>
              </a:rPr>
              <a:t>neighbour</a:t>
            </a:r>
            <a:r>
              <a:rPr lang="en-US" sz="3200" i="1" dirty="0">
                <a:latin typeface="+mj-lt"/>
              </a:rPr>
              <a:t> wrong thrust him away, saying, Who made you a ruler and a judge over us? </a:t>
            </a:r>
          </a:p>
          <a:p>
            <a:pPr marL="442913" indent="-442913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3200" i="1" baseline="30000" dirty="0">
                <a:latin typeface="+mj-lt"/>
              </a:rPr>
              <a:t>28</a:t>
            </a:r>
            <a:r>
              <a:rPr lang="en-US" sz="3200" i="1" dirty="0">
                <a:latin typeface="+mj-lt"/>
              </a:rPr>
              <a:t> Will you kill me, as you did the Egyptian yesterday? </a:t>
            </a:r>
          </a:p>
          <a:p>
            <a:pPr marL="442913" indent="-442913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3200" i="1" baseline="30000" dirty="0">
                <a:latin typeface="+mj-lt"/>
              </a:rPr>
              <a:t>29</a:t>
            </a:r>
            <a:r>
              <a:rPr lang="en-US" sz="3200" i="1" dirty="0">
                <a:latin typeface="+mj-lt"/>
              </a:rPr>
              <a:t> </a:t>
            </a:r>
            <a:r>
              <a:rPr lang="en-US" sz="3200" i="1" u="sng" dirty="0">
                <a:latin typeface="+mj-lt"/>
              </a:rPr>
              <a:t>Then fled Moses</a:t>
            </a:r>
            <a:r>
              <a:rPr lang="en-US" sz="3200" i="1" dirty="0">
                <a:latin typeface="+mj-lt"/>
              </a:rPr>
              <a:t> at this saying, and was a stranger in the land of Midian, where he begat two sons.</a:t>
            </a:r>
            <a:endParaRPr lang="en-SG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81413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10591800" cy="4724400"/>
          </a:xfrm>
        </p:spPr>
        <p:txBody>
          <a:bodyPr>
            <a:noAutofit/>
          </a:bodyPr>
          <a:lstStyle/>
          <a:p>
            <a:pPr marL="393192" lvl="1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SG" sz="3200" dirty="0">
                <a:latin typeface="+mj-lt"/>
              </a:rPr>
              <a:t>e.  Little faith (James 1:5,6; Math. 6:30)</a:t>
            </a:r>
          </a:p>
          <a:p>
            <a:pPr marL="89535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SG" sz="3200" dirty="0">
                <a:latin typeface="+mj-lt"/>
              </a:rPr>
              <a:t>(Matthew 6:30)  </a:t>
            </a:r>
            <a:r>
              <a:rPr lang="en-SG" sz="3200" i="1" dirty="0">
                <a:latin typeface="+mj-lt"/>
              </a:rPr>
              <a:t>Wherefore, if God so clothe the grass of the field, which to day is, and to morrow is cast into the oven, </a:t>
            </a:r>
            <a:r>
              <a:rPr lang="en-SG" sz="3200" i="1" u="sng" dirty="0">
                <a:latin typeface="+mj-lt"/>
              </a:rPr>
              <a:t>shall He not much more clothe you, O ye of little faith</a:t>
            </a:r>
            <a:r>
              <a:rPr lang="en-SG" sz="3200" i="1" dirty="0">
                <a:latin typeface="+mj-lt"/>
              </a:rPr>
              <a:t>?</a:t>
            </a:r>
          </a:p>
          <a:p>
            <a:pPr marL="895350" indent="-452438">
              <a:spcBef>
                <a:spcPts val="0"/>
              </a:spcBef>
              <a:spcAft>
                <a:spcPts val="1200"/>
              </a:spcAft>
              <a:buNone/>
            </a:pPr>
            <a:r>
              <a:rPr lang="en-SG" sz="3200" dirty="0">
                <a:latin typeface="+mj-lt"/>
              </a:rPr>
              <a:t>f.  	Little leaven (cf. 1 Cor. 15:33)</a:t>
            </a:r>
          </a:p>
          <a:p>
            <a:pPr marL="89535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SG" sz="3200" i="1" dirty="0">
                <a:latin typeface="+mj-lt"/>
              </a:rPr>
              <a:t>(1 Corinthians 5:6)  Your glorying is not good. Know ye not that a </a:t>
            </a:r>
            <a:r>
              <a:rPr lang="en-SG" sz="3200" i="1" u="sng" dirty="0">
                <a:latin typeface="+mj-lt"/>
              </a:rPr>
              <a:t>little leaven </a:t>
            </a:r>
            <a:r>
              <a:rPr lang="en-SG" sz="3200" i="1" u="sng" dirty="0" err="1">
                <a:latin typeface="+mj-lt"/>
              </a:rPr>
              <a:t>leaveneth</a:t>
            </a:r>
            <a:r>
              <a:rPr lang="en-SG" sz="3200" i="1" u="sng" dirty="0">
                <a:latin typeface="+mj-lt"/>
              </a:rPr>
              <a:t> the whole lump</a:t>
            </a:r>
            <a:r>
              <a:rPr lang="en-SG" sz="3200" i="1" dirty="0">
                <a:latin typeface="+mj-lt"/>
              </a:rPr>
              <a:t>?</a:t>
            </a:r>
          </a:p>
          <a:p>
            <a:endParaRPr lang="en-SG" sz="2800" dirty="0"/>
          </a:p>
          <a:p>
            <a:pPr marL="393192" lvl="1" indent="0">
              <a:buNone/>
            </a:pPr>
            <a:endParaRPr lang="en-SG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93192" lvl="1" indent="0">
              <a:buNone/>
            </a:pPr>
            <a:endParaRPr lang="en-SG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93192" lvl="1" indent="0">
              <a:buNone/>
            </a:pPr>
            <a:endParaRPr lang="en-SG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3B49AC8-828D-4980-AFAB-9F723AF5E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8600"/>
            <a:ext cx="12192000" cy="762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CC0000"/>
                </a:solidFill>
              </a:rPr>
              <a:t>IV.  TEST OF SMALL THINGS </a:t>
            </a:r>
            <a:endParaRPr lang="en-SG" sz="4000" b="1" u="sng" dirty="0"/>
          </a:p>
        </p:txBody>
      </p:sp>
    </p:spTree>
    <p:extLst>
      <p:ext uri="{BB962C8B-B14F-4D97-AF65-F5344CB8AC3E}">
        <p14:creationId xmlns:p14="http://schemas.microsoft.com/office/powerpoint/2010/main" val="386881487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524000"/>
            <a:ext cx="10515600" cy="4800600"/>
          </a:xfrm>
        </p:spPr>
        <p:txBody>
          <a:bodyPr>
            <a:noAutofit/>
          </a:bodyPr>
          <a:lstStyle/>
          <a:p>
            <a:pPr marL="536575" indent="-536575">
              <a:buNone/>
            </a:pPr>
            <a:r>
              <a:rPr lang="en-US" sz="3200" dirty="0">
                <a:latin typeface="+mj-lt"/>
              </a:rPr>
              <a:t>3.  	Be faithful in the </a:t>
            </a:r>
            <a:r>
              <a:rPr lang="en-US" sz="3200" u="sng" dirty="0">
                <a:latin typeface="+mj-lt"/>
              </a:rPr>
              <a:t>everyday affairs</a:t>
            </a:r>
            <a:r>
              <a:rPr lang="en-US" sz="3200" dirty="0">
                <a:latin typeface="+mj-lt"/>
              </a:rPr>
              <a:t> of life and living, allowing God to create opportunities. </a:t>
            </a:r>
            <a:endParaRPr lang="en-SG" sz="3200" dirty="0">
              <a:latin typeface="+mj-lt"/>
            </a:endParaRPr>
          </a:p>
          <a:p>
            <a:pPr marL="536575" indent="0">
              <a:buNone/>
            </a:pPr>
            <a:r>
              <a:rPr lang="en-SG" sz="3200" dirty="0">
                <a:latin typeface="+mj-lt"/>
              </a:rPr>
              <a:t>(1Co 4:2)  </a:t>
            </a:r>
            <a:r>
              <a:rPr lang="en-SG" sz="3200" i="1" dirty="0">
                <a:latin typeface="+mj-lt"/>
              </a:rPr>
              <a:t>Moreover it is required in stewards, that </a:t>
            </a:r>
            <a:r>
              <a:rPr lang="en-SG" sz="3200" i="1" u="sng" dirty="0">
                <a:latin typeface="+mj-lt"/>
              </a:rPr>
              <a:t>a man be found faithful</a:t>
            </a:r>
            <a:r>
              <a:rPr lang="en-SG" sz="3200" i="1" dirty="0">
                <a:latin typeface="+mj-lt"/>
              </a:rPr>
              <a:t>.</a:t>
            </a:r>
          </a:p>
          <a:p>
            <a:pPr marL="536575" indent="0">
              <a:buNone/>
            </a:pPr>
            <a:r>
              <a:rPr lang="en-SG" sz="3200" dirty="0">
                <a:latin typeface="+mj-lt"/>
              </a:rPr>
              <a:t>(Mat 25:23)  </a:t>
            </a:r>
            <a:r>
              <a:rPr lang="en-SG" sz="3200" i="1" dirty="0">
                <a:latin typeface="+mj-lt"/>
              </a:rPr>
              <a:t>His lord said unto him, Well done, </a:t>
            </a:r>
            <a:r>
              <a:rPr lang="en-SG" sz="3200" i="1" u="sng" dirty="0">
                <a:latin typeface="+mj-lt"/>
              </a:rPr>
              <a:t>good and faithful servant</a:t>
            </a:r>
            <a:r>
              <a:rPr lang="en-SG" sz="3200" i="1" dirty="0">
                <a:latin typeface="+mj-lt"/>
              </a:rPr>
              <a:t>; thou hast been faithful over a few things, I will make thee ruler over many things: enter thou into the joy of thy lord.</a:t>
            </a:r>
          </a:p>
          <a:p>
            <a:endParaRPr lang="en-S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C228161-3301-49E5-B36B-B95A235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8600"/>
            <a:ext cx="12192000" cy="762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CC0000"/>
                </a:solidFill>
              </a:rPr>
              <a:t>IV.  TEST OF SMALL THINGS </a:t>
            </a:r>
            <a:endParaRPr lang="en-SG" sz="4000" b="1" u="sng" dirty="0"/>
          </a:p>
        </p:txBody>
      </p:sp>
    </p:spTree>
    <p:extLst>
      <p:ext uri="{BB962C8B-B14F-4D97-AF65-F5344CB8AC3E}">
        <p14:creationId xmlns:p14="http://schemas.microsoft.com/office/powerpoint/2010/main" val="228224092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12192000" cy="743712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9933FF"/>
                </a:solidFill>
              </a:rPr>
              <a:t>CHALLENGES</a:t>
            </a:r>
            <a:r>
              <a:rPr lang="en-US" sz="4000" b="1" dirty="0"/>
              <a:t> </a:t>
            </a:r>
            <a:endParaRPr lang="en-SG" sz="4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1447800"/>
            <a:ext cx="10591800" cy="47244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b="1" dirty="0">
                <a:latin typeface="+mj-lt"/>
              </a:rPr>
              <a:t>God is using people today:</a:t>
            </a:r>
            <a:endParaRPr lang="en-SG" sz="3200" b="1" dirty="0">
              <a:latin typeface="+mj-lt"/>
            </a:endParaRPr>
          </a:p>
          <a:p>
            <a:pPr marL="536575" indent="-536575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1.  What are you planning the </a:t>
            </a:r>
            <a:r>
              <a:rPr lang="en-US" sz="3200" u="sng" dirty="0">
                <a:latin typeface="+mj-lt"/>
              </a:rPr>
              <a:t>rest of your days</a:t>
            </a:r>
            <a:r>
              <a:rPr lang="en-US" sz="3200" dirty="0">
                <a:latin typeface="+mj-lt"/>
              </a:rPr>
              <a:t>?</a:t>
            </a:r>
            <a:endParaRPr lang="en-SG" sz="3200" dirty="0">
              <a:latin typeface="+mj-lt"/>
            </a:endParaRPr>
          </a:p>
          <a:p>
            <a:pPr marL="536575" indent="-536575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2.  What are you doing in </a:t>
            </a:r>
            <a:r>
              <a:rPr lang="en-US" sz="3200" u="sng" dirty="0">
                <a:latin typeface="+mj-lt"/>
              </a:rPr>
              <a:t>regard to eternity</a:t>
            </a:r>
            <a:r>
              <a:rPr lang="en-US" sz="3200" dirty="0">
                <a:latin typeface="+mj-lt"/>
              </a:rPr>
              <a:t>?</a:t>
            </a:r>
            <a:endParaRPr lang="en-SG" sz="3200" dirty="0">
              <a:latin typeface="+mj-lt"/>
            </a:endParaRPr>
          </a:p>
          <a:p>
            <a:pPr marL="536575" indent="-536575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3.  Which of the four tests are you doing well?  Please give the reasons why.</a:t>
            </a:r>
          </a:p>
          <a:p>
            <a:pPr marL="536575" indent="-536575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4.  Which of the four tests are you not doing well?  Please give the reasons why and what steps you will take to improve your life.</a:t>
            </a:r>
            <a:endParaRPr lang="en-SG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149636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43000"/>
            <a:ext cx="10820400" cy="4724400"/>
          </a:xfrm>
        </p:spPr>
        <p:txBody>
          <a:bodyPr>
            <a:noAutofit/>
          </a:bodyPr>
          <a:lstStyle/>
          <a:p>
            <a:pPr marL="442913" indent="-442913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dirty="0">
                <a:latin typeface="+mj-lt"/>
              </a:rPr>
              <a:t>5.	The main point is </a:t>
            </a:r>
            <a:r>
              <a:rPr lang="en-US" sz="3200" u="sng" dirty="0">
                <a:latin typeface="+mj-lt"/>
              </a:rPr>
              <a:t>surrender and obedience</a:t>
            </a:r>
            <a:r>
              <a:rPr lang="en-US" sz="3200" dirty="0">
                <a:latin typeface="+mj-lt"/>
              </a:rPr>
              <a:t> and God can use us in His plan at this time of history (Prov. 3:5,6).  Please act on these areas.</a:t>
            </a:r>
          </a:p>
          <a:p>
            <a:pPr marL="895350" indent="-452438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dirty="0">
                <a:latin typeface="+mj-lt"/>
              </a:rPr>
              <a:t>a.	Priorities:  What are the important ones?</a:t>
            </a:r>
          </a:p>
          <a:p>
            <a:pPr marL="895350" indent="-452438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dirty="0">
                <a:latin typeface="+mj-lt"/>
              </a:rPr>
              <a:t>b.	Thinking:  What good thinking do you have?</a:t>
            </a:r>
          </a:p>
          <a:p>
            <a:pPr marL="895350" indent="-452438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dirty="0">
                <a:latin typeface="+mj-lt"/>
              </a:rPr>
              <a:t>c.	Family:  How do you care for them?</a:t>
            </a:r>
          </a:p>
          <a:p>
            <a:pPr marL="895350" indent="-452438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dirty="0">
                <a:latin typeface="+mj-lt"/>
              </a:rPr>
              <a:t>d.	Health:  What guidelines do you use?</a:t>
            </a:r>
          </a:p>
          <a:p>
            <a:pPr marL="895350" indent="-452438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dirty="0">
                <a:latin typeface="+mj-lt"/>
              </a:rPr>
              <a:t>e.	Finances:  How do you manage money?</a:t>
            </a:r>
          </a:p>
          <a:p>
            <a:pPr marL="895350" indent="-452438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dirty="0">
                <a:latin typeface="+mj-lt"/>
              </a:rPr>
              <a:t>f.	Growth:  What do you do to grow spiritually?</a:t>
            </a:r>
            <a:endParaRPr lang="en-SG" sz="3200" dirty="0">
              <a:latin typeface="+mj-lt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CEABDE0-ED3A-41ED-AD13-99DADC94E4BA}"/>
              </a:ext>
            </a:extLst>
          </p:cNvPr>
          <p:cNvSpPr txBox="1">
            <a:spLocks/>
          </p:cNvSpPr>
          <p:nvPr/>
        </p:nvSpPr>
        <p:spPr>
          <a:xfrm>
            <a:off x="0" y="228600"/>
            <a:ext cx="12192000" cy="743712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solidFill>
                  <a:srgbClr val="9933FF"/>
                </a:solidFill>
              </a:rPr>
              <a:t>CHALLENGES</a:t>
            </a:r>
            <a:r>
              <a:rPr lang="en-US" sz="4000" b="1" dirty="0"/>
              <a:t> </a:t>
            </a:r>
            <a:endParaRPr lang="en-SG" sz="4000" b="1" u="sng" dirty="0"/>
          </a:p>
        </p:txBody>
      </p:sp>
    </p:spTree>
    <p:extLst>
      <p:ext uri="{BB962C8B-B14F-4D97-AF65-F5344CB8AC3E}">
        <p14:creationId xmlns:p14="http://schemas.microsoft.com/office/powerpoint/2010/main" val="162948614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457200"/>
            <a:ext cx="8229600" cy="54864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1.  All to Jesus I surrender,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     All to Him I freely give;</a:t>
            </a:r>
            <a:endParaRPr lang="en-SG" sz="3200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     I will ever love and trust Him,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     In His presence daily live.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3200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     Chorus: 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     I surrender all (2)</a:t>
            </a:r>
            <a:endParaRPr lang="en-SG" sz="3200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     All to Thee, my blessed Savior</a:t>
            </a:r>
            <a:endParaRPr lang="en-SG" sz="3200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     I surrender all. </a:t>
            </a:r>
            <a:endParaRPr lang="en-SG" sz="3200" dirty="0">
              <a:latin typeface="+mj-lt"/>
            </a:endParaRPr>
          </a:p>
          <a:p>
            <a:pPr marL="0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34353069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685800"/>
            <a:ext cx="8229600" cy="5486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>
                <a:latin typeface="+mj-lt"/>
              </a:rPr>
              <a:t>2.  All to Jesus I surrender, </a:t>
            </a:r>
          </a:p>
          <a:p>
            <a:pPr marL="0" indent="0">
              <a:buNone/>
            </a:pPr>
            <a:r>
              <a:rPr lang="en-US" sz="3200" dirty="0">
                <a:latin typeface="+mj-lt"/>
              </a:rPr>
              <a:t>     Make me, Savior, wholly Thine;</a:t>
            </a:r>
            <a:endParaRPr lang="en-SG" sz="3200" dirty="0">
              <a:latin typeface="+mj-lt"/>
            </a:endParaRPr>
          </a:p>
          <a:p>
            <a:pPr marL="0" indent="0">
              <a:buNone/>
            </a:pPr>
            <a:r>
              <a:rPr lang="en-US" sz="3200" dirty="0">
                <a:latin typeface="+mj-lt"/>
              </a:rPr>
              <a:t>     Let me feel Thy Holy Spirit, </a:t>
            </a:r>
          </a:p>
          <a:p>
            <a:pPr marL="0" indent="0">
              <a:buNone/>
            </a:pPr>
            <a:r>
              <a:rPr lang="en-US" sz="3200" dirty="0">
                <a:latin typeface="+mj-lt"/>
              </a:rPr>
              <a:t>     Truly know that Thou are mine.</a:t>
            </a:r>
            <a:endParaRPr lang="en-SG" sz="3200" dirty="0">
              <a:latin typeface="+mj-lt"/>
            </a:endParaRPr>
          </a:p>
          <a:p>
            <a:endParaRPr lang="en-US" sz="3200" dirty="0">
              <a:latin typeface="+mj-lt"/>
            </a:endParaRPr>
          </a:p>
          <a:p>
            <a:pPr marL="0" indent="0">
              <a:buNone/>
            </a:pPr>
            <a:r>
              <a:rPr lang="en-US" sz="3200" dirty="0">
                <a:latin typeface="+mj-lt"/>
              </a:rPr>
              <a:t>      Chorus:  </a:t>
            </a:r>
          </a:p>
          <a:p>
            <a:pPr marL="0" indent="0">
              <a:buNone/>
            </a:pPr>
            <a:r>
              <a:rPr lang="en-US" sz="3200" dirty="0">
                <a:latin typeface="+mj-lt"/>
              </a:rPr>
              <a:t>      I surrender all (2)</a:t>
            </a:r>
            <a:endParaRPr lang="en-SG" sz="3200" dirty="0">
              <a:latin typeface="+mj-lt"/>
            </a:endParaRPr>
          </a:p>
          <a:p>
            <a:pPr marL="0" indent="0">
              <a:buNone/>
            </a:pPr>
            <a:r>
              <a:rPr lang="en-US" sz="3200" dirty="0">
                <a:latin typeface="+mj-lt"/>
              </a:rPr>
              <a:t>      All to Thee, my blessed Savior</a:t>
            </a:r>
            <a:endParaRPr lang="en-SG" sz="3200" dirty="0">
              <a:latin typeface="+mj-lt"/>
            </a:endParaRPr>
          </a:p>
          <a:p>
            <a:pPr marL="0" indent="0">
              <a:buNone/>
            </a:pPr>
            <a:r>
              <a:rPr lang="en-US" sz="3200" dirty="0">
                <a:latin typeface="+mj-lt"/>
              </a:rPr>
              <a:t>      I surrender all. </a:t>
            </a:r>
            <a:endParaRPr lang="en-SG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2546106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838200"/>
            <a:ext cx="8229600" cy="5486400"/>
          </a:xfrm>
        </p:spPr>
        <p:txBody>
          <a:bodyPr>
            <a:normAutofit/>
          </a:bodyPr>
          <a:lstStyle/>
          <a:p>
            <a:pPr marL="539750" indent="-539750">
              <a:buNone/>
            </a:pPr>
            <a:r>
              <a:rPr lang="en-US" sz="3200" dirty="0">
                <a:latin typeface="+mj-lt"/>
              </a:rPr>
              <a:t>3.  All to Jesus I surrender, </a:t>
            </a:r>
          </a:p>
          <a:p>
            <a:pPr marL="539750" indent="-539750">
              <a:buNone/>
            </a:pPr>
            <a:r>
              <a:rPr lang="en-US" sz="3200" dirty="0">
                <a:latin typeface="+mj-lt"/>
              </a:rPr>
              <a:t>     Lord, I give myself to Thee;</a:t>
            </a:r>
            <a:endParaRPr lang="en-SG" sz="3200" dirty="0">
              <a:latin typeface="+mj-lt"/>
            </a:endParaRPr>
          </a:p>
          <a:p>
            <a:pPr marL="539750" indent="-539750">
              <a:buNone/>
            </a:pPr>
            <a:r>
              <a:rPr lang="en-US" sz="3200" dirty="0">
                <a:latin typeface="+mj-lt"/>
              </a:rPr>
              <a:t>     Fill me with Thy love and power, </a:t>
            </a:r>
          </a:p>
          <a:p>
            <a:pPr marL="539750" indent="-539750">
              <a:buNone/>
            </a:pPr>
            <a:r>
              <a:rPr lang="en-US" sz="3200" dirty="0">
                <a:latin typeface="+mj-lt"/>
              </a:rPr>
              <a:t>     Let Thy blessing fall on me.</a:t>
            </a:r>
          </a:p>
          <a:p>
            <a:pPr marL="539750" indent="-539750"/>
            <a:endParaRPr lang="en-US" sz="3200" dirty="0">
              <a:latin typeface="+mj-lt"/>
            </a:endParaRPr>
          </a:p>
          <a:p>
            <a:pPr marL="539750" lvl="1" indent="-539750">
              <a:buNone/>
            </a:pPr>
            <a:r>
              <a:rPr lang="en-US" sz="3200" dirty="0">
                <a:latin typeface="+mj-lt"/>
              </a:rPr>
              <a:t>	Chorus:  </a:t>
            </a:r>
          </a:p>
          <a:p>
            <a:pPr marL="539750" indent="-539750">
              <a:buNone/>
            </a:pPr>
            <a:r>
              <a:rPr lang="en-US" sz="3200" dirty="0">
                <a:latin typeface="+mj-lt"/>
              </a:rPr>
              <a:t>     I surrender all (2)</a:t>
            </a:r>
            <a:endParaRPr lang="en-SG" sz="3200" dirty="0">
              <a:latin typeface="+mj-lt"/>
            </a:endParaRPr>
          </a:p>
          <a:p>
            <a:pPr marL="539750" indent="-539750">
              <a:buNone/>
            </a:pPr>
            <a:r>
              <a:rPr lang="en-US" sz="3200" dirty="0">
                <a:latin typeface="+mj-lt"/>
              </a:rPr>
              <a:t>     All to Thee, my blessed Savior</a:t>
            </a:r>
            <a:endParaRPr lang="en-SG" sz="3200" dirty="0">
              <a:latin typeface="+mj-lt"/>
            </a:endParaRPr>
          </a:p>
          <a:p>
            <a:pPr marL="539750" indent="-539750">
              <a:buNone/>
            </a:pPr>
            <a:r>
              <a:rPr lang="en-US" sz="3200" dirty="0">
                <a:latin typeface="+mj-lt"/>
              </a:rPr>
              <a:t>     I surrender all</a:t>
            </a:r>
            <a:endParaRPr lang="en-SG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4076231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2">
            <a:extLst>
              <a:ext uri="{FF2B5EF4-FFF2-40B4-BE49-F238E27FC236}">
                <a16:creationId xmlns:a16="http://schemas.microsoft.com/office/drawing/2014/main" id="{7803FBD5-09FB-4F54-8E98-571528AFA9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27873"/>
            <a:ext cx="3581400" cy="3831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6424FC7-7CC5-4668-8789-3B4320B50AA4}"/>
              </a:ext>
            </a:extLst>
          </p:cNvPr>
          <p:cNvSpPr/>
          <p:nvPr/>
        </p:nvSpPr>
        <p:spPr>
          <a:xfrm>
            <a:off x="1295400" y="4093315"/>
            <a:ext cx="9601200" cy="2436812"/>
          </a:xfrm>
          <a:prstGeom prst="roundRect">
            <a:avLst>
              <a:gd name="adj" fmla="val 18520"/>
            </a:avLst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35731" lvl="1" defTabSz="685800">
              <a:lnSpc>
                <a:spcPct val="120000"/>
              </a:lnSpc>
              <a:defRPr/>
            </a:pPr>
            <a:r>
              <a:rPr lang="en-SG" sz="4000" dirty="0">
                <a:solidFill>
                  <a:prstClr val="black"/>
                </a:solidFill>
              </a:rPr>
              <a:t>Email: </a:t>
            </a:r>
            <a:r>
              <a:rPr lang="en-SG" sz="4000" dirty="0">
                <a:solidFill>
                  <a:prstClr val="black"/>
                </a:solidFill>
                <a:hlinkClick r:id="rId3"/>
              </a:rPr>
              <a:t>gohsengfong@hotmail.com</a:t>
            </a:r>
            <a:endParaRPr lang="en-SG" sz="4000" dirty="0">
              <a:solidFill>
                <a:prstClr val="black"/>
              </a:solidFill>
            </a:endParaRPr>
          </a:p>
          <a:p>
            <a:pPr marL="135731" lvl="1" defTabSz="685800">
              <a:lnSpc>
                <a:spcPct val="120000"/>
              </a:lnSpc>
              <a:defRPr/>
            </a:pPr>
            <a:r>
              <a:rPr lang="en-SG" sz="4000" dirty="0">
                <a:solidFill>
                  <a:prstClr val="black"/>
                </a:solidFill>
              </a:rPr>
              <a:t>WhatsApp: </a:t>
            </a:r>
            <a:r>
              <a:rPr lang="en-SG" sz="4000" dirty="0">
                <a:solidFill>
                  <a:srgbClr val="5B9BD5">
                    <a:lumMod val="75000"/>
                  </a:srgbClr>
                </a:solidFill>
              </a:rPr>
              <a:t>+65-98207783</a:t>
            </a:r>
          </a:p>
          <a:p>
            <a:pPr marL="135731" lvl="1" defTabSz="685800">
              <a:lnSpc>
                <a:spcPct val="120000"/>
              </a:lnSpc>
              <a:defRPr/>
            </a:pPr>
            <a:r>
              <a:rPr lang="en-SG" sz="4000" dirty="0">
                <a:solidFill>
                  <a:prstClr val="black"/>
                </a:solidFill>
              </a:rPr>
              <a:t>Website: </a:t>
            </a:r>
            <a:r>
              <a:rPr lang="en-SG" sz="4000" dirty="0">
                <a:solidFill>
                  <a:prstClr val="black"/>
                </a:solidFill>
                <a:hlinkClick r:id="rId4"/>
              </a:rPr>
              <a:t>www.faithatworkfellowship.org</a:t>
            </a:r>
            <a:endParaRPr lang="en-SG" sz="3200" dirty="0">
              <a:solidFill>
                <a:prstClr val="black"/>
              </a:solidFill>
            </a:endParaRPr>
          </a:p>
        </p:txBody>
      </p:sp>
      <p:sp>
        <p:nvSpPr>
          <p:cNvPr id="95236" name="Slide Number Placeholder 1">
            <a:extLst>
              <a:ext uri="{FF2B5EF4-FFF2-40B4-BE49-F238E27FC236}">
                <a16:creationId xmlns:a16="http://schemas.microsoft.com/office/drawing/2014/main" id="{2D57D290-2950-4924-950E-B1047E4DFD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E742BF3-5C06-4D18-B6A1-77EBDDAFEFF6}" type="slidenum">
              <a:rPr lang="en-SG" altLang="en-US" sz="1200" smtClean="0">
                <a:solidFill>
                  <a:srgbClr val="FE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47</a:t>
            </a:fld>
            <a:endParaRPr lang="en-SG" altLang="en-US" sz="1200">
              <a:solidFill>
                <a:srgbClr val="FE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12192000" cy="819912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CC0000"/>
                </a:solidFill>
              </a:rPr>
              <a:t>INTRODUCTION</a:t>
            </a:r>
            <a:endParaRPr lang="en-SG" sz="4000" b="1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1762812"/>
            <a:ext cx="10744200" cy="4572000"/>
          </a:xfrm>
        </p:spPr>
        <p:txBody>
          <a:bodyPr>
            <a:noAutofit/>
          </a:bodyPr>
          <a:lstStyle/>
          <a:p>
            <a:pPr marL="539750" indent="-539750"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1. 	Tests are </a:t>
            </a:r>
            <a:r>
              <a:rPr lang="en-US" sz="3200" u="sng" dirty="0">
                <a:latin typeface="+mj-lt"/>
              </a:rPr>
              <a:t>opportunities</a:t>
            </a:r>
            <a:r>
              <a:rPr lang="en-US" sz="3200" dirty="0">
                <a:latin typeface="+mj-lt"/>
              </a:rPr>
              <a:t> for us to demonstrate our </a:t>
            </a:r>
            <a:r>
              <a:rPr lang="en-US" sz="3200" u="sng" dirty="0">
                <a:latin typeface="+mj-lt"/>
              </a:rPr>
              <a:t>maturity and potential</a:t>
            </a:r>
            <a:r>
              <a:rPr lang="en-US" sz="3200" dirty="0">
                <a:latin typeface="+mj-lt"/>
              </a:rPr>
              <a:t>.</a:t>
            </a:r>
            <a:endParaRPr lang="en-SG" sz="3200" dirty="0">
              <a:latin typeface="+mj-lt"/>
            </a:endParaRPr>
          </a:p>
          <a:p>
            <a:pPr marL="539750" indent="0"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“…  </a:t>
            </a:r>
            <a:r>
              <a:rPr lang="en-US" sz="3200" i="1" dirty="0">
                <a:latin typeface="+mj-lt"/>
              </a:rPr>
              <a:t>the righteous God tests the hearts and minds</a:t>
            </a:r>
            <a:r>
              <a:rPr lang="en-US" sz="3200" dirty="0">
                <a:latin typeface="+mj-lt"/>
              </a:rPr>
              <a:t>”                (Ps. 7:9; cf. Ps. 17:3; 26:2) </a:t>
            </a:r>
          </a:p>
          <a:p>
            <a:pPr marL="539750" indent="-539750"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2. 	Tests reveal either our inward </a:t>
            </a:r>
            <a:r>
              <a:rPr lang="en-US" sz="3200" u="sng" dirty="0">
                <a:latin typeface="+mj-lt"/>
              </a:rPr>
              <a:t>poverty</a:t>
            </a:r>
            <a:r>
              <a:rPr lang="en-US" sz="3200" dirty="0">
                <a:latin typeface="+mj-lt"/>
              </a:rPr>
              <a:t>, inward </a:t>
            </a:r>
            <a:r>
              <a:rPr lang="en-US" sz="3200" u="sng" dirty="0">
                <a:latin typeface="+mj-lt"/>
              </a:rPr>
              <a:t>plateau</a:t>
            </a:r>
            <a:r>
              <a:rPr lang="en-US" sz="3200" dirty="0">
                <a:latin typeface="+mj-lt"/>
              </a:rPr>
              <a:t> or inward </a:t>
            </a:r>
            <a:r>
              <a:rPr lang="en-US" sz="3200" u="sng" dirty="0">
                <a:latin typeface="+mj-lt"/>
              </a:rPr>
              <a:t>progress</a:t>
            </a:r>
            <a:r>
              <a:rPr lang="en-US" sz="3200" dirty="0">
                <a:latin typeface="+mj-lt"/>
              </a:rPr>
              <a:t>.   </a:t>
            </a:r>
            <a:endParaRPr lang="en-SG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81386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38200"/>
            <a:ext cx="10744200" cy="5486400"/>
          </a:xfrm>
        </p:spPr>
        <p:txBody>
          <a:bodyPr>
            <a:noAutofit/>
          </a:bodyPr>
          <a:lstStyle/>
          <a:p>
            <a:pPr marL="536575" indent="-536575">
              <a:buNone/>
            </a:pPr>
            <a:r>
              <a:rPr lang="en-US" sz="3200" dirty="0">
                <a:latin typeface="+mj-lt"/>
              </a:rPr>
              <a:t>3.  God brings us through a process to </a:t>
            </a:r>
            <a:r>
              <a:rPr lang="en-US" sz="3200" u="sng" dirty="0">
                <a:latin typeface="+mj-lt"/>
              </a:rPr>
              <a:t>turn our hearts</a:t>
            </a:r>
            <a:r>
              <a:rPr lang="en-US" sz="3200" dirty="0">
                <a:latin typeface="+mj-lt"/>
              </a:rPr>
              <a:t> unto Him (Prov. 3:5,6).</a:t>
            </a:r>
            <a:endParaRPr lang="en-SG" sz="3200" dirty="0">
              <a:latin typeface="+mj-lt"/>
            </a:endParaRPr>
          </a:p>
          <a:p>
            <a:pPr marL="1074738" indent="-538163">
              <a:buNone/>
            </a:pPr>
            <a:r>
              <a:rPr lang="en-US" sz="3200" dirty="0">
                <a:latin typeface="+mj-lt"/>
              </a:rPr>
              <a:t>a. 	We will experience tests at </a:t>
            </a:r>
            <a:r>
              <a:rPr lang="en-US" sz="3200" u="sng" dirty="0">
                <a:latin typeface="+mj-lt"/>
              </a:rPr>
              <a:t>each stage</a:t>
            </a:r>
            <a:r>
              <a:rPr lang="en-US" sz="3200" dirty="0">
                <a:latin typeface="+mj-lt"/>
              </a:rPr>
              <a:t> of our growth.</a:t>
            </a:r>
            <a:endParaRPr lang="en-SG" sz="3200" dirty="0">
              <a:latin typeface="+mj-lt"/>
            </a:endParaRPr>
          </a:p>
          <a:p>
            <a:pPr marL="1074738" indent="-538163">
              <a:buNone/>
            </a:pPr>
            <a:r>
              <a:rPr lang="en-US" sz="3200" dirty="0">
                <a:latin typeface="+mj-lt"/>
              </a:rPr>
              <a:t>b.	Our goal should be to </a:t>
            </a:r>
            <a:r>
              <a:rPr lang="en-US" sz="3200" u="sng" dirty="0">
                <a:latin typeface="+mj-lt"/>
              </a:rPr>
              <a:t>pass every test</a:t>
            </a:r>
            <a:r>
              <a:rPr lang="en-US" sz="3200" dirty="0">
                <a:latin typeface="+mj-lt"/>
              </a:rPr>
              <a:t>.</a:t>
            </a:r>
            <a:endParaRPr lang="en-SG" sz="3200" dirty="0">
              <a:latin typeface="+mj-lt"/>
            </a:endParaRPr>
          </a:p>
          <a:p>
            <a:pPr marL="1074738" indent="-538163">
              <a:buNone/>
            </a:pPr>
            <a:r>
              <a:rPr lang="en-US" sz="3200" dirty="0">
                <a:latin typeface="+mj-lt"/>
              </a:rPr>
              <a:t>c. 	If we do not pass, that </a:t>
            </a:r>
            <a:r>
              <a:rPr lang="en-US" sz="3200" u="sng" dirty="0">
                <a:latin typeface="+mj-lt"/>
              </a:rPr>
              <a:t>test gets harder</a:t>
            </a:r>
            <a:r>
              <a:rPr lang="en-US" sz="3200" dirty="0">
                <a:latin typeface="+mj-lt"/>
              </a:rPr>
              <a:t> (pain, the only way to get our attention).</a:t>
            </a:r>
            <a:endParaRPr lang="en-SG" sz="3200" dirty="0">
              <a:latin typeface="+mj-lt"/>
            </a:endParaRPr>
          </a:p>
          <a:p>
            <a:pPr marL="1074738" indent="-538163">
              <a:buNone/>
            </a:pPr>
            <a:r>
              <a:rPr lang="en-US" sz="3200" dirty="0">
                <a:latin typeface="+mj-lt"/>
              </a:rPr>
              <a:t>d. 	Testing always </a:t>
            </a:r>
            <a:r>
              <a:rPr lang="en-US" sz="3200" u="sng" dirty="0">
                <a:latin typeface="+mj-lt"/>
              </a:rPr>
              <a:t>precedes blessings and promotion</a:t>
            </a:r>
            <a:r>
              <a:rPr lang="en-US" sz="3200" dirty="0">
                <a:latin typeface="+mj-lt"/>
              </a:rPr>
              <a:t>.</a:t>
            </a:r>
            <a:endParaRPr lang="en-SG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91927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990600"/>
            <a:ext cx="10744200" cy="5486400"/>
          </a:xfrm>
        </p:spPr>
        <p:txBody>
          <a:bodyPr>
            <a:noAutofit/>
          </a:bodyPr>
          <a:lstStyle/>
          <a:p>
            <a:pPr marL="990600" indent="-447675"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e.  Self-promotion or human promotion cannot replace </a:t>
            </a:r>
            <a:r>
              <a:rPr lang="en-US" sz="3200" u="sng" dirty="0">
                <a:latin typeface="+mj-lt"/>
              </a:rPr>
              <a:t>divine promotion</a:t>
            </a:r>
            <a:r>
              <a:rPr lang="en-US" sz="3200" dirty="0">
                <a:latin typeface="+mj-lt"/>
              </a:rPr>
              <a:t> (Prov. 25:6,7).</a:t>
            </a:r>
            <a:endParaRPr lang="en-SG" sz="3200" dirty="0">
              <a:latin typeface="+mj-lt"/>
            </a:endParaRPr>
          </a:p>
          <a:p>
            <a:pPr marL="990600" indent="-454025"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f.  	Just as a product us is never used till it is tested – so it is with us.</a:t>
            </a:r>
            <a:endParaRPr lang="en-SG" sz="3200" dirty="0">
              <a:latin typeface="+mj-lt"/>
            </a:endParaRPr>
          </a:p>
          <a:p>
            <a:pPr marL="990600" indent="-454025"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g.  Life is for the </a:t>
            </a:r>
            <a:r>
              <a:rPr lang="en-US" sz="3200" u="sng" dirty="0">
                <a:latin typeface="+mj-lt"/>
              </a:rPr>
              <a:t>purpose of salvation and soul enlargement</a:t>
            </a:r>
            <a:r>
              <a:rPr lang="en-US" sz="3200" dirty="0">
                <a:latin typeface="+mj-lt"/>
              </a:rPr>
              <a:t>.</a:t>
            </a:r>
            <a:r>
              <a:rPr lang="en-US" sz="3200" u="sng" dirty="0">
                <a:latin typeface="+mj-lt"/>
              </a:rPr>
              <a:t> </a:t>
            </a:r>
            <a:r>
              <a:rPr lang="en-US" sz="3200" dirty="0">
                <a:latin typeface="+mj-lt"/>
              </a:rPr>
              <a:t>(Acts 16;31; Rom. 8:29).</a:t>
            </a:r>
            <a:endParaRPr lang="en-SG" sz="3200" dirty="0">
              <a:latin typeface="+mj-lt"/>
            </a:endParaRPr>
          </a:p>
          <a:p>
            <a:pPr marL="990600" indent="-454025"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h.  God usually </a:t>
            </a:r>
            <a:r>
              <a:rPr lang="en-US" sz="3200" u="sng" dirty="0">
                <a:latin typeface="+mj-lt"/>
              </a:rPr>
              <a:t>matches our character with our assignment</a:t>
            </a:r>
            <a:r>
              <a:rPr lang="en-US" sz="3200" dirty="0">
                <a:latin typeface="+mj-lt"/>
              </a:rPr>
              <a:t>.</a:t>
            </a:r>
            <a:endParaRPr lang="en-SG" sz="3200" dirty="0">
              <a:latin typeface="+mj-lt"/>
            </a:endParaRPr>
          </a:p>
          <a:p>
            <a:pPr marL="0" indent="0">
              <a:buNone/>
            </a:pPr>
            <a:endParaRPr lang="en-SG" sz="3000" dirty="0"/>
          </a:p>
        </p:txBody>
      </p:sp>
    </p:spTree>
    <p:extLst>
      <p:ext uri="{BB962C8B-B14F-4D97-AF65-F5344CB8AC3E}">
        <p14:creationId xmlns:p14="http://schemas.microsoft.com/office/powerpoint/2010/main" val="3683252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12192000" cy="9144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9933FF"/>
                </a:solidFill>
              </a:rPr>
              <a:t>I.  TEST OF LORDSHIP </a:t>
            </a:r>
            <a:endParaRPr lang="en-SG" sz="3600" b="1" dirty="0">
              <a:solidFill>
                <a:srgbClr val="9933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10820400" cy="47244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b="1" dirty="0">
                <a:solidFill>
                  <a:srgbClr val="002060"/>
                </a:solidFill>
                <a:latin typeface="+mj-lt"/>
              </a:rPr>
              <a:t>THE MASTER’S WILL … THE MASTER’S WAY</a:t>
            </a:r>
            <a:endParaRPr lang="en-US" sz="3200" b="1" dirty="0">
              <a:latin typeface="+mj-lt"/>
            </a:endParaRPr>
          </a:p>
          <a:p>
            <a:pPr marL="536575" indent="-536575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1.  Our preparation, giftedness and intensity make us </a:t>
            </a:r>
            <a:r>
              <a:rPr lang="en-US" sz="3200" u="sng" dirty="0">
                <a:latin typeface="+mj-lt"/>
              </a:rPr>
              <a:t>vulnerable</a:t>
            </a:r>
            <a:r>
              <a:rPr lang="en-US" sz="3200" dirty="0">
                <a:latin typeface="+mj-lt"/>
              </a:rPr>
              <a:t> to personal disaster.</a:t>
            </a:r>
            <a:endParaRPr lang="en-SG" sz="3200" dirty="0">
              <a:latin typeface="+mj-lt"/>
            </a:endParaRPr>
          </a:p>
          <a:p>
            <a:pPr marL="536575" indent="-536575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2.  An idea </a:t>
            </a:r>
            <a:r>
              <a:rPr lang="en-US" sz="3200" u="sng" dirty="0">
                <a:latin typeface="+mj-lt"/>
              </a:rPr>
              <a:t>initiated by Moses</a:t>
            </a:r>
            <a:r>
              <a:rPr lang="en-US" sz="3200" dirty="0">
                <a:latin typeface="+mj-lt"/>
              </a:rPr>
              <a:t>, not God - ‘</a:t>
            </a:r>
            <a:r>
              <a:rPr lang="en-US" sz="3200" i="1" dirty="0">
                <a:latin typeface="+mj-lt"/>
              </a:rPr>
              <a:t>it came into his heart’</a:t>
            </a:r>
            <a:endParaRPr lang="en-SG" sz="3200" dirty="0">
              <a:latin typeface="+mj-lt"/>
            </a:endParaRPr>
          </a:p>
          <a:p>
            <a:pPr marL="536575" indent="-536575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3.  Moved by a </a:t>
            </a:r>
            <a:r>
              <a:rPr lang="en-US" sz="3200" u="sng" dirty="0">
                <a:latin typeface="+mj-lt"/>
              </a:rPr>
              <a:t>need for justice</a:t>
            </a:r>
            <a:r>
              <a:rPr lang="en-US" sz="3200" dirty="0">
                <a:latin typeface="+mj-lt"/>
              </a:rPr>
              <a:t>, without seeking God’s will.</a:t>
            </a:r>
          </a:p>
          <a:p>
            <a:pPr marL="536575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SG" sz="3200" dirty="0">
                <a:latin typeface="+mj-lt"/>
              </a:rPr>
              <a:t>(Act 7:22)  </a:t>
            </a:r>
            <a:r>
              <a:rPr lang="en-SG" sz="3200" i="1" dirty="0">
                <a:latin typeface="+mj-lt"/>
              </a:rPr>
              <a:t>And Moses was </a:t>
            </a:r>
            <a:r>
              <a:rPr lang="en-SG" sz="3200" i="1" u="sng" dirty="0">
                <a:latin typeface="+mj-lt"/>
              </a:rPr>
              <a:t>learned in all the wisdom</a:t>
            </a:r>
            <a:r>
              <a:rPr lang="en-SG" sz="3200" i="1" dirty="0">
                <a:latin typeface="+mj-lt"/>
              </a:rPr>
              <a:t> of the Egyptians, and was </a:t>
            </a:r>
            <a:r>
              <a:rPr lang="en-SG" sz="3200" i="1" u="sng" dirty="0">
                <a:latin typeface="+mj-lt"/>
              </a:rPr>
              <a:t>mighty in words and in deeds</a:t>
            </a:r>
            <a:r>
              <a:rPr lang="en-SG" sz="3200" i="1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5796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3400"/>
            <a:ext cx="12192000" cy="6096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rgbClr val="9933FF"/>
                </a:solidFill>
              </a:rPr>
              <a:t>I.  TEST OF LORDSHIP </a:t>
            </a:r>
            <a:endParaRPr lang="en-SG" sz="3600" b="1" dirty="0">
              <a:solidFill>
                <a:srgbClr val="9933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1524000"/>
            <a:ext cx="10591800" cy="5029200"/>
          </a:xfrm>
        </p:spPr>
        <p:txBody>
          <a:bodyPr>
            <a:noAutofit/>
          </a:bodyPr>
          <a:lstStyle/>
          <a:p>
            <a:pPr marL="536575" indent="-536575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4.  	Acted </a:t>
            </a:r>
            <a:r>
              <a:rPr lang="en-US" sz="3200" u="sng" dirty="0">
                <a:latin typeface="+mj-lt"/>
              </a:rPr>
              <a:t>deliberately</a:t>
            </a:r>
            <a:r>
              <a:rPr lang="en-US" sz="3200" dirty="0">
                <a:latin typeface="+mj-lt"/>
              </a:rPr>
              <a:t> according to his plan – “</a:t>
            </a:r>
            <a:r>
              <a:rPr lang="en-US" sz="3200" i="1" dirty="0">
                <a:latin typeface="+mj-lt"/>
              </a:rPr>
              <a:t>And he </a:t>
            </a:r>
            <a:r>
              <a:rPr lang="en-US" sz="3200" i="1" u="sng" dirty="0">
                <a:latin typeface="+mj-lt"/>
              </a:rPr>
              <a:t>looked this way and that way</a:t>
            </a:r>
            <a:r>
              <a:rPr lang="en-US" sz="3200" i="1" dirty="0">
                <a:latin typeface="+mj-lt"/>
              </a:rPr>
              <a:t>, and when he saw that there was no man, he slew the Egyptian, and hid him in the sand</a:t>
            </a:r>
            <a:r>
              <a:rPr lang="en-US" sz="3200" dirty="0">
                <a:latin typeface="+mj-lt"/>
              </a:rPr>
              <a:t>” (Exodus 2:12). He did not look up to God.</a:t>
            </a:r>
          </a:p>
          <a:p>
            <a:pPr marL="536575" indent="-536575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5.  	Focus with an </a:t>
            </a:r>
            <a:r>
              <a:rPr lang="en-US" sz="3200" u="sng" dirty="0">
                <a:latin typeface="+mj-lt"/>
              </a:rPr>
              <a:t>intensity </a:t>
            </a:r>
            <a:r>
              <a:rPr lang="en-US" sz="3200" dirty="0">
                <a:latin typeface="+mj-lt"/>
              </a:rPr>
              <a:t>(“avenged him”), losing the cognitive and moral – he became freelance murderer.</a:t>
            </a:r>
          </a:p>
          <a:p>
            <a:pPr marL="536575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+mj-lt"/>
              </a:rPr>
              <a:t>Like Jesus’ disciples, different spirit noted(Lk. 9:55)</a:t>
            </a:r>
          </a:p>
          <a:p>
            <a:pPr marL="0" indent="0">
              <a:buNone/>
            </a:pPr>
            <a:endParaRPr lang="en-S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8310462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2666</TotalTime>
  <Words>3572</Words>
  <Application>Microsoft Office PowerPoint</Application>
  <PresentationFormat>Widescreen</PresentationFormat>
  <Paragraphs>291</Paragraphs>
  <Slides>47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2" baseType="lpstr">
      <vt:lpstr>Arial</vt:lpstr>
      <vt:lpstr>Calibri</vt:lpstr>
      <vt:lpstr>Constantia</vt:lpstr>
      <vt:lpstr>Wingdings 2</vt:lpstr>
      <vt:lpstr>Flow</vt:lpstr>
      <vt:lpstr>MOSES’ TRAINING</vt:lpstr>
      <vt:lpstr>PowerPoint Presentation</vt:lpstr>
      <vt:lpstr>PowerPoint Presentation</vt:lpstr>
      <vt:lpstr>PowerPoint Presentation</vt:lpstr>
      <vt:lpstr>INTRODUCTION</vt:lpstr>
      <vt:lpstr>PowerPoint Presentation</vt:lpstr>
      <vt:lpstr>PowerPoint Presentation</vt:lpstr>
      <vt:lpstr>I.  TEST OF LORDSHIP </vt:lpstr>
      <vt:lpstr>I.  TEST OF LORDSHIP </vt:lpstr>
      <vt:lpstr>I.  TEST OF LORDSHIP </vt:lpstr>
      <vt:lpstr>II.  TEST OF TIMING</vt:lpstr>
      <vt:lpstr>II.  TEST OF TIMING</vt:lpstr>
      <vt:lpstr>II.  TEST OF TIMING</vt:lpstr>
      <vt:lpstr>II.  TEST OF TIMING</vt:lpstr>
      <vt:lpstr>II.  TEST OF TIMING</vt:lpstr>
      <vt:lpstr>III.  TEST OF OFFENSE </vt:lpstr>
      <vt:lpstr>III.  TEST OF OFFENSE </vt:lpstr>
      <vt:lpstr>III.  TEST OF OFFENSE </vt:lpstr>
      <vt:lpstr>III.  TEST OF OFFENSE </vt:lpstr>
      <vt:lpstr>FAILURE  </vt:lpstr>
      <vt:lpstr>FAILURE</vt:lpstr>
      <vt:lpstr>FAILURE</vt:lpstr>
      <vt:lpstr>PowerPoint Presentation</vt:lpstr>
      <vt:lpstr>PowerPoint Presentation</vt:lpstr>
      <vt:lpstr>QUICK CHECK</vt:lpstr>
      <vt:lpstr>QUICK CHECK</vt:lpstr>
      <vt:lpstr>III.  TEST OF OFFENSE </vt:lpstr>
      <vt:lpstr>III.  TEST OF OFFENSE </vt:lpstr>
      <vt:lpstr>III.  TEST OF OFFENSE </vt:lpstr>
      <vt:lpstr>ATTITUDE</vt:lpstr>
      <vt:lpstr>PowerPoint Presentation</vt:lpstr>
      <vt:lpstr>PowerPoint Presentation</vt:lpstr>
      <vt:lpstr>IV.  TEST OF SMALL THINGS </vt:lpstr>
      <vt:lpstr>IV.  TEST OF SMALL THINGS </vt:lpstr>
      <vt:lpstr>IV.  TEST OF SMALL THINGS </vt:lpstr>
      <vt:lpstr>IV.  TEST OF SMALL THINGS </vt:lpstr>
      <vt:lpstr>IV.  TEST OF SMALL THINGS </vt:lpstr>
      <vt:lpstr>IV.  TEST OF SMALL THINGS </vt:lpstr>
      <vt:lpstr>IV.  TEST OF SMALL THINGS </vt:lpstr>
      <vt:lpstr>IV.  TEST OF SMALL THINGS </vt:lpstr>
      <vt:lpstr>IV.  TEST OF SMALL THINGS </vt:lpstr>
      <vt:lpstr>CHALLENGES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MOSES’ TRAINING</dc:title>
  <dc:creator>rev(dr)goh seng fong</dc:creator>
  <cp:lastModifiedBy>User</cp:lastModifiedBy>
  <cp:revision>109</cp:revision>
  <dcterms:created xsi:type="dcterms:W3CDTF">2018-06-05T16:39:57Z</dcterms:created>
  <dcterms:modified xsi:type="dcterms:W3CDTF">2021-05-07T03:46:05Z</dcterms:modified>
</cp:coreProperties>
</file>